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4" r:id="rId2"/>
    <p:sldId id="262" r:id="rId3"/>
    <p:sldId id="266" r:id="rId4"/>
    <p:sldId id="263" r:id="rId5"/>
    <p:sldId id="258" r:id="rId6"/>
    <p:sldId id="259" r:id="rId7"/>
    <p:sldId id="260"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94660"/>
  </p:normalViewPr>
  <p:slideViewPr>
    <p:cSldViewPr snapToGrid="0">
      <p:cViewPr varScale="1">
        <p:scale>
          <a:sx n="105" d="100"/>
          <a:sy n="105" d="100"/>
        </p:scale>
        <p:origin x="82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5A81BF-E40E-4759-B8A1-08BC130A522C}" type="datetimeFigureOut">
              <a:rPr lang="en-US" smtClean="0"/>
              <a:t>1/12/2025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3E367A-42D1-48CF-B6C6-50B2E558ABCA}" type="slidenum">
              <a:rPr lang="en-US" smtClean="0"/>
              <a:t>‹#›</a:t>
            </a:fld>
            <a:endParaRPr lang="en-US"/>
          </a:p>
        </p:txBody>
      </p:sp>
    </p:spTree>
    <p:extLst>
      <p:ext uri="{BB962C8B-B14F-4D97-AF65-F5344CB8AC3E}">
        <p14:creationId xmlns:p14="http://schemas.microsoft.com/office/powerpoint/2010/main" val="2371031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5E2A4-7500-E6F5-7172-ADABBEC23C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DB4327-054B-4D9F-F9B1-DC0F93567D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78F460-D141-A37C-8470-77315C29394A}"/>
              </a:ext>
            </a:extLst>
          </p:cNvPr>
          <p:cNvSpPr>
            <a:spLocks noGrp="1"/>
          </p:cNvSpPr>
          <p:nvPr>
            <p:ph type="dt" sz="half" idx="10"/>
          </p:nvPr>
        </p:nvSpPr>
        <p:spPr/>
        <p:txBody>
          <a:bodyPr/>
          <a:lstStyle/>
          <a:p>
            <a:fld id="{4377850D-839A-472B-ACFE-BF26D34F4482}" type="datetimeFigureOut">
              <a:rPr lang="en-US" smtClean="0"/>
              <a:t>1/12/2025</a:t>
            </a:fld>
            <a:endParaRPr lang="en-US"/>
          </a:p>
        </p:txBody>
      </p:sp>
      <p:sp>
        <p:nvSpPr>
          <p:cNvPr id="5" name="Footer Placeholder 4">
            <a:extLst>
              <a:ext uri="{FF2B5EF4-FFF2-40B4-BE49-F238E27FC236}">
                <a16:creationId xmlns:a16="http://schemas.microsoft.com/office/drawing/2014/main" id="{5A47573B-2004-7DFB-3B6D-3F8B3779DD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46C53C-0E42-106B-177F-587B20B22D87}"/>
              </a:ext>
            </a:extLst>
          </p:cNvPr>
          <p:cNvSpPr>
            <a:spLocks noGrp="1"/>
          </p:cNvSpPr>
          <p:nvPr>
            <p:ph type="sldNum" sz="quarter" idx="12"/>
          </p:nvPr>
        </p:nvSpPr>
        <p:spPr/>
        <p:txBody>
          <a:bodyPr/>
          <a:lstStyle/>
          <a:p>
            <a:fld id="{0DFF17FB-6770-4862-B5D3-7DC43CDADFDE}" type="slidenum">
              <a:rPr lang="en-US" smtClean="0"/>
              <a:t>‹#›</a:t>
            </a:fld>
            <a:endParaRPr lang="en-US"/>
          </a:p>
        </p:txBody>
      </p:sp>
    </p:spTree>
    <p:extLst>
      <p:ext uri="{BB962C8B-B14F-4D97-AF65-F5344CB8AC3E}">
        <p14:creationId xmlns:p14="http://schemas.microsoft.com/office/powerpoint/2010/main" val="3751368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A6A4-EDB4-9957-F1F7-3CB8FC6BF8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083DAC-54EF-B828-EB78-DAA7FA49B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D8B83E-AD41-C2FF-8225-E450DBD81B52}"/>
              </a:ext>
            </a:extLst>
          </p:cNvPr>
          <p:cNvSpPr>
            <a:spLocks noGrp="1"/>
          </p:cNvSpPr>
          <p:nvPr>
            <p:ph type="dt" sz="half" idx="10"/>
          </p:nvPr>
        </p:nvSpPr>
        <p:spPr/>
        <p:txBody>
          <a:bodyPr/>
          <a:lstStyle/>
          <a:p>
            <a:fld id="{4377850D-839A-472B-ACFE-BF26D34F4482}" type="datetimeFigureOut">
              <a:rPr lang="en-US" smtClean="0"/>
              <a:t>1/12/2025</a:t>
            </a:fld>
            <a:endParaRPr lang="en-US"/>
          </a:p>
        </p:txBody>
      </p:sp>
      <p:sp>
        <p:nvSpPr>
          <p:cNvPr id="5" name="Footer Placeholder 4">
            <a:extLst>
              <a:ext uri="{FF2B5EF4-FFF2-40B4-BE49-F238E27FC236}">
                <a16:creationId xmlns:a16="http://schemas.microsoft.com/office/drawing/2014/main" id="{85F40948-6C6F-7CDE-7BFC-B29848D047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A15C45-FF93-4EE9-9610-79848BAC88BB}"/>
              </a:ext>
            </a:extLst>
          </p:cNvPr>
          <p:cNvSpPr>
            <a:spLocks noGrp="1"/>
          </p:cNvSpPr>
          <p:nvPr>
            <p:ph type="sldNum" sz="quarter" idx="12"/>
          </p:nvPr>
        </p:nvSpPr>
        <p:spPr/>
        <p:txBody>
          <a:bodyPr/>
          <a:lstStyle/>
          <a:p>
            <a:fld id="{0DFF17FB-6770-4862-B5D3-7DC43CDADFDE}" type="slidenum">
              <a:rPr lang="en-US" smtClean="0"/>
              <a:t>‹#›</a:t>
            </a:fld>
            <a:endParaRPr lang="en-US"/>
          </a:p>
        </p:txBody>
      </p:sp>
    </p:spTree>
    <p:extLst>
      <p:ext uri="{BB962C8B-B14F-4D97-AF65-F5344CB8AC3E}">
        <p14:creationId xmlns:p14="http://schemas.microsoft.com/office/powerpoint/2010/main" val="4059239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60C91B-2D62-EC1B-76BC-D19BD62275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320D7C-83DB-E62C-C09D-5A2D5758C4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3898B3-B5D5-2F7A-3976-EB3CBAE80C6F}"/>
              </a:ext>
            </a:extLst>
          </p:cNvPr>
          <p:cNvSpPr>
            <a:spLocks noGrp="1"/>
          </p:cNvSpPr>
          <p:nvPr>
            <p:ph type="dt" sz="half" idx="10"/>
          </p:nvPr>
        </p:nvSpPr>
        <p:spPr/>
        <p:txBody>
          <a:bodyPr/>
          <a:lstStyle/>
          <a:p>
            <a:fld id="{4377850D-839A-472B-ACFE-BF26D34F4482}" type="datetimeFigureOut">
              <a:rPr lang="en-US" smtClean="0"/>
              <a:t>1/12/2025</a:t>
            </a:fld>
            <a:endParaRPr lang="en-US"/>
          </a:p>
        </p:txBody>
      </p:sp>
      <p:sp>
        <p:nvSpPr>
          <p:cNvPr id="5" name="Footer Placeholder 4">
            <a:extLst>
              <a:ext uri="{FF2B5EF4-FFF2-40B4-BE49-F238E27FC236}">
                <a16:creationId xmlns:a16="http://schemas.microsoft.com/office/drawing/2014/main" id="{6493F8E2-AB20-1BA0-ABA0-8B983EE29E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A532A-39E7-7F62-2EB3-1CCFEEAB9185}"/>
              </a:ext>
            </a:extLst>
          </p:cNvPr>
          <p:cNvSpPr>
            <a:spLocks noGrp="1"/>
          </p:cNvSpPr>
          <p:nvPr>
            <p:ph type="sldNum" sz="quarter" idx="12"/>
          </p:nvPr>
        </p:nvSpPr>
        <p:spPr/>
        <p:txBody>
          <a:bodyPr/>
          <a:lstStyle/>
          <a:p>
            <a:fld id="{0DFF17FB-6770-4862-B5D3-7DC43CDADFDE}" type="slidenum">
              <a:rPr lang="en-US" smtClean="0"/>
              <a:t>‹#›</a:t>
            </a:fld>
            <a:endParaRPr lang="en-US"/>
          </a:p>
        </p:txBody>
      </p:sp>
    </p:spTree>
    <p:extLst>
      <p:ext uri="{BB962C8B-B14F-4D97-AF65-F5344CB8AC3E}">
        <p14:creationId xmlns:p14="http://schemas.microsoft.com/office/powerpoint/2010/main" val="1975692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BA6B5-FA48-DC42-B325-039BC230F4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4BFA1A-ED82-09A6-BD9E-FA27A38C55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924100-5E86-47D5-98E1-E1A1ACFAC431}"/>
              </a:ext>
            </a:extLst>
          </p:cNvPr>
          <p:cNvSpPr>
            <a:spLocks noGrp="1"/>
          </p:cNvSpPr>
          <p:nvPr>
            <p:ph type="dt" sz="half" idx="10"/>
          </p:nvPr>
        </p:nvSpPr>
        <p:spPr/>
        <p:txBody>
          <a:bodyPr/>
          <a:lstStyle/>
          <a:p>
            <a:fld id="{4377850D-839A-472B-ACFE-BF26D34F4482}" type="datetimeFigureOut">
              <a:rPr lang="en-US" smtClean="0"/>
              <a:t>1/12/2025</a:t>
            </a:fld>
            <a:endParaRPr lang="en-US"/>
          </a:p>
        </p:txBody>
      </p:sp>
      <p:sp>
        <p:nvSpPr>
          <p:cNvPr id="5" name="Footer Placeholder 4">
            <a:extLst>
              <a:ext uri="{FF2B5EF4-FFF2-40B4-BE49-F238E27FC236}">
                <a16:creationId xmlns:a16="http://schemas.microsoft.com/office/drawing/2014/main" id="{75C9C8F6-698E-2D5C-5CBE-C0C957466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8CC69B-4F23-89E5-8D0B-ADB2B36ABFE3}"/>
              </a:ext>
            </a:extLst>
          </p:cNvPr>
          <p:cNvSpPr>
            <a:spLocks noGrp="1"/>
          </p:cNvSpPr>
          <p:nvPr>
            <p:ph type="sldNum" sz="quarter" idx="12"/>
          </p:nvPr>
        </p:nvSpPr>
        <p:spPr/>
        <p:txBody>
          <a:bodyPr/>
          <a:lstStyle/>
          <a:p>
            <a:fld id="{0DFF17FB-6770-4862-B5D3-7DC43CDADFDE}" type="slidenum">
              <a:rPr lang="en-US" smtClean="0"/>
              <a:t>‹#›</a:t>
            </a:fld>
            <a:endParaRPr lang="en-US"/>
          </a:p>
        </p:txBody>
      </p:sp>
    </p:spTree>
    <p:extLst>
      <p:ext uri="{BB962C8B-B14F-4D97-AF65-F5344CB8AC3E}">
        <p14:creationId xmlns:p14="http://schemas.microsoft.com/office/powerpoint/2010/main" val="644476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BF9D7-7D86-110D-0A92-8626684B3B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2EAEB9-CDE2-6FFC-2E40-91866EB8DD2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C4E1CF-8E68-B1CE-EDD0-E9E45090AAD8}"/>
              </a:ext>
            </a:extLst>
          </p:cNvPr>
          <p:cNvSpPr>
            <a:spLocks noGrp="1"/>
          </p:cNvSpPr>
          <p:nvPr>
            <p:ph type="dt" sz="half" idx="10"/>
          </p:nvPr>
        </p:nvSpPr>
        <p:spPr/>
        <p:txBody>
          <a:bodyPr/>
          <a:lstStyle/>
          <a:p>
            <a:fld id="{4377850D-839A-472B-ACFE-BF26D34F4482}" type="datetimeFigureOut">
              <a:rPr lang="en-US" smtClean="0"/>
              <a:t>1/12/2025</a:t>
            </a:fld>
            <a:endParaRPr lang="en-US"/>
          </a:p>
        </p:txBody>
      </p:sp>
      <p:sp>
        <p:nvSpPr>
          <p:cNvPr id="5" name="Footer Placeholder 4">
            <a:extLst>
              <a:ext uri="{FF2B5EF4-FFF2-40B4-BE49-F238E27FC236}">
                <a16:creationId xmlns:a16="http://schemas.microsoft.com/office/drawing/2014/main" id="{A7497189-A11F-41F8-F43C-28BE9636D8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8D11DD-3F20-9A09-68C5-D200A7EB67F6}"/>
              </a:ext>
            </a:extLst>
          </p:cNvPr>
          <p:cNvSpPr>
            <a:spLocks noGrp="1"/>
          </p:cNvSpPr>
          <p:nvPr>
            <p:ph type="sldNum" sz="quarter" idx="12"/>
          </p:nvPr>
        </p:nvSpPr>
        <p:spPr/>
        <p:txBody>
          <a:bodyPr/>
          <a:lstStyle/>
          <a:p>
            <a:fld id="{0DFF17FB-6770-4862-B5D3-7DC43CDADFDE}" type="slidenum">
              <a:rPr lang="en-US" smtClean="0"/>
              <a:t>‹#›</a:t>
            </a:fld>
            <a:endParaRPr lang="en-US"/>
          </a:p>
        </p:txBody>
      </p:sp>
    </p:spTree>
    <p:extLst>
      <p:ext uri="{BB962C8B-B14F-4D97-AF65-F5344CB8AC3E}">
        <p14:creationId xmlns:p14="http://schemas.microsoft.com/office/powerpoint/2010/main" val="173491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83AEA-4E4D-5714-21E6-92CED7DFC2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E7047F-5733-5DC2-B18D-B7F82D7690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0C98AE-2DD0-0B5A-A413-239BF55DCA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AFF993-C56D-FD9C-595A-DB08FB5138DF}"/>
              </a:ext>
            </a:extLst>
          </p:cNvPr>
          <p:cNvSpPr>
            <a:spLocks noGrp="1"/>
          </p:cNvSpPr>
          <p:nvPr>
            <p:ph type="dt" sz="half" idx="10"/>
          </p:nvPr>
        </p:nvSpPr>
        <p:spPr/>
        <p:txBody>
          <a:bodyPr/>
          <a:lstStyle/>
          <a:p>
            <a:fld id="{4377850D-839A-472B-ACFE-BF26D34F4482}" type="datetimeFigureOut">
              <a:rPr lang="en-US" smtClean="0"/>
              <a:t>1/12/2025</a:t>
            </a:fld>
            <a:endParaRPr lang="en-US"/>
          </a:p>
        </p:txBody>
      </p:sp>
      <p:sp>
        <p:nvSpPr>
          <p:cNvPr id="6" name="Footer Placeholder 5">
            <a:extLst>
              <a:ext uri="{FF2B5EF4-FFF2-40B4-BE49-F238E27FC236}">
                <a16:creationId xmlns:a16="http://schemas.microsoft.com/office/drawing/2014/main" id="{4C29077C-4635-68C1-311C-3116F07E82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71F0DC-8722-18BA-28D4-1B0C7E5207BF}"/>
              </a:ext>
            </a:extLst>
          </p:cNvPr>
          <p:cNvSpPr>
            <a:spLocks noGrp="1"/>
          </p:cNvSpPr>
          <p:nvPr>
            <p:ph type="sldNum" sz="quarter" idx="12"/>
          </p:nvPr>
        </p:nvSpPr>
        <p:spPr/>
        <p:txBody>
          <a:bodyPr/>
          <a:lstStyle/>
          <a:p>
            <a:fld id="{0DFF17FB-6770-4862-B5D3-7DC43CDADFDE}" type="slidenum">
              <a:rPr lang="en-US" smtClean="0"/>
              <a:t>‹#›</a:t>
            </a:fld>
            <a:endParaRPr lang="en-US"/>
          </a:p>
        </p:txBody>
      </p:sp>
    </p:spTree>
    <p:extLst>
      <p:ext uri="{BB962C8B-B14F-4D97-AF65-F5344CB8AC3E}">
        <p14:creationId xmlns:p14="http://schemas.microsoft.com/office/powerpoint/2010/main" val="3913529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E3E-471E-8D5D-67BD-14DE33CC7E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0C5F6A-4473-BCA1-EBB4-FAA2355383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204A6C-2DEC-B01B-9D22-2C1ED917E8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9FE623-DB79-7685-D6E2-06021E47D3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DDA25C-F0D0-218A-82C9-D8C9C012CE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FCF315-1C55-4875-3513-356BC5F48568}"/>
              </a:ext>
            </a:extLst>
          </p:cNvPr>
          <p:cNvSpPr>
            <a:spLocks noGrp="1"/>
          </p:cNvSpPr>
          <p:nvPr>
            <p:ph type="dt" sz="half" idx="10"/>
          </p:nvPr>
        </p:nvSpPr>
        <p:spPr/>
        <p:txBody>
          <a:bodyPr/>
          <a:lstStyle/>
          <a:p>
            <a:fld id="{4377850D-839A-472B-ACFE-BF26D34F4482}" type="datetimeFigureOut">
              <a:rPr lang="en-US" smtClean="0"/>
              <a:t>1/12/2025</a:t>
            </a:fld>
            <a:endParaRPr lang="en-US"/>
          </a:p>
        </p:txBody>
      </p:sp>
      <p:sp>
        <p:nvSpPr>
          <p:cNvPr id="8" name="Footer Placeholder 7">
            <a:extLst>
              <a:ext uri="{FF2B5EF4-FFF2-40B4-BE49-F238E27FC236}">
                <a16:creationId xmlns:a16="http://schemas.microsoft.com/office/drawing/2014/main" id="{080E3FE0-536C-B76A-F0C1-17BD8775AE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EF613E-6731-2050-CF8F-959F110ADD27}"/>
              </a:ext>
            </a:extLst>
          </p:cNvPr>
          <p:cNvSpPr>
            <a:spLocks noGrp="1"/>
          </p:cNvSpPr>
          <p:nvPr>
            <p:ph type="sldNum" sz="quarter" idx="12"/>
          </p:nvPr>
        </p:nvSpPr>
        <p:spPr/>
        <p:txBody>
          <a:bodyPr/>
          <a:lstStyle/>
          <a:p>
            <a:fld id="{0DFF17FB-6770-4862-B5D3-7DC43CDADFDE}" type="slidenum">
              <a:rPr lang="en-US" smtClean="0"/>
              <a:t>‹#›</a:t>
            </a:fld>
            <a:endParaRPr lang="en-US"/>
          </a:p>
        </p:txBody>
      </p:sp>
    </p:spTree>
    <p:extLst>
      <p:ext uri="{BB962C8B-B14F-4D97-AF65-F5344CB8AC3E}">
        <p14:creationId xmlns:p14="http://schemas.microsoft.com/office/powerpoint/2010/main" val="1611007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0AACF-94D5-A8EF-54BA-CD19ED7039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B44111-00B5-786C-C46C-BDAD3C720AE4}"/>
              </a:ext>
            </a:extLst>
          </p:cNvPr>
          <p:cNvSpPr>
            <a:spLocks noGrp="1"/>
          </p:cNvSpPr>
          <p:nvPr>
            <p:ph type="dt" sz="half" idx="10"/>
          </p:nvPr>
        </p:nvSpPr>
        <p:spPr/>
        <p:txBody>
          <a:bodyPr/>
          <a:lstStyle/>
          <a:p>
            <a:fld id="{4377850D-839A-472B-ACFE-BF26D34F4482}" type="datetimeFigureOut">
              <a:rPr lang="en-US" smtClean="0"/>
              <a:t>1/12/2025</a:t>
            </a:fld>
            <a:endParaRPr lang="en-US"/>
          </a:p>
        </p:txBody>
      </p:sp>
      <p:sp>
        <p:nvSpPr>
          <p:cNvPr id="4" name="Footer Placeholder 3">
            <a:extLst>
              <a:ext uri="{FF2B5EF4-FFF2-40B4-BE49-F238E27FC236}">
                <a16:creationId xmlns:a16="http://schemas.microsoft.com/office/drawing/2014/main" id="{C66596F3-40FF-7ECD-2C32-E243998AAB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49ADD3-8F48-9B9E-E034-087332A5C63E}"/>
              </a:ext>
            </a:extLst>
          </p:cNvPr>
          <p:cNvSpPr>
            <a:spLocks noGrp="1"/>
          </p:cNvSpPr>
          <p:nvPr>
            <p:ph type="sldNum" sz="quarter" idx="12"/>
          </p:nvPr>
        </p:nvSpPr>
        <p:spPr/>
        <p:txBody>
          <a:bodyPr/>
          <a:lstStyle/>
          <a:p>
            <a:fld id="{0DFF17FB-6770-4862-B5D3-7DC43CDADFDE}" type="slidenum">
              <a:rPr lang="en-US" smtClean="0"/>
              <a:t>‹#›</a:t>
            </a:fld>
            <a:endParaRPr lang="en-US"/>
          </a:p>
        </p:txBody>
      </p:sp>
    </p:spTree>
    <p:extLst>
      <p:ext uri="{BB962C8B-B14F-4D97-AF65-F5344CB8AC3E}">
        <p14:creationId xmlns:p14="http://schemas.microsoft.com/office/powerpoint/2010/main" val="1431640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59260E-F047-9E3D-F08F-771ACE42B40F}"/>
              </a:ext>
            </a:extLst>
          </p:cNvPr>
          <p:cNvSpPr>
            <a:spLocks noGrp="1"/>
          </p:cNvSpPr>
          <p:nvPr>
            <p:ph type="dt" sz="half" idx="10"/>
          </p:nvPr>
        </p:nvSpPr>
        <p:spPr/>
        <p:txBody>
          <a:bodyPr/>
          <a:lstStyle/>
          <a:p>
            <a:fld id="{4377850D-839A-472B-ACFE-BF26D34F4482}" type="datetimeFigureOut">
              <a:rPr lang="en-US" smtClean="0"/>
              <a:t>1/12/2025</a:t>
            </a:fld>
            <a:endParaRPr lang="en-US"/>
          </a:p>
        </p:txBody>
      </p:sp>
      <p:sp>
        <p:nvSpPr>
          <p:cNvPr id="3" name="Footer Placeholder 2">
            <a:extLst>
              <a:ext uri="{FF2B5EF4-FFF2-40B4-BE49-F238E27FC236}">
                <a16:creationId xmlns:a16="http://schemas.microsoft.com/office/drawing/2014/main" id="{C069FAAD-1A35-63D5-021E-BC73E20401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3EF72A-7BC7-EDA6-C1F8-353C888BF7A7}"/>
              </a:ext>
            </a:extLst>
          </p:cNvPr>
          <p:cNvSpPr>
            <a:spLocks noGrp="1"/>
          </p:cNvSpPr>
          <p:nvPr>
            <p:ph type="sldNum" sz="quarter" idx="12"/>
          </p:nvPr>
        </p:nvSpPr>
        <p:spPr/>
        <p:txBody>
          <a:bodyPr/>
          <a:lstStyle/>
          <a:p>
            <a:fld id="{0DFF17FB-6770-4862-B5D3-7DC43CDADFDE}" type="slidenum">
              <a:rPr lang="en-US" smtClean="0"/>
              <a:t>‹#›</a:t>
            </a:fld>
            <a:endParaRPr lang="en-US"/>
          </a:p>
        </p:txBody>
      </p:sp>
    </p:spTree>
    <p:extLst>
      <p:ext uri="{BB962C8B-B14F-4D97-AF65-F5344CB8AC3E}">
        <p14:creationId xmlns:p14="http://schemas.microsoft.com/office/powerpoint/2010/main" val="2054545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0F343-1A69-904D-2F5F-3FD1AC6207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C76424-51A6-D11F-A089-0C96C7C2C7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00EEF5-DE9B-8B8E-DD68-7CE96AE84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1A12F0-193A-81F4-80E9-FB1590738A2E}"/>
              </a:ext>
            </a:extLst>
          </p:cNvPr>
          <p:cNvSpPr>
            <a:spLocks noGrp="1"/>
          </p:cNvSpPr>
          <p:nvPr>
            <p:ph type="dt" sz="half" idx="10"/>
          </p:nvPr>
        </p:nvSpPr>
        <p:spPr/>
        <p:txBody>
          <a:bodyPr/>
          <a:lstStyle/>
          <a:p>
            <a:fld id="{4377850D-839A-472B-ACFE-BF26D34F4482}" type="datetimeFigureOut">
              <a:rPr lang="en-US" smtClean="0"/>
              <a:t>1/12/2025</a:t>
            </a:fld>
            <a:endParaRPr lang="en-US"/>
          </a:p>
        </p:txBody>
      </p:sp>
      <p:sp>
        <p:nvSpPr>
          <p:cNvPr id="6" name="Footer Placeholder 5">
            <a:extLst>
              <a:ext uri="{FF2B5EF4-FFF2-40B4-BE49-F238E27FC236}">
                <a16:creationId xmlns:a16="http://schemas.microsoft.com/office/drawing/2014/main" id="{61707E1F-748A-977A-4DAF-FE7D85CEBE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7C8353-780E-3DE5-C93E-5D6868819B69}"/>
              </a:ext>
            </a:extLst>
          </p:cNvPr>
          <p:cNvSpPr>
            <a:spLocks noGrp="1"/>
          </p:cNvSpPr>
          <p:nvPr>
            <p:ph type="sldNum" sz="quarter" idx="12"/>
          </p:nvPr>
        </p:nvSpPr>
        <p:spPr/>
        <p:txBody>
          <a:bodyPr/>
          <a:lstStyle/>
          <a:p>
            <a:fld id="{0DFF17FB-6770-4862-B5D3-7DC43CDADFDE}" type="slidenum">
              <a:rPr lang="en-US" smtClean="0"/>
              <a:t>‹#›</a:t>
            </a:fld>
            <a:endParaRPr lang="en-US"/>
          </a:p>
        </p:txBody>
      </p:sp>
    </p:spTree>
    <p:extLst>
      <p:ext uri="{BB962C8B-B14F-4D97-AF65-F5344CB8AC3E}">
        <p14:creationId xmlns:p14="http://schemas.microsoft.com/office/powerpoint/2010/main" val="479575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9F8D6-9A12-78E1-073C-ABE4527204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3051B8-306E-EBD2-AD4B-99127D71EF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857E20-28EA-86E7-3F2D-1F71231EAA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A53969-BE61-A1BA-1B5F-DE6C3B05757A}"/>
              </a:ext>
            </a:extLst>
          </p:cNvPr>
          <p:cNvSpPr>
            <a:spLocks noGrp="1"/>
          </p:cNvSpPr>
          <p:nvPr>
            <p:ph type="dt" sz="half" idx="10"/>
          </p:nvPr>
        </p:nvSpPr>
        <p:spPr/>
        <p:txBody>
          <a:bodyPr/>
          <a:lstStyle/>
          <a:p>
            <a:fld id="{4377850D-839A-472B-ACFE-BF26D34F4482}" type="datetimeFigureOut">
              <a:rPr lang="en-US" smtClean="0"/>
              <a:t>1/12/2025</a:t>
            </a:fld>
            <a:endParaRPr lang="en-US"/>
          </a:p>
        </p:txBody>
      </p:sp>
      <p:sp>
        <p:nvSpPr>
          <p:cNvPr id="6" name="Footer Placeholder 5">
            <a:extLst>
              <a:ext uri="{FF2B5EF4-FFF2-40B4-BE49-F238E27FC236}">
                <a16:creationId xmlns:a16="http://schemas.microsoft.com/office/drawing/2014/main" id="{D2815010-50A4-5653-6911-D0C3AF76F7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122A23-7784-E67F-2268-E71F25D8DCE7}"/>
              </a:ext>
            </a:extLst>
          </p:cNvPr>
          <p:cNvSpPr>
            <a:spLocks noGrp="1"/>
          </p:cNvSpPr>
          <p:nvPr>
            <p:ph type="sldNum" sz="quarter" idx="12"/>
          </p:nvPr>
        </p:nvSpPr>
        <p:spPr/>
        <p:txBody>
          <a:bodyPr/>
          <a:lstStyle/>
          <a:p>
            <a:fld id="{0DFF17FB-6770-4862-B5D3-7DC43CDADFDE}" type="slidenum">
              <a:rPr lang="en-US" smtClean="0"/>
              <a:t>‹#›</a:t>
            </a:fld>
            <a:endParaRPr lang="en-US"/>
          </a:p>
        </p:txBody>
      </p:sp>
    </p:spTree>
    <p:extLst>
      <p:ext uri="{BB962C8B-B14F-4D97-AF65-F5344CB8AC3E}">
        <p14:creationId xmlns:p14="http://schemas.microsoft.com/office/powerpoint/2010/main" val="2542236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345758-DC47-0B6E-7650-6EFE6D615F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0B1BB2-DBE4-C0E5-D5AF-8947D52E9D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1E175B-05F5-4D89-A055-C6561B3CC2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377850D-839A-472B-ACFE-BF26D34F4482}" type="datetimeFigureOut">
              <a:rPr lang="en-US" smtClean="0"/>
              <a:t>1/12/2025</a:t>
            </a:fld>
            <a:endParaRPr lang="en-US"/>
          </a:p>
        </p:txBody>
      </p:sp>
      <p:sp>
        <p:nvSpPr>
          <p:cNvPr id="5" name="Footer Placeholder 4">
            <a:extLst>
              <a:ext uri="{FF2B5EF4-FFF2-40B4-BE49-F238E27FC236}">
                <a16:creationId xmlns:a16="http://schemas.microsoft.com/office/drawing/2014/main" id="{D109A162-3E09-C6E4-5673-0BDAE46B0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D13C813-9F90-2958-DEEA-F01221A775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FF17FB-6770-4862-B5D3-7DC43CDADFDE}" type="slidenum">
              <a:rPr lang="en-US" smtClean="0"/>
              <a:t>‹#›</a:t>
            </a:fld>
            <a:endParaRPr lang="en-US"/>
          </a:p>
        </p:txBody>
      </p:sp>
    </p:spTree>
    <p:extLst>
      <p:ext uri="{BB962C8B-B14F-4D97-AF65-F5344CB8AC3E}">
        <p14:creationId xmlns:p14="http://schemas.microsoft.com/office/powerpoint/2010/main" val="1252723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jRKgEXiMtns"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bakerjohn/forum/tree/master" TargetMode="External"/><Relationship Id="rId2" Type="http://schemas.openxmlformats.org/officeDocument/2006/relationships/hyperlink" Target="https://github.com/bakerjohn/forum/blob/master/website%20readme.txt"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bobby-tables.com/" TargetMode="External"/><Relationship Id="rId2" Type="http://schemas.openxmlformats.org/officeDocument/2006/relationships/hyperlink" Target="https://www.udacity.com/" TargetMode="External"/><Relationship Id="rId1" Type="http://schemas.openxmlformats.org/officeDocument/2006/relationships/slideLayout" Target="../slideLayouts/slideLayout7.xml"/><Relationship Id="rId6" Type="http://schemas.openxmlformats.org/officeDocument/2006/relationships/hyperlink" Target="https://github.com/bakerjohn/forum/tree/master" TargetMode="External"/><Relationship Id="rId5" Type="http://schemas.openxmlformats.org/officeDocument/2006/relationships/hyperlink" Target="https://www.youtube.com/watch?v=jRKgEXiMtns" TargetMode="External"/><Relationship Id="rId4" Type="http://schemas.openxmlformats.org/officeDocument/2006/relationships/hyperlink" Target="https://www.raspberrypi.com/products/raspberry-pi-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2719D4-2FF7-A355-FB01-BC88250AE020}"/>
              </a:ext>
            </a:extLst>
          </p:cNvPr>
          <p:cNvSpPr txBox="1"/>
          <p:nvPr/>
        </p:nvSpPr>
        <p:spPr>
          <a:xfrm>
            <a:off x="1529276" y="1302138"/>
            <a:ext cx="9133448" cy="3785652"/>
          </a:xfrm>
          <a:prstGeom prst="rect">
            <a:avLst/>
          </a:prstGeom>
          <a:noFill/>
        </p:spPr>
        <p:txBody>
          <a:bodyPr wrap="square">
            <a:spAutoFit/>
          </a:bodyPr>
          <a:lstStyle/>
          <a:p>
            <a:pPr marL="285750" indent="-285750">
              <a:buFont typeface="Arial" panose="020B0604020202020204" pitchFamily="34" charset="0"/>
              <a:buChar char="•"/>
            </a:pPr>
            <a:r>
              <a:rPr lang="en-US" sz="2400" dirty="0"/>
              <a:t>You will setup and configure a </a:t>
            </a:r>
            <a:r>
              <a:rPr lang="en-US" sz="2400" dirty="0" err="1"/>
              <a:t>linux</a:t>
            </a:r>
            <a:r>
              <a:rPr lang="en-US" sz="2400" dirty="0"/>
              <a:t> based hardware and software environment.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You will setup and configure a web, application and database environment.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You will gain a deep understanding of what a SQL injection attack is, how it is executed, and most importantly, how to effectively protect against it.</a:t>
            </a:r>
          </a:p>
          <a:p>
            <a:endParaRPr lang="en-US" sz="2400" dirty="0"/>
          </a:p>
        </p:txBody>
      </p:sp>
      <p:sp>
        <p:nvSpPr>
          <p:cNvPr id="4" name="TextBox 3">
            <a:extLst>
              <a:ext uri="{FF2B5EF4-FFF2-40B4-BE49-F238E27FC236}">
                <a16:creationId xmlns:a16="http://schemas.microsoft.com/office/drawing/2014/main" id="{F497BAF7-891E-DBDA-A415-C1BB1F481D85}"/>
              </a:ext>
            </a:extLst>
          </p:cNvPr>
          <p:cNvSpPr txBox="1"/>
          <p:nvPr/>
        </p:nvSpPr>
        <p:spPr>
          <a:xfrm>
            <a:off x="787790" y="590843"/>
            <a:ext cx="2982351" cy="830997"/>
          </a:xfrm>
          <a:prstGeom prst="rect">
            <a:avLst/>
          </a:prstGeom>
          <a:noFill/>
        </p:spPr>
        <p:txBody>
          <a:bodyPr wrap="square" rtlCol="0">
            <a:spAutoFit/>
          </a:bodyPr>
          <a:lstStyle/>
          <a:p>
            <a:r>
              <a:rPr lang="en-US" sz="2400" b="1" dirty="0"/>
              <a:t>What you will learn:</a:t>
            </a:r>
          </a:p>
          <a:p>
            <a:endParaRPr lang="en-US" sz="2400" b="1" dirty="0"/>
          </a:p>
        </p:txBody>
      </p:sp>
      <p:sp>
        <p:nvSpPr>
          <p:cNvPr id="8" name="Oval 7">
            <a:extLst>
              <a:ext uri="{FF2B5EF4-FFF2-40B4-BE49-F238E27FC236}">
                <a16:creationId xmlns:a16="http://schemas.microsoft.com/office/drawing/2014/main" id="{A68558C4-E878-6A06-803E-C8842ABF0B16}"/>
              </a:ext>
            </a:extLst>
          </p:cNvPr>
          <p:cNvSpPr/>
          <p:nvPr/>
        </p:nvSpPr>
        <p:spPr>
          <a:xfrm>
            <a:off x="1012874" y="1188395"/>
            <a:ext cx="703385" cy="7033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Oval 8">
            <a:extLst>
              <a:ext uri="{FF2B5EF4-FFF2-40B4-BE49-F238E27FC236}">
                <a16:creationId xmlns:a16="http://schemas.microsoft.com/office/drawing/2014/main" id="{2B8356FC-A275-8AC8-17EC-AEBEFD0FED67}"/>
              </a:ext>
            </a:extLst>
          </p:cNvPr>
          <p:cNvSpPr/>
          <p:nvPr/>
        </p:nvSpPr>
        <p:spPr>
          <a:xfrm>
            <a:off x="1012874" y="2232639"/>
            <a:ext cx="703385" cy="7033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0" name="Oval 9">
            <a:extLst>
              <a:ext uri="{FF2B5EF4-FFF2-40B4-BE49-F238E27FC236}">
                <a16:creationId xmlns:a16="http://schemas.microsoft.com/office/drawing/2014/main" id="{C2A553F9-D67E-0FB2-370A-5C0099B9C909}"/>
              </a:ext>
            </a:extLst>
          </p:cNvPr>
          <p:cNvSpPr/>
          <p:nvPr/>
        </p:nvSpPr>
        <p:spPr>
          <a:xfrm>
            <a:off x="1012873" y="3365950"/>
            <a:ext cx="703385" cy="7033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2" name="TextBox 11">
            <a:extLst>
              <a:ext uri="{FF2B5EF4-FFF2-40B4-BE49-F238E27FC236}">
                <a16:creationId xmlns:a16="http://schemas.microsoft.com/office/drawing/2014/main" id="{1A6ACFE5-BD29-18A5-8974-1AA33F49CF93}"/>
              </a:ext>
            </a:extLst>
          </p:cNvPr>
          <p:cNvSpPr txBox="1"/>
          <p:nvPr/>
        </p:nvSpPr>
        <p:spPr>
          <a:xfrm>
            <a:off x="5528018" y="4921922"/>
            <a:ext cx="6098344" cy="1754326"/>
          </a:xfrm>
          <a:prstGeom prst="rect">
            <a:avLst/>
          </a:prstGeom>
          <a:noFill/>
        </p:spPr>
        <p:txBody>
          <a:bodyPr wrap="square">
            <a:spAutoFit/>
          </a:bodyPr>
          <a:lstStyle/>
          <a:p>
            <a:r>
              <a:rPr lang="en-US" dirty="0"/>
              <a:t>A </a:t>
            </a:r>
            <a:r>
              <a:rPr lang="en-US" b="1" dirty="0"/>
              <a:t>SQL injection (SQLi) attack</a:t>
            </a:r>
            <a:r>
              <a:rPr lang="en-US" dirty="0"/>
              <a:t> is a type of cyberattack where an attacker exploits a vulnerability in an application's software by inserting malicious SQL (Structured Query Language) code into an input field. This allows the attacker to manipulate or interact with the backend database in unauthorized ways.</a:t>
            </a:r>
          </a:p>
        </p:txBody>
      </p:sp>
    </p:spTree>
    <p:extLst>
      <p:ext uri="{BB962C8B-B14F-4D97-AF65-F5344CB8AC3E}">
        <p14:creationId xmlns:p14="http://schemas.microsoft.com/office/powerpoint/2010/main" val="1169952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Boss shouting to employee because she mistake working black doodle line art flat vector illustration on white background">
            <a:extLst>
              <a:ext uri="{FF2B5EF4-FFF2-40B4-BE49-F238E27FC236}">
                <a16:creationId xmlns:a16="http://schemas.microsoft.com/office/drawing/2014/main" id="{A8779CB7-168D-100E-D495-6D91EFBEE3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2441" y="2977093"/>
            <a:ext cx="2902035" cy="2902035"/>
          </a:xfrm>
          <a:prstGeom prst="rect">
            <a:avLst/>
          </a:prstGeom>
          <a:noFill/>
          <a:extLst>
            <a:ext uri="{909E8E84-426E-40DD-AFC4-6F175D3DCCD1}">
              <a14:hiddenFill xmlns:a14="http://schemas.microsoft.com/office/drawing/2010/main">
                <a:solidFill>
                  <a:srgbClr val="FFFFFF"/>
                </a:solidFill>
              </a14:hiddenFill>
            </a:ext>
          </a:extLst>
        </p:spPr>
      </p:pic>
      <p:sp>
        <p:nvSpPr>
          <p:cNvPr id="5" name="Speech Bubble: Rectangle 4">
            <a:extLst>
              <a:ext uri="{FF2B5EF4-FFF2-40B4-BE49-F238E27FC236}">
                <a16:creationId xmlns:a16="http://schemas.microsoft.com/office/drawing/2014/main" id="{C43DC874-F7E7-618D-8857-7967B4B44905}"/>
              </a:ext>
            </a:extLst>
          </p:cNvPr>
          <p:cNvSpPr/>
          <p:nvPr/>
        </p:nvSpPr>
        <p:spPr>
          <a:xfrm>
            <a:off x="1921989" y="1514053"/>
            <a:ext cx="3520164" cy="1509334"/>
          </a:xfrm>
          <a:prstGeom prst="wedgeRectCallout">
            <a:avLst>
              <a:gd name="adj1" fmla="val 44978"/>
              <a:gd name="adj2" fmla="val 107846"/>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“Your Company Name </a:t>
            </a:r>
            <a:r>
              <a:rPr lang="en-US" dirty="0" err="1">
                <a:solidFill>
                  <a:schemeClr val="tx1"/>
                </a:solidFill>
              </a:rPr>
              <a:t>here”was</a:t>
            </a:r>
            <a:r>
              <a:rPr lang="en-US" dirty="0">
                <a:solidFill>
                  <a:schemeClr val="tx1"/>
                </a:solidFill>
              </a:rPr>
              <a:t> hit by Major Data Breach," "Customer Data Exposed in Massive Attack”</a:t>
            </a:r>
          </a:p>
          <a:p>
            <a:endParaRPr lang="en-US" dirty="0">
              <a:solidFill>
                <a:schemeClr val="tx1"/>
              </a:solidFill>
            </a:endParaRPr>
          </a:p>
        </p:txBody>
      </p:sp>
      <p:sp>
        <p:nvSpPr>
          <p:cNvPr id="10" name="Speech Bubble: Rectangle 9">
            <a:extLst>
              <a:ext uri="{FF2B5EF4-FFF2-40B4-BE49-F238E27FC236}">
                <a16:creationId xmlns:a16="http://schemas.microsoft.com/office/drawing/2014/main" id="{B49F9DD1-FD23-EE2E-B70F-5808BE03B27B}"/>
              </a:ext>
            </a:extLst>
          </p:cNvPr>
          <p:cNvSpPr/>
          <p:nvPr/>
        </p:nvSpPr>
        <p:spPr>
          <a:xfrm>
            <a:off x="7255650" y="1514053"/>
            <a:ext cx="3415397" cy="1509334"/>
          </a:xfrm>
          <a:prstGeom prst="wedgeRectCallout">
            <a:avLst>
              <a:gd name="adj1" fmla="val -55852"/>
              <a:gd name="adj2" fmla="val 85465"/>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“We lost everything. Trust, reputation...money everything."</a:t>
            </a:r>
          </a:p>
        </p:txBody>
      </p:sp>
      <p:sp>
        <p:nvSpPr>
          <p:cNvPr id="11" name="TextBox 10">
            <a:extLst>
              <a:ext uri="{FF2B5EF4-FFF2-40B4-BE49-F238E27FC236}">
                <a16:creationId xmlns:a16="http://schemas.microsoft.com/office/drawing/2014/main" id="{CCA3CD44-8CAD-5772-CC89-CD0958C5FD7B}"/>
              </a:ext>
            </a:extLst>
          </p:cNvPr>
          <p:cNvSpPr txBox="1"/>
          <p:nvPr/>
        </p:nvSpPr>
        <p:spPr>
          <a:xfrm>
            <a:off x="1676423" y="247352"/>
            <a:ext cx="8839151" cy="523220"/>
          </a:xfrm>
          <a:prstGeom prst="rect">
            <a:avLst/>
          </a:prstGeom>
          <a:noFill/>
        </p:spPr>
        <p:txBody>
          <a:bodyPr wrap="none" rtlCol="0">
            <a:spAutoFit/>
          </a:bodyPr>
          <a:lstStyle/>
          <a:p>
            <a:r>
              <a:rPr lang="en-US" sz="2800" b="1" dirty="0"/>
              <a:t>Business Impact of a successful SQL injection Attack</a:t>
            </a:r>
          </a:p>
        </p:txBody>
      </p:sp>
    </p:spTree>
    <p:extLst>
      <p:ext uri="{BB962C8B-B14F-4D97-AF65-F5344CB8AC3E}">
        <p14:creationId xmlns:p14="http://schemas.microsoft.com/office/powerpoint/2010/main" val="3524379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F1D518-FFEC-EBD7-FDF6-47F4CF0A2628}"/>
              </a:ext>
            </a:extLst>
          </p:cNvPr>
          <p:cNvSpPr txBox="1"/>
          <p:nvPr/>
        </p:nvSpPr>
        <p:spPr>
          <a:xfrm>
            <a:off x="384516" y="1136095"/>
            <a:ext cx="11422967" cy="5047536"/>
          </a:xfrm>
          <a:prstGeom prst="rect">
            <a:avLst/>
          </a:prstGeom>
          <a:noFill/>
        </p:spPr>
        <p:txBody>
          <a:bodyPr wrap="square">
            <a:spAutoFit/>
          </a:bodyPr>
          <a:lstStyle/>
          <a:p>
            <a:r>
              <a:rPr lang="en-US" sz="1400" b="1" dirty="0"/>
              <a:t>1. Stolen Data</a:t>
            </a:r>
          </a:p>
          <a:p>
            <a:r>
              <a:rPr lang="en-US" sz="1400" dirty="0"/>
              <a:t>SQL injection allows hackers to access and steal sensitive customer information, like email addresses, passwords, and even credit card numbers. This not only affects your customers but could also lead to </a:t>
            </a:r>
            <a:r>
              <a:rPr lang="en-US" sz="1400" b="1" dirty="0"/>
              <a:t>identity theft</a:t>
            </a:r>
            <a:r>
              <a:rPr lang="en-US" sz="1400" dirty="0"/>
              <a:t>, and if they use the data for fraud, it can lead to significant financial losses.</a:t>
            </a:r>
          </a:p>
          <a:p>
            <a:r>
              <a:rPr lang="en-US" sz="1400" b="1" dirty="0"/>
              <a:t>2. Loss of Trust</a:t>
            </a:r>
          </a:p>
          <a:p>
            <a:r>
              <a:rPr lang="en-US" sz="1400" dirty="0"/>
              <a:t>When customers find out their personal information is exposed or stolen, they’re not going to want to do business with you anymore. This loss of trust can be hard to recover from, and people may avoid your website, causing a drop in sales.</a:t>
            </a:r>
          </a:p>
          <a:p>
            <a:r>
              <a:rPr lang="en-US" sz="1400" b="1" dirty="0"/>
              <a:t>3. Legal and Financial Consequences</a:t>
            </a:r>
          </a:p>
          <a:p>
            <a:r>
              <a:rPr lang="en-US" sz="1400" dirty="0"/>
              <a:t>Depending on your country or region, there are strict laws that require businesses to protect customer data (like GDPR in Europe). If you fail to do so, you might face </a:t>
            </a:r>
            <a:r>
              <a:rPr lang="en-US" sz="1400" b="1" dirty="0"/>
              <a:t>huge fines</a:t>
            </a:r>
            <a:r>
              <a:rPr lang="en-US" sz="1400" dirty="0"/>
              <a:t> and legal action. Additionally, you could have to pay for credit monitoring or reparations for the affected customers.</a:t>
            </a:r>
          </a:p>
          <a:p>
            <a:r>
              <a:rPr lang="en-US" sz="1400" b="1" dirty="0"/>
              <a:t>4. Damage to Reputation</a:t>
            </a:r>
          </a:p>
          <a:p>
            <a:r>
              <a:rPr lang="en-US" sz="1400" dirty="0"/>
              <a:t>If news gets out that your site was hacked, it’s not just the customers who will lose trust—it can spread fast through social media, news outlets, and forums. Your reputation could take a huge hit, and even after you fix the vulnerability, people might still remember that you were compromised.</a:t>
            </a:r>
          </a:p>
          <a:p>
            <a:r>
              <a:rPr lang="en-US" sz="1400" b="1" dirty="0"/>
              <a:t>5. Business Disruption</a:t>
            </a:r>
          </a:p>
          <a:p>
            <a:r>
              <a:rPr lang="en-US" sz="1400" dirty="0"/>
              <a:t>During the time it takes to fix the vulnerability, your site might go down or experience serious issues. This could stop sales, make it hard for customers to access their accounts, and halt any other business operations. All this downtime means </a:t>
            </a:r>
            <a:r>
              <a:rPr lang="en-US" sz="1400" b="1" dirty="0"/>
              <a:t>lost revenue</a:t>
            </a:r>
            <a:r>
              <a:rPr lang="en-US" sz="1400" dirty="0"/>
              <a:t>.</a:t>
            </a:r>
          </a:p>
          <a:p>
            <a:r>
              <a:rPr lang="en-US" sz="1400" b="1" dirty="0"/>
              <a:t>6. Higher Security Costs</a:t>
            </a:r>
          </a:p>
          <a:p>
            <a:r>
              <a:rPr lang="en-US" sz="1400" dirty="0"/>
              <a:t>After an SQL injection attack, you'll need to invest a lot of time and money into strengthening your website’s security. This includes hiring security experts, upgrading systems, implementing new technologies, and possibly conducting regular audits—all of which add to your operational costs.</a:t>
            </a:r>
          </a:p>
          <a:p>
            <a:r>
              <a:rPr lang="en-US" sz="1400" b="1" dirty="0"/>
              <a:t>7. Lost Competitive Advantage</a:t>
            </a:r>
          </a:p>
          <a:p>
            <a:r>
              <a:rPr lang="en-US" sz="1400" dirty="0"/>
              <a:t>While you're dealing with the fallout from a hack, your competitors might continue operating smoothly. Customers could leave you for them, and if you lose enough trust, you may fall behind, not just in sales but in brand reputation and market share.</a:t>
            </a:r>
          </a:p>
          <a:p>
            <a:endParaRPr lang="en-US" sz="1400" dirty="0"/>
          </a:p>
        </p:txBody>
      </p:sp>
      <p:sp>
        <p:nvSpPr>
          <p:cNvPr id="4" name="TextBox 3">
            <a:extLst>
              <a:ext uri="{FF2B5EF4-FFF2-40B4-BE49-F238E27FC236}">
                <a16:creationId xmlns:a16="http://schemas.microsoft.com/office/drawing/2014/main" id="{895A2346-A074-A39C-9CA0-DE9512E309A6}"/>
              </a:ext>
            </a:extLst>
          </p:cNvPr>
          <p:cNvSpPr txBox="1"/>
          <p:nvPr/>
        </p:nvSpPr>
        <p:spPr>
          <a:xfrm>
            <a:off x="1676423" y="247352"/>
            <a:ext cx="8839151" cy="523220"/>
          </a:xfrm>
          <a:prstGeom prst="rect">
            <a:avLst/>
          </a:prstGeom>
          <a:noFill/>
        </p:spPr>
        <p:txBody>
          <a:bodyPr wrap="none" rtlCol="0">
            <a:spAutoFit/>
          </a:bodyPr>
          <a:lstStyle/>
          <a:p>
            <a:r>
              <a:rPr lang="en-US" sz="2800" b="1" dirty="0"/>
              <a:t>Business Impact of a successful SQL injection Attack</a:t>
            </a:r>
          </a:p>
        </p:txBody>
      </p:sp>
    </p:spTree>
    <p:extLst>
      <p:ext uri="{BB962C8B-B14F-4D97-AF65-F5344CB8AC3E}">
        <p14:creationId xmlns:p14="http://schemas.microsoft.com/office/powerpoint/2010/main" val="2999735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4589AF0-FAF7-152F-2F25-0B0D06636C6B}"/>
              </a:ext>
            </a:extLst>
          </p:cNvPr>
          <p:cNvSpPr txBox="1"/>
          <p:nvPr/>
        </p:nvSpPr>
        <p:spPr>
          <a:xfrm>
            <a:off x="1694102" y="1410994"/>
            <a:ext cx="8840371" cy="1200329"/>
          </a:xfrm>
          <a:prstGeom prst="rect">
            <a:avLst/>
          </a:prstGeom>
          <a:noFill/>
        </p:spPr>
        <p:txBody>
          <a:bodyPr wrap="square">
            <a:spAutoFit/>
          </a:bodyPr>
          <a:lstStyle/>
          <a:p>
            <a:r>
              <a:rPr lang="en-US" b="1" dirty="0"/>
              <a:t>Ethics</a:t>
            </a:r>
            <a:r>
              <a:rPr lang="en-US" dirty="0"/>
              <a:t> A code of behavior that is defined by the group to which an individual belongs</a:t>
            </a:r>
          </a:p>
          <a:p>
            <a:endParaRPr lang="en-US" dirty="0"/>
          </a:p>
          <a:p>
            <a:r>
              <a:rPr lang="en-US" b="1" dirty="0"/>
              <a:t>Morals </a:t>
            </a:r>
            <a:r>
              <a:rPr lang="en-US" dirty="0"/>
              <a:t>The personal principles upon which an individual bases his or her decisions about what is right and wrong</a:t>
            </a:r>
          </a:p>
        </p:txBody>
      </p:sp>
      <p:sp>
        <p:nvSpPr>
          <p:cNvPr id="9" name="TextBox 8">
            <a:extLst>
              <a:ext uri="{FF2B5EF4-FFF2-40B4-BE49-F238E27FC236}">
                <a16:creationId xmlns:a16="http://schemas.microsoft.com/office/drawing/2014/main" id="{FABCCDB8-CC64-556C-1801-D4225672D677}"/>
              </a:ext>
            </a:extLst>
          </p:cNvPr>
          <p:cNvSpPr txBox="1"/>
          <p:nvPr/>
        </p:nvSpPr>
        <p:spPr>
          <a:xfrm>
            <a:off x="145247" y="2999232"/>
            <a:ext cx="3966979" cy="2800767"/>
          </a:xfrm>
          <a:prstGeom prst="rect">
            <a:avLst/>
          </a:prstGeom>
          <a:noFill/>
        </p:spPr>
        <p:txBody>
          <a:bodyPr wrap="square">
            <a:spAutoFit/>
          </a:bodyPr>
          <a:lstStyle/>
          <a:p>
            <a:r>
              <a:rPr lang="en-US" sz="1600" b="1" dirty="0"/>
              <a:t>Ethical hacking</a:t>
            </a:r>
            <a:r>
              <a:rPr lang="en-US" sz="1600" dirty="0"/>
              <a:t> is the practice of deliberately testing and probing computer systems, networks, or applications for vulnerabilities with the goal of identifying and fixing security weaknesses, rather than exploiting them for malicious purposes. Ethical hackers, also known as "white hat" hackers, use the same techniques as malicious hackers but do so with the permission of the system owner to improve security.</a:t>
            </a:r>
          </a:p>
        </p:txBody>
      </p:sp>
      <p:pic>
        <p:nvPicPr>
          <p:cNvPr id="10" name="Picture 2">
            <a:extLst>
              <a:ext uri="{FF2B5EF4-FFF2-40B4-BE49-F238E27FC236}">
                <a16:creationId xmlns:a16="http://schemas.microsoft.com/office/drawing/2014/main" id="{C7388205-2C53-3C27-4346-A1D47AD64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2226" y="3280118"/>
            <a:ext cx="3290820" cy="185108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877C68B-B443-44A5-DFA6-4069887A148C}"/>
              </a:ext>
            </a:extLst>
          </p:cNvPr>
          <p:cNvSpPr txBox="1"/>
          <p:nvPr/>
        </p:nvSpPr>
        <p:spPr>
          <a:xfrm>
            <a:off x="7508748" y="2999232"/>
            <a:ext cx="4405884" cy="2308324"/>
          </a:xfrm>
          <a:prstGeom prst="rect">
            <a:avLst/>
          </a:prstGeom>
          <a:noFill/>
        </p:spPr>
        <p:txBody>
          <a:bodyPr wrap="square">
            <a:spAutoFit/>
          </a:bodyPr>
          <a:lstStyle/>
          <a:p>
            <a:r>
              <a:rPr lang="en-US" sz="1600" b="1" dirty="0"/>
              <a:t>Unethical hacking</a:t>
            </a:r>
            <a:r>
              <a:rPr lang="en-US" sz="1600" dirty="0"/>
              <a:t> is when someone hacks into a computer system, network, or website without permission and for malicious reasons, like stealing information, causing damage, or disrupting services. Unlike ethical hacking, which is done to find and fix security weaknesses with consent, unethical hacking (often called "black hat hacking") is illegal and harmful.</a:t>
            </a:r>
          </a:p>
        </p:txBody>
      </p:sp>
      <p:sp>
        <p:nvSpPr>
          <p:cNvPr id="13" name="TextBox 12">
            <a:extLst>
              <a:ext uri="{FF2B5EF4-FFF2-40B4-BE49-F238E27FC236}">
                <a16:creationId xmlns:a16="http://schemas.microsoft.com/office/drawing/2014/main" id="{A3BF69D5-7510-EB74-F0ED-513CC7EC654A}"/>
              </a:ext>
            </a:extLst>
          </p:cNvPr>
          <p:cNvSpPr txBox="1"/>
          <p:nvPr/>
        </p:nvSpPr>
        <p:spPr>
          <a:xfrm>
            <a:off x="1936911" y="250555"/>
            <a:ext cx="8318175" cy="523220"/>
          </a:xfrm>
          <a:prstGeom prst="rect">
            <a:avLst/>
          </a:prstGeom>
          <a:noFill/>
        </p:spPr>
        <p:txBody>
          <a:bodyPr wrap="none" rtlCol="0">
            <a:spAutoFit/>
          </a:bodyPr>
          <a:lstStyle/>
          <a:p>
            <a:r>
              <a:rPr lang="en-US" sz="2800" b="1" dirty="0"/>
              <a:t>Ethical and Moral questions around Cybersecurity</a:t>
            </a:r>
          </a:p>
        </p:txBody>
      </p:sp>
    </p:spTree>
    <p:extLst>
      <p:ext uri="{BB962C8B-B14F-4D97-AF65-F5344CB8AC3E}">
        <p14:creationId xmlns:p14="http://schemas.microsoft.com/office/powerpoint/2010/main" val="3191662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194BB3-C4AE-CDA8-93F7-46620BADC305}"/>
              </a:ext>
            </a:extLst>
          </p:cNvPr>
          <p:cNvSpPr txBox="1"/>
          <p:nvPr/>
        </p:nvSpPr>
        <p:spPr>
          <a:xfrm>
            <a:off x="5483193" y="4612388"/>
            <a:ext cx="6098344" cy="369332"/>
          </a:xfrm>
          <a:prstGeom prst="rect">
            <a:avLst/>
          </a:prstGeom>
          <a:noFill/>
        </p:spPr>
        <p:txBody>
          <a:bodyPr wrap="square">
            <a:spAutoFit/>
          </a:bodyPr>
          <a:lstStyle/>
          <a:p>
            <a:r>
              <a:rPr lang="en-US" dirty="0"/>
              <a:t>https://www.raspberrypi.com/products/raspberry-pi-5/</a:t>
            </a:r>
          </a:p>
        </p:txBody>
      </p:sp>
      <p:pic>
        <p:nvPicPr>
          <p:cNvPr id="5" name="Picture 4">
            <a:extLst>
              <a:ext uri="{FF2B5EF4-FFF2-40B4-BE49-F238E27FC236}">
                <a16:creationId xmlns:a16="http://schemas.microsoft.com/office/drawing/2014/main" id="{B83CAFAA-0AE3-0C61-2E12-72A905142B3A}"/>
              </a:ext>
            </a:extLst>
          </p:cNvPr>
          <p:cNvPicPr>
            <a:picLocks noChangeAspect="1"/>
          </p:cNvPicPr>
          <p:nvPr/>
        </p:nvPicPr>
        <p:blipFill>
          <a:blip r:embed="rId2"/>
          <a:stretch>
            <a:fillRect/>
          </a:stretch>
        </p:blipFill>
        <p:spPr>
          <a:xfrm>
            <a:off x="1514756" y="1984676"/>
            <a:ext cx="2410161" cy="628738"/>
          </a:xfrm>
          <a:prstGeom prst="rect">
            <a:avLst/>
          </a:prstGeom>
        </p:spPr>
      </p:pic>
      <p:pic>
        <p:nvPicPr>
          <p:cNvPr id="1026" name="Picture 2">
            <a:extLst>
              <a:ext uri="{FF2B5EF4-FFF2-40B4-BE49-F238E27FC236}">
                <a16:creationId xmlns:a16="http://schemas.microsoft.com/office/drawing/2014/main" id="{3D97C996-5596-E4C7-A59D-050749709A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6369" y="1795446"/>
            <a:ext cx="3711582" cy="281694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45BF773-2A27-9949-DA05-C03B6FF2BB12}"/>
              </a:ext>
            </a:extLst>
          </p:cNvPr>
          <p:cNvSpPr txBox="1"/>
          <p:nvPr/>
        </p:nvSpPr>
        <p:spPr>
          <a:xfrm>
            <a:off x="2035177" y="616622"/>
            <a:ext cx="7902100" cy="369332"/>
          </a:xfrm>
          <a:prstGeom prst="rect">
            <a:avLst/>
          </a:prstGeom>
          <a:noFill/>
        </p:spPr>
        <p:txBody>
          <a:bodyPr wrap="none" rtlCol="0">
            <a:spAutoFit/>
          </a:bodyPr>
          <a:lstStyle/>
          <a:p>
            <a:r>
              <a:rPr lang="en-US" dirty="0"/>
              <a:t>Setup and configure the </a:t>
            </a:r>
            <a:r>
              <a:rPr lang="en-US" dirty="0" err="1"/>
              <a:t>linux</a:t>
            </a:r>
            <a:r>
              <a:rPr lang="en-US" dirty="0"/>
              <a:t> based lab environment running on a Raspberry PI</a:t>
            </a:r>
          </a:p>
        </p:txBody>
      </p:sp>
      <p:sp>
        <p:nvSpPr>
          <p:cNvPr id="8" name="TextBox 7">
            <a:extLst>
              <a:ext uri="{FF2B5EF4-FFF2-40B4-BE49-F238E27FC236}">
                <a16:creationId xmlns:a16="http://schemas.microsoft.com/office/drawing/2014/main" id="{581AFA52-95A2-7F34-5A15-90F219E1DD08}"/>
              </a:ext>
            </a:extLst>
          </p:cNvPr>
          <p:cNvSpPr txBox="1"/>
          <p:nvPr/>
        </p:nvSpPr>
        <p:spPr>
          <a:xfrm>
            <a:off x="1331234" y="6239848"/>
            <a:ext cx="9529532" cy="369332"/>
          </a:xfrm>
          <a:prstGeom prst="rect">
            <a:avLst/>
          </a:prstGeom>
          <a:noFill/>
        </p:spPr>
        <p:txBody>
          <a:bodyPr wrap="none" rtlCol="0">
            <a:spAutoFit/>
          </a:bodyPr>
          <a:lstStyle/>
          <a:p>
            <a:r>
              <a:rPr lang="en-US" b="1" dirty="0"/>
              <a:t>Why Raspberry PI? </a:t>
            </a:r>
            <a:r>
              <a:rPr lang="en-US" dirty="0"/>
              <a:t>Full computing environment. It’s cheap and if you break it, It’s not my fault.</a:t>
            </a:r>
          </a:p>
        </p:txBody>
      </p:sp>
      <p:sp>
        <p:nvSpPr>
          <p:cNvPr id="9" name="Oval 8">
            <a:extLst>
              <a:ext uri="{FF2B5EF4-FFF2-40B4-BE49-F238E27FC236}">
                <a16:creationId xmlns:a16="http://schemas.microsoft.com/office/drawing/2014/main" id="{B44BD834-677F-9F0F-478F-D8F4A34BB108}"/>
              </a:ext>
            </a:extLst>
          </p:cNvPr>
          <p:cNvSpPr/>
          <p:nvPr/>
        </p:nvSpPr>
        <p:spPr>
          <a:xfrm>
            <a:off x="1163063" y="467561"/>
            <a:ext cx="703385" cy="7033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3938735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2E70DD-0161-226D-7557-015F3EAB1C1A}"/>
              </a:ext>
            </a:extLst>
          </p:cNvPr>
          <p:cNvSpPr txBox="1"/>
          <p:nvPr/>
        </p:nvSpPr>
        <p:spPr>
          <a:xfrm>
            <a:off x="3517982" y="1040250"/>
            <a:ext cx="6098458" cy="646331"/>
          </a:xfrm>
          <a:prstGeom prst="rect">
            <a:avLst/>
          </a:prstGeom>
          <a:noFill/>
        </p:spPr>
        <p:txBody>
          <a:bodyPr wrap="square">
            <a:spAutoFit/>
          </a:bodyPr>
          <a:lstStyle/>
          <a:p>
            <a:r>
              <a:rPr lang="en-US" dirty="0">
                <a:hlinkClick r:id="rId2"/>
              </a:rPr>
              <a:t>https://www.youtube.com/watch?v=jRKgEXiMtns</a:t>
            </a:r>
            <a:endParaRPr lang="en-US" dirty="0"/>
          </a:p>
          <a:p>
            <a:endParaRPr lang="en-US" dirty="0"/>
          </a:p>
        </p:txBody>
      </p:sp>
      <p:sp>
        <p:nvSpPr>
          <p:cNvPr id="5" name="TextBox 4">
            <a:extLst>
              <a:ext uri="{FF2B5EF4-FFF2-40B4-BE49-F238E27FC236}">
                <a16:creationId xmlns:a16="http://schemas.microsoft.com/office/drawing/2014/main" id="{41568C92-08E1-DE5C-1438-AEC169C67CA2}"/>
              </a:ext>
            </a:extLst>
          </p:cNvPr>
          <p:cNvSpPr txBox="1"/>
          <p:nvPr/>
        </p:nvSpPr>
        <p:spPr>
          <a:xfrm>
            <a:off x="3938954" y="337625"/>
            <a:ext cx="3996672" cy="369332"/>
          </a:xfrm>
          <a:prstGeom prst="rect">
            <a:avLst/>
          </a:prstGeom>
          <a:noFill/>
        </p:spPr>
        <p:txBody>
          <a:bodyPr wrap="none" rtlCol="0">
            <a:spAutoFit/>
          </a:bodyPr>
          <a:lstStyle/>
          <a:p>
            <a:r>
              <a:rPr lang="en-US" dirty="0"/>
              <a:t>How to setup a Raspberry PI for Noobs</a:t>
            </a:r>
          </a:p>
        </p:txBody>
      </p:sp>
      <p:pic>
        <p:nvPicPr>
          <p:cNvPr id="2050" name="Picture 2">
            <a:extLst>
              <a:ext uri="{FF2B5EF4-FFF2-40B4-BE49-F238E27FC236}">
                <a16:creationId xmlns:a16="http://schemas.microsoft.com/office/drawing/2014/main" id="{94157653-4D0E-F9CC-49B9-43515CA5E1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5049" y="2481540"/>
            <a:ext cx="6731391" cy="4038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621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E9ABB0-58C9-E018-EB7F-795C4EB05246}"/>
              </a:ext>
            </a:extLst>
          </p:cNvPr>
          <p:cNvSpPr txBox="1"/>
          <p:nvPr/>
        </p:nvSpPr>
        <p:spPr>
          <a:xfrm>
            <a:off x="7287711" y="2171844"/>
            <a:ext cx="2000741" cy="646331"/>
          </a:xfrm>
          <a:prstGeom prst="rect">
            <a:avLst/>
          </a:prstGeom>
          <a:noFill/>
        </p:spPr>
        <p:txBody>
          <a:bodyPr wrap="none" rtlCol="0">
            <a:spAutoFit/>
          </a:bodyPr>
          <a:lstStyle/>
          <a:p>
            <a:r>
              <a:rPr lang="en-US" b="0" i="0" u="none" strike="noStrike" dirty="0">
                <a:effectLst/>
                <a:latin typeface="-apple-system"/>
                <a:hlinkClick r:id="rId2" tooltip="website readme.txt"/>
              </a:rPr>
              <a:t>website readme.txt</a:t>
            </a:r>
            <a:endParaRPr lang="en-US" b="0" i="0" u="none" strike="noStrike" dirty="0">
              <a:effectLst/>
              <a:latin typeface="-apple-system"/>
            </a:endParaRPr>
          </a:p>
          <a:p>
            <a:endParaRPr lang="en-US" dirty="0"/>
          </a:p>
        </p:txBody>
      </p:sp>
      <p:sp>
        <p:nvSpPr>
          <p:cNvPr id="5" name="TextBox 4">
            <a:extLst>
              <a:ext uri="{FF2B5EF4-FFF2-40B4-BE49-F238E27FC236}">
                <a16:creationId xmlns:a16="http://schemas.microsoft.com/office/drawing/2014/main" id="{060807A7-86FA-C6FE-774C-57CF3DE475F0}"/>
              </a:ext>
            </a:extLst>
          </p:cNvPr>
          <p:cNvSpPr txBox="1"/>
          <p:nvPr/>
        </p:nvSpPr>
        <p:spPr>
          <a:xfrm>
            <a:off x="2903548" y="1894845"/>
            <a:ext cx="5666231" cy="369332"/>
          </a:xfrm>
          <a:prstGeom prst="rect">
            <a:avLst/>
          </a:prstGeom>
          <a:noFill/>
        </p:spPr>
        <p:txBody>
          <a:bodyPr wrap="none" rtlCol="0">
            <a:spAutoFit/>
          </a:bodyPr>
          <a:lstStyle/>
          <a:p>
            <a:r>
              <a:rPr lang="en-US" b="1" dirty="0"/>
              <a:t>Follow the instruction within the Website.readme.txt</a:t>
            </a:r>
          </a:p>
        </p:txBody>
      </p:sp>
      <p:sp>
        <p:nvSpPr>
          <p:cNvPr id="7" name="TextBox 6">
            <a:extLst>
              <a:ext uri="{FF2B5EF4-FFF2-40B4-BE49-F238E27FC236}">
                <a16:creationId xmlns:a16="http://schemas.microsoft.com/office/drawing/2014/main" id="{E44B338A-3B11-C8C2-088A-72C78CDA3E04}"/>
              </a:ext>
            </a:extLst>
          </p:cNvPr>
          <p:cNvSpPr txBox="1"/>
          <p:nvPr/>
        </p:nvSpPr>
        <p:spPr>
          <a:xfrm>
            <a:off x="2912012" y="999651"/>
            <a:ext cx="5657767" cy="923330"/>
          </a:xfrm>
          <a:prstGeom prst="rect">
            <a:avLst/>
          </a:prstGeom>
          <a:noFill/>
        </p:spPr>
        <p:txBody>
          <a:bodyPr wrap="none" rtlCol="0">
            <a:spAutoFit/>
          </a:bodyPr>
          <a:lstStyle/>
          <a:p>
            <a:r>
              <a:rPr lang="en-US" b="1" dirty="0"/>
              <a:t>Go to  </a:t>
            </a:r>
            <a:r>
              <a:rPr lang="en-US" dirty="0">
                <a:hlinkClick r:id="rId3"/>
              </a:rPr>
              <a:t>https://github.com/bakerjohn/forum/tree/master</a:t>
            </a:r>
            <a:endParaRPr lang="en-US" dirty="0"/>
          </a:p>
          <a:p>
            <a:endParaRPr lang="en-US" dirty="0"/>
          </a:p>
          <a:p>
            <a:endParaRPr lang="en-US" dirty="0"/>
          </a:p>
        </p:txBody>
      </p:sp>
    </p:spTree>
    <p:extLst>
      <p:ext uri="{BB962C8B-B14F-4D97-AF65-F5344CB8AC3E}">
        <p14:creationId xmlns:p14="http://schemas.microsoft.com/office/powerpoint/2010/main" val="510079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2E71AD-2D17-63BF-A863-BDC05CDC7366}"/>
              </a:ext>
            </a:extLst>
          </p:cNvPr>
          <p:cNvSpPr txBox="1"/>
          <p:nvPr/>
        </p:nvSpPr>
        <p:spPr>
          <a:xfrm>
            <a:off x="5084064" y="420624"/>
            <a:ext cx="1311898" cy="369332"/>
          </a:xfrm>
          <a:prstGeom prst="rect">
            <a:avLst/>
          </a:prstGeom>
          <a:noFill/>
        </p:spPr>
        <p:txBody>
          <a:bodyPr wrap="none" rtlCol="0">
            <a:spAutoFit/>
          </a:bodyPr>
          <a:lstStyle/>
          <a:p>
            <a:r>
              <a:rPr lang="en-US" dirty="0"/>
              <a:t>References</a:t>
            </a:r>
          </a:p>
        </p:txBody>
      </p:sp>
      <p:sp>
        <p:nvSpPr>
          <p:cNvPr id="4" name="TextBox 3">
            <a:extLst>
              <a:ext uri="{FF2B5EF4-FFF2-40B4-BE49-F238E27FC236}">
                <a16:creationId xmlns:a16="http://schemas.microsoft.com/office/drawing/2014/main" id="{926E18CD-429C-B9A4-CB4A-EBBA9D849B7D}"/>
              </a:ext>
            </a:extLst>
          </p:cNvPr>
          <p:cNvSpPr txBox="1"/>
          <p:nvPr/>
        </p:nvSpPr>
        <p:spPr>
          <a:xfrm>
            <a:off x="3348724" y="1305341"/>
            <a:ext cx="6094476" cy="4247317"/>
          </a:xfrm>
          <a:prstGeom prst="rect">
            <a:avLst/>
          </a:prstGeom>
          <a:noFill/>
        </p:spPr>
        <p:txBody>
          <a:bodyPr wrap="square">
            <a:spAutoFit/>
          </a:bodyPr>
          <a:lstStyle/>
          <a:p>
            <a:pPr marL="285750" indent="-285750">
              <a:buFont typeface="Arial" panose="020B0604020202020204" pitchFamily="34" charset="0"/>
              <a:buChar char="•"/>
            </a:pPr>
            <a:r>
              <a:rPr lang="en-US" dirty="0">
                <a:hlinkClick r:id="rId2"/>
              </a:rPr>
              <a:t>https://www.udacity.com/</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3"/>
              </a:rPr>
              <a:t>https://bobby-tables.com/</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4"/>
              </a:rPr>
              <a:t>https://www.raspberrypi.com/products/raspberry-pi-5/</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5"/>
              </a:rPr>
              <a:t>https://www.youtube.com/watch?v=jRKgEXiMtns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6"/>
              </a:rPr>
              <a:t>https://github.com/bakerjohn/forum/tree/master</a:t>
            </a:r>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97069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215</TotalTime>
  <Words>891</Words>
  <Application>Microsoft Office PowerPoint</Application>
  <PresentationFormat>Widescreen</PresentationFormat>
  <Paragraphs>57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-apple-system</vt: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Baker</dc:creator>
  <cp:lastModifiedBy>John Baker</cp:lastModifiedBy>
  <cp:revision>3</cp:revision>
  <dcterms:created xsi:type="dcterms:W3CDTF">2025-01-12T16:47:44Z</dcterms:created>
  <dcterms:modified xsi:type="dcterms:W3CDTF">2025-01-12T20:23:02Z</dcterms:modified>
</cp:coreProperties>
</file>