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bit_xiaohui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4348" y="357166"/>
            <a:ext cx="1069848" cy="1063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</a:t>
            </a:r>
            <a:r>
              <a:rPr lang="zh-CN" altLang="en-US" dirty="0" smtClean="0"/>
              <a:t>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b="1" dirty="0" smtClean="0"/>
              <a:t>围绕</a:t>
            </a:r>
            <a:r>
              <a:rPr lang="zh-CN" altLang="en-US" sz="2400" b="1" dirty="0" smtClean="0"/>
              <a:t>服务科学的</a:t>
            </a:r>
            <a:r>
              <a:rPr lang="zh-CN" altLang="en-US" sz="2400" b="1" dirty="0" smtClean="0"/>
              <a:t>某一</a:t>
            </a:r>
            <a:r>
              <a:rPr lang="zh-CN" altLang="en-US" sz="2400" b="1" dirty="0" smtClean="0"/>
              <a:t>主题（服务业务流程、服务工程、服务质量管理等），结合云计算、大数据或自己的研究方向，阅读</a:t>
            </a:r>
            <a:r>
              <a:rPr lang="zh-CN" altLang="en-US" sz="2400" b="1" dirty="0" smtClean="0"/>
              <a:t>不少于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篇学术论文。</a:t>
            </a:r>
            <a:r>
              <a:rPr lang="zh-CN" altLang="en-US" sz="2400" b="1" dirty="0" smtClean="0"/>
              <a:t>在此</a:t>
            </a:r>
            <a:r>
              <a:rPr lang="zh-CN" altLang="en-US" sz="2400" b="1" dirty="0" smtClean="0"/>
              <a:t>基础上，对选定主题进行综合评述或者提出新思路和</a:t>
            </a:r>
            <a:r>
              <a:rPr lang="zh-CN" altLang="en-US" sz="2400" b="1" dirty="0" smtClean="0"/>
              <a:t>新方法。</a:t>
            </a:r>
            <a:endParaRPr lang="en-US" altLang="zh-CN" sz="2400" b="1" dirty="0" smtClean="0"/>
          </a:p>
          <a:p>
            <a:r>
              <a:rPr lang="zh-CN" altLang="en-US" sz="2800" b="1" dirty="0" smtClean="0"/>
              <a:t>论文选择</a:t>
            </a:r>
            <a:r>
              <a:rPr lang="zh-CN" altLang="en-US" sz="2800" b="1" dirty="0" smtClean="0"/>
              <a:t>范围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CCF</a:t>
            </a:r>
            <a:r>
              <a:rPr lang="zh-CN" altLang="en-US" sz="2800" b="1" dirty="0" smtClean="0"/>
              <a:t>推荐期刊或会议论文  </a:t>
            </a:r>
            <a:r>
              <a:rPr lang="en-US" altLang="zh-CN" sz="2800" b="1" dirty="0" smtClean="0"/>
              <a:t>2009</a:t>
            </a:r>
            <a:r>
              <a:rPr lang="zh-CN" altLang="en-US" sz="2800" b="1" dirty="0" smtClean="0"/>
              <a:t>年之后的 （</a:t>
            </a:r>
            <a:r>
              <a:rPr lang="en-US" altLang="zh-CN" sz="2800" b="1" dirty="0" smtClean="0"/>
              <a:t>http://www.ccf.org.cn/sites/ccf/paiming.jsp</a:t>
            </a:r>
            <a:r>
              <a:rPr lang="zh-CN" altLang="en-US" sz="2800" b="1" dirty="0" smtClean="0"/>
              <a:t>）</a:t>
            </a:r>
            <a:endParaRPr lang="zh-CN" altLang="en-US" sz="2800" b="1" dirty="0" smtClean="0"/>
          </a:p>
          <a:p>
            <a:pPr>
              <a:buNone/>
            </a:pPr>
            <a:r>
              <a:rPr lang="en-US" altLang="zh-CN" sz="2800" b="1" dirty="0" smtClean="0"/>
              <a:t>ICWS,  ICSOC, SCC, ECOWS, WI, WWW, SIGMOD, ICDE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– IEEE Trans. On Services </a:t>
            </a:r>
            <a:r>
              <a:rPr lang="en-US" altLang="zh-CN" sz="2800" b="1" dirty="0" smtClean="0"/>
              <a:t>Computing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– Journal of Web Services </a:t>
            </a:r>
            <a:r>
              <a:rPr lang="en-US" altLang="zh-CN" sz="2800" b="1" dirty="0" smtClean="0"/>
              <a:t>Research</a:t>
            </a:r>
          </a:p>
          <a:p>
            <a:pPr>
              <a:buNone/>
            </a:pPr>
            <a:r>
              <a:rPr lang="en-US" altLang="zh-CN" sz="2800" b="1" dirty="0" smtClean="0"/>
              <a:t>-</a:t>
            </a:r>
            <a:r>
              <a:rPr lang="en-US" altLang="zh-CN" sz="2800" b="1" dirty="0" smtClean="0"/>
              <a:t> IEEE Trans. On </a:t>
            </a:r>
            <a:r>
              <a:rPr lang="en-US" altLang="zh-CN" sz="2800" b="1" dirty="0" smtClean="0"/>
              <a:t>Cloud </a:t>
            </a:r>
            <a:r>
              <a:rPr lang="en-US" altLang="zh-CN" sz="2800" b="1" dirty="0" smtClean="0"/>
              <a:t>Computing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要求：</a:t>
            </a:r>
            <a:endParaRPr lang="zh-CN" altLang="en-US" b="1" dirty="0" smtClean="0"/>
          </a:p>
          <a:p>
            <a:pPr>
              <a:buNone/>
            </a:pPr>
            <a:r>
              <a:rPr lang="en-US" altLang="zh-CN" b="1" dirty="0" smtClean="0"/>
              <a:t>– </a:t>
            </a:r>
            <a:r>
              <a:rPr lang="zh-CN" altLang="en-US" sz="3000" b="1" dirty="0" smtClean="0"/>
              <a:t>语言：中文；语言严谨，避免口语化、错别字等；</a:t>
            </a:r>
          </a:p>
          <a:p>
            <a:pPr>
              <a:buNone/>
            </a:pPr>
            <a:r>
              <a:rPr lang="en-US" altLang="zh-CN" sz="3000" b="1" dirty="0" smtClean="0"/>
              <a:t>– </a:t>
            </a:r>
            <a:r>
              <a:rPr lang="zh-CN" altLang="en-US" sz="3000" b="1" dirty="0" smtClean="0"/>
              <a:t>格式：严格按</a:t>
            </a:r>
            <a:r>
              <a:rPr lang="en-US" altLang="zh-CN" sz="3000" b="1" dirty="0" smtClean="0"/>
              <a:t>《</a:t>
            </a:r>
            <a:r>
              <a:rPr lang="zh-CN" altLang="en-US" sz="3000" b="1" dirty="0" smtClean="0"/>
              <a:t>软件学报</a:t>
            </a:r>
            <a:r>
              <a:rPr lang="en-US" altLang="zh-CN" sz="3000" b="1" dirty="0" smtClean="0"/>
              <a:t>》</a:t>
            </a:r>
            <a:r>
              <a:rPr lang="zh-CN" altLang="en-US" sz="3000" b="1" dirty="0" smtClean="0"/>
              <a:t>论文的格式撰写和</a:t>
            </a:r>
            <a:r>
              <a:rPr lang="zh-CN" altLang="en-US" sz="3000" b="1" dirty="0" smtClean="0"/>
              <a:t>排版；</a:t>
            </a:r>
          </a:p>
          <a:p>
            <a:pPr>
              <a:buNone/>
            </a:pPr>
            <a:r>
              <a:rPr lang="en-US" altLang="zh-CN" sz="3000" b="1" dirty="0" smtClean="0"/>
              <a:t>– </a:t>
            </a:r>
            <a:r>
              <a:rPr lang="zh-CN" altLang="en-US" sz="3000" b="1" dirty="0" smtClean="0"/>
              <a:t>内容：有自己的理解和评述；或解决问题的新思路、新方法；</a:t>
            </a:r>
          </a:p>
          <a:p>
            <a:pPr>
              <a:buNone/>
            </a:pPr>
            <a:r>
              <a:rPr lang="en-US" altLang="zh-CN" sz="3000" b="1" dirty="0" smtClean="0"/>
              <a:t>– </a:t>
            </a:r>
            <a:r>
              <a:rPr lang="zh-CN" altLang="en-US" sz="3000" b="1" dirty="0" smtClean="0"/>
              <a:t>字数：不少于</a:t>
            </a:r>
            <a:r>
              <a:rPr lang="en-US" altLang="zh-CN" sz="3000" b="1" dirty="0" smtClean="0"/>
              <a:t>3000</a:t>
            </a:r>
            <a:r>
              <a:rPr lang="zh-CN" altLang="en-US" sz="3000" b="1" dirty="0" smtClean="0"/>
              <a:t>字</a:t>
            </a:r>
            <a:endParaRPr lang="zh-CN" altLang="en-US" sz="3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72518" cy="504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259"/>
                <a:gridCol w="4236259"/>
              </a:tblGrid>
              <a:tr h="840585">
                <a:tc>
                  <a:txBody>
                    <a:bodyPr/>
                    <a:lstStyle/>
                    <a:p>
                      <a:r>
                        <a:rPr lang="zh-CN" altLang="en-US" sz="4000" dirty="0" smtClean="0"/>
                        <a:t>评分项目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800" dirty="0" smtClean="0"/>
                        <a:t>所占比例</a:t>
                      </a:r>
                      <a:endParaRPr lang="zh-CN" altLang="en-US" sz="4800" dirty="0"/>
                    </a:p>
                  </a:txBody>
                  <a:tcPr/>
                </a:tc>
              </a:tr>
              <a:tr h="840585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选题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15%</a:t>
                      </a:r>
                      <a:endParaRPr lang="zh-CN" altLang="en-US" dirty="0"/>
                    </a:p>
                  </a:txBody>
                  <a:tcPr/>
                </a:tc>
              </a:tr>
              <a:tr h="840585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格式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</a:tr>
              <a:tr h="840585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语言表达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15%</a:t>
                      </a:r>
                      <a:endParaRPr lang="zh-CN" altLang="en-US" dirty="0"/>
                    </a:p>
                  </a:txBody>
                  <a:tcPr/>
                </a:tc>
              </a:tr>
              <a:tr h="840585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评论质量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60%</a:t>
                      </a:r>
                      <a:endParaRPr lang="zh-CN" altLang="en-US" dirty="0"/>
                    </a:p>
                  </a:txBody>
                  <a:tcPr/>
                </a:tc>
              </a:tr>
              <a:tr h="840585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总分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100%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196</Words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期末报告要求</vt:lpstr>
      <vt:lpstr>幻灯片 2</vt:lpstr>
      <vt:lpstr>评分标准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期末报告要求</dc:title>
  <dc:creator>lenovo</dc:creator>
  <cp:lastModifiedBy>lenovo</cp:lastModifiedBy>
  <cp:revision>4</cp:revision>
  <dcterms:created xsi:type="dcterms:W3CDTF">2014-11-17T07:06:39Z</dcterms:created>
  <dcterms:modified xsi:type="dcterms:W3CDTF">2014-11-17T07:31:32Z</dcterms:modified>
</cp:coreProperties>
</file>