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7" r:id="rId2"/>
    <p:sldId id="312" r:id="rId3"/>
    <p:sldId id="278" r:id="rId4"/>
    <p:sldId id="359" r:id="rId5"/>
    <p:sldId id="357" r:id="rId6"/>
    <p:sldId id="362" r:id="rId7"/>
    <p:sldId id="363" r:id="rId8"/>
    <p:sldId id="365" r:id="rId9"/>
    <p:sldId id="364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43" r:id="rId28"/>
  </p:sldIdLst>
  <p:sldSz cx="12192000" cy="6858000"/>
  <p:notesSz cx="6858000" cy="9144000"/>
  <p:embeddedFontLs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Calibri Light" pitchFamily="34" charset="0"/>
      <p:regular r:id="rId34"/>
      <p:italic r:id="rId35"/>
    </p:embeddedFont>
    <p:embeddedFont>
      <p:font typeface="微软雅黑" pitchFamily="34" charset="-122"/>
      <p:regular r:id="rId36"/>
      <p:bold r:id="rId3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498DB"/>
    <a:srgbClr val="192871"/>
    <a:srgbClr val="0037A4"/>
    <a:srgbClr val="002A7E"/>
    <a:srgbClr val="F1A069"/>
    <a:srgbClr val="F4B183"/>
    <a:srgbClr val="F7A707"/>
    <a:srgbClr val="FEC200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0784" autoAdjust="0"/>
  </p:normalViewPr>
  <p:slideViewPr>
    <p:cSldViewPr snapToGrid="0" showGuides="1">
      <p:cViewPr varScale="1">
        <p:scale>
          <a:sx n="74" d="100"/>
          <a:sy n="74" d="100"/>
        </p:scale>
        <p:origin x="-1110" y="-84"/>
      </p:cViewPr>
      <p:guideLst>
        <p:guide orient="horz" pos="2160"/>
        <p:guide orient="horz" pos="595"/>
        <p:guide orient="horz" pos="822"/>
        <p:guide orient="horz" pos="1480"/>
        <p:guide orient="horz" pos="2863"/>
        <p:guide pos="3840"/>
        <p:guide pos="1096"/>
        <p:guide pos="2547"/>
        <p:guide pos="5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610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33780-C451-4576-A162-3E5813E9C15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4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4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A7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7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7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F3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25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007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4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82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12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4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06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9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E73B-0927-45CC-BC19-B5A752C4C78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8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52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487884"/>
            <a:ext cx="12192000" cy="3846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1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2014/10/11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5" r:id="rId9"/>
    <p:sldLayoutId id="2147483661" r:id="rId10"/>
    <p:sldLayoutId id="2147483662" r:id="rId11"/>
    <p:sldLayoutId id="2147483663" r:id="rId12"/>
    <p:sldLayoutId id="2147483664" r:id="rId13"/>
    <p:sldLayoutId id="2147483666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dex.html" TargetMode="External"/><Relationship Id="rId7" Type="http://schemas.openxmlformats.org/officeDocument/2006/relationships/hyperlink" Target="http://androidweekly.n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dev.icybear.net/learning-android-cn/book.html" TargetMode="External"/><Relationship Id="rId5" Type="http://schemas.openxmlformats.org/officeDocument/2006/relationships/hyperlink" Target="http://android.yaohuiji.com/about" TargetMode="External"/><Relationship Id="rId4" Type="http://schemas.openxmlformats.org/officeDocument/2006/relationships/hyperlink" Target="http://developer.android.com/training/index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jinxuliang.com/" TargetMode="External"/><Relationship Id="rId5" Type="http://schemas.openxmlformats.org/officeDocument/2006/relationships/hyperlink" Target="http://blog.csdn.net/bitfan/article/details/11764023" TargetMode="External"/><Relationship Id="rId4" Type="http://schemas.openxmlformats.org/officeDocument/2006/relationships/hyperlink" Target="http://www.androidviews.ne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sdk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9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"/>
          <p:cNvSpPr txBox="1"/>
          <p:nvPr/>
        </p:nvSpPr>
        <p:spPr>
          <a:xfrm>
            <a:off x="1" y="296733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应用开发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56114" y="2867478"/>
            <a:ext cx="6908800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8405282" y="5640858"/>
            <a:ext cx="3598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jiankedai@foxmail.com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9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APK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组成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4" y="1352548"/>
            <a:ext cx="8323158" cy="501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8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运行和调试程序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46092" y="1552871"/>
            <a:ext cx="42242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在模拟器上运行和调试程序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在真机上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运行和调试程序</a:t>
            </a: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7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开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发工具介绍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46092" y="1552871"/>
            <a:ext cx="317772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ADB</a:t>
            </a: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Logcat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DDMS</a:t>
            </a: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 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Viewer</a:t>
            </a:r>
          </a:p>
        </p:txBody>
      </p:sp>
    </p:spTree>
    <p:extLst>
      <p:ext uri="{BB962C8B-B14F-4D97-AF65-F5344CB8AC3E}">
        <p14:creationId xmlns:p14="http://schemas.microsoft.com/office/powerpoint/2010/main" val="29563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975"/>
            <a:ext cx="12192000" cy="6858000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2857" y="2969043"/>
            <a:ext cx="7097486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Android</a:t>
            </a:r>
            <a:r>
              <a:rPr lang="zh-CN" altLang="en-US" sz="5400" dirty="0" smtClean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基本构件介绍</a:t>
            </a:r>
            <a:endParaRPr lang="zh-CN" altLang="en-US" sz="5400" dirty="0">
              <a:solidFill>
                <a:schemeClr val="bg1"/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02857" y="2902750"/>
            <a:ext cx="7097486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Activity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18" y="1"/>
            <a:ext cx="6252482" cy="686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46092" y="1552871"/>
            <a:ext cx="496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 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即设备在某一时刻所显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示的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个程序通常含有多个界面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户可在其间切换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用户而言，这就是程序的外观部分。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Intent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091" y="1233563"/>
            <a:ext cx="11107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是构件之间传递消息的一种机制。通过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可以显示一个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、启动或停止一个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，也可以当作简单的广播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E:\Android%E5%9F%B9%E8%AE%AD\book\Learning Android CN project\Learning Android CN project_files\04-Int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26" y="2228850"/>
            <a:ext cx="90201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0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Service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091" y="1233563"/>
            <a:ext cx="11107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运行于后台，没有任何用户界面。它们就像是没有界面的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，适合于那些需要执行一段时间、但是不需要考虑如何显示的操作。比如，我们希望在移出音乐播放器的窗口之后，播放器依然可以播放歌曲。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E:\Android%E5%9F%B9%E8%AE%AD\book\Learning Android CN project\Learning Android CN project_files\04-Int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242" y="3201081"/>
            <a:ext cx="62769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1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Content Providers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375" y="1675345"/>
            <a:ext cx="7333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Provider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是应用程序之间共享数据的接口。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默认使每个应用程序都运行在沙盒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(sandbox)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里面，自己的数据与外面的程序完全隔离，要传递数据则必须依赖一些特定的接口。少量数据通过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传递即可，要传递大量的持久化数据就需要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Provider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了。为此，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Provider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提供了一套很好的按照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CRUD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原则设计的接口，以供不同程序之间共享数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据。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E:\Android%E5%9F%B9%E8%AE%AD\book\Learning Android CN project\Learning Android CN project_files\04-Int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532" y="197645"/>
            <a:ext cx="3071811" cy="600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7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Broadcast Receiver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375" y="1443116"/>
            <a:ext cx="45615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Broadcast Receiver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整个系统中通用的发布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订阅机制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更确切地说，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的实现。意思是接收者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(Receiver)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订阅一些事件，在事件发生时做出一定响应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Broadcast </a:t>
            </a:r>
            <a:r>
              <a:rPr lang="en-US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Receriver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并无任何可见的界面，也并非常驻于内存中执行。它只会在事件发生时执行一段代码，做些启动一个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Activity/Service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之类的操作。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E:\Android%E5%9F%B9%E8%AE%AD\book\Learning Android CN project\Learning Android CN project_files\04-Int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387" y="717576"/>
            <a:ext cx="6667500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3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Application Context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0375" y="1805973"/>
            <a:ext cx="112236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到这里，我们已经对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Provider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Broadcast Receiver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有了大致的了解。可以说它们一起构成了整个应用程序，也可以说它们共同存在于同一个应用程序的上下文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(Application Context)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Context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即当前应用程序所在的进程以及其运行环境，它为不同的构件所共享，因此我们可以通过它实现在不同的构件中共享数据和资源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不管应用程序中首先启动的是哪个构件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(Activity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还是其它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，都会首先初始化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Context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。从此它的生存周期也就与整个应用程序保持一致，而与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或者某构件无关。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E:\Android%E5%9F%B9%E8%AE%AD\book\Learning Android CN project\Learning Android CN project_files\04-Intent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975"/>
            <a:ext cx="12192000" cy="6858000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3063" y="2969043"/>
            <a:ext cx="376302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课</a:t>
            </a:r>
            <a:r>
              <a:rPr lang="zh-CN" altLang="en-US" sz="5400" dirty="0" smtClean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程安排</a:t>
            </a:r>
            <a:endParaRPr lang="zh-CN" altLang="en-US" sz="5400" dirty="0">
              <a:solidFill>
                <a:schemeClr val="bg1"/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43063" y="2902750"/>
            <a:ext cx="3763027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7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975"/>
            <a:ext cx="12192000" cy="6858000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3063" y="2969043"/>
            <a:ext cx="434939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项目案例简介</a:t>
            </a:r>
            <a:endParaRPr lang="zh-CN" altLang="en-US" sz="5400" dirty="0">
              <a:solidFill>
                <a:schemeClr val="bg1"/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9486" y="2902750"/>
            <a:ext cx="4731657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北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理校园新闻阅读器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10242" name="Picture 2" descr="C:\Users\DELL\Desktop\Screenshot_2014-10-11-22-09-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" y="1146630"/>
            <a:ext cx="2922814" cy="519611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DELL\Desktop\Screenshot_2014-10-11-22-10-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005" y="1146630"/>
            <a:ext cx="2922814" cy="519611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DELL\Desktop\Screenshot_2014-10-11-22-09-1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139" y="1146630"/>
            <a:ext cx="2922814" cy="519611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</p:pic>
      <p:pic>
        <p:nvPicPr>
          <p:cNvPr id="10246" name="Picture 6" descr="C:\Users\DELL\Desktop\Screenshot_2014-10-12-00-10-0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82" y="1146630"/>
            <a:ext cx="2922814" cy="519611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975"/>
            <a:ext cx="12192000" cy="6858000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3063" y="2969043"/>
            <a:ext cx="434939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应用开发流程</a:t>
            </a:r>
            <a:endParaRPr lang="zh-CN" altLang="en-US" sz="5400" dirty="0">
              <a:solidFill>
                <a:schemeClr val="bg1"/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9486" y="2902750"/>
            <a:ext cx="4731657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应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用开发流程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46092" y="1465787"/>
            <a:ext cx="268535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应用测试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应用发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断迭代。。。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0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975"/>
            <a:ext cx="12192000" cy="6858000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3063" y="2969043"/>
            <a:ext cx="434939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学习链接</a:t>
            </a:r>
            <a:endParaRPr lang="zh-CN" altLang="en-US" sz="5400" dirty="0">
              <a:solidFill>
                <a:schemeClr val="bg1"/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9486" y="2902750"/>
            <a:ext cx="4731657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Android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学习链接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46092" y="1465787"/>
            <a:ext cx="901984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fr-FR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fr-FR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开发者官网</a:t>
            </a:r>
          </a:p>
          <a:p>
            <a:pPr lvl="1"/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</a:t>
            </a:r>
            <a:r>
              <a:rPr lang="fr-FR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developer.android.com/index.html</a:t>
            </a:r>
            <a:endParaRPr lang="fr-FR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</a:t>
            </a:r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</a:t>
            </a:r>
            <a:r>
              <a:rPr lang="fr-FR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developer.android.com/training/index.html</a:t>
            </a:r>
            <a:endParaRPr lang="fr-FR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fr-FR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fr-FR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学习指南</a:t>
            </a:r>
          </a:p>
          <a:p>
            <a:pPr lvl="1"/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http://android.yaohuiji.com/about</a:t>
            </a: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Learning </a:t>
            </a:r>
            <a:r>
              <a:rPr lang="fr-FR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CN </a:t>
            </a:r>
            <a:r>
              <a:rPr lang="fr-FR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</a:t>
            </a: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</a:t>
            </a:r>
            <a:r>
              <a:rPr lang="fr-FR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dev.icybear.net/learning-android-cn/book.html</a:t>
            </a:r>
            <a:endParaRPr lang="fr-FR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fr-FR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fr-FR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fr-FR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fr-FR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Weekly</a:t>
            </a: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http://androidweekly.net/</a:t>
            </a: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fr-FR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99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Android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学习链接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46092" y="1465787"/>
            <a:ext cx="880388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fr-FR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</a:t>
            </a:r>
            <a:r>
              <a:rPr lang="fr-FR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endParaRPr lang="fr-FR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fr-FR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AndroidViews</a:t>
            </a: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http://www.androidviews.net</a:t>
            </a:r>
            <a:r>
              <a:rPr lang="fr-FR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</a:t>
            </a:r>
            <a:endParaRPr lang="fr-FR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fr-FR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北理工金旭亮老师</a:t>
            </a:r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《Java</a:t>
            </a:r>
            <a:r>
              <a:rPr lang="zh-CN" altLang="fr-FR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fr-FR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课程教学资源索引（</a:t>
            </a:r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fr-FR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版，含</a:t>
            </a:r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fr-FR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fr-FR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开发基础</a:t>
            </a:r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fr-FR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http://blog.csdn.net/bitfan/article/details/11764023</a:t>
            </a: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fr-FR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金旭亮老师的在线教育网站</a:t>
            </a:r>
          </a:p>
          <a:p>
            <a:pPr lvl="1"/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http://www.jinxuliang.com/</a:t>
            </a:r>
            <a:endParaRPr lang="fr-FR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fr-FR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9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159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2914" y="296733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谢</a:t>
            </a:r>
            <a:r>
              <a:rPr lang="zh-CN" altLang="en-US" sz="5400" dirty="0" smtClean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谢</a:t>
            </a:r>
            <a:endParaRPr lang="zh-CN" altLang="en-US" sz="5400" dirty="0">
              <a:solidFill>
                <a:schemeClr val="bg1"/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30788" y="2838450"/>
            <a:ext cx="2093912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6"/>
          <p:cNvSpPr txBox="1"/>
          <p:nvPr/>
        </p:nvSpPr>
        <p:spPr>
          <a:xfrm>
            <a:off x="1886857" y="2061778"/>
            <a:ext cx="8113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次课：环境搭建、</a:t>
            </a:r>
            <a:r>
              <a:rPr lang="en-US" altLang="zh-CN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6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次课：简单项目案例</a:t>
            </a:r>
            <a:r>
              <a:rPr lang="zh-CN" altLang="en-US" sz="36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lang="en-US" altLang="zh-CN" sz="36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次课：复杂项目案例讲解</a:t>
            </a:r>
            <a:endParaRPr lang="zh-CN" altLang="en-US" sz="36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1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975"/>
            <a:ext cx="12192000" cy="6858000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3063" y="2969043"/>
            <a:ext cx="376302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环境搭建</a:t>
            </a:r>
            <a:endParaRPr lang="zh-CN" altLang="en-US" sz="5400" dirty="0">
              <a:solidFill>
                <a:schemeClr val="bg1"/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43063" y="2902750"/>
            <a:ext cx="3763027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开</a:t>
            </a:r>
            <a:r>
              <a:rPr kumimoji="1" lang="zh-CN" altLang="en-US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发环境搭建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446092" y="1552871"/>
            <a:ext cx="82131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en-US" altLang="zh-TW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TW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TW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TW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developer.android.com/sdk/index.html</a:t>
            </a:r>
            <a:endParaRPr lang="en-US" altLang="zh-TW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IDE.rar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(Java JDK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 SDK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clipse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、模拟器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JDK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，配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置环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境变量，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–version</a:t>
            </a:r>
          </a:p>
          <a:p>
            <a:pPr marL="800100" lvl="1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SDK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，配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置环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境变量，</a:t>
            </a:r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adb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</a:p>
          <a:p>
            <a:pPr marL="800100" lvl="1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ADT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itchFamily="2" charset="2"/>
              <a:buChar char="p"/>
            </a:pPr>
            <a:r>
              <a:rPr lang="zh-CN" altLang="fr-FR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fr-FR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fr-FR" altLang="zh-CN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SDK </a:t>
            </a:r>
            <a:r>
              <a:rPr lang="fr-FR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</a:p>
          <a:p>
            <a:pPr marL="800100" lvl="1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HelloWorld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</a:t>
            </a:r>
            <a:r>
              <a:rPr lang="en-US" altLang="zh-CN" sz="2400" b="1" dirty="0" err="1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BlueStack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模拟器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407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975"/>
            <a:ext cx="12192000" cy="6858000"/>
          </a:xfrm>
          <a:prstGeom prst="rect">
            <a:avLst/>
          </a:prstGeom>
          <a:solidFill>
            <a:srgbClr val="2AB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31CDA8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3063" y="2969043"/>
            <a:ext cx="434939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Android</a:t>
            </a:r>
            <a:r>
              <a:rPr lang="zh-CN" altLang="en-US" sz="5400" dirty="0" smtClean="0">
                <a:solidFill>
                  <a:schemeClr val="bg1"/>
                </a:solidFill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概述</a:t>
            </a:r>
            <a:endParaRPr lang="zh-CN" altLang="en-US" sz="5400" dirty="0">
              <a:solidFill>
                <a:schemeClr val="bg1"/>
              </a:solidFill>
              <a:latin typeface="方正超粗黑_GBK" panose="03000509000000000000" pitchFamily="65" charset="-122"/>
              <a:ea typeface="方正超粗黑_GBK" panose="03000509000000000000" pitchFamily="65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43063" y="2902750"/>
            <a:ext cx="4247794" cy="114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Android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系统架构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1026" name="Picture 2" descr="E:\Android培训\book\Learning Android CN project\Learning Android CN project_files\02-Android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26" y="29028"/>
            <a:ext cx="65833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446092" y="1552871"/>
            <a:ext cx="4967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应用程序框架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地库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400" b="1" dirty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2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 err="1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Dalvik</a:t>
            </a:r>
            <a:r>
              <a:rPr kumimoji="1" lang="en-US" altLang="zh-CN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 </a:t>
            </a:r>
            <a:r>
              <a:rPr kumimoji="1" lang="zh-CN" altLang="en-US" sz="3600" b="1" dirty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虚拟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机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2050" name="Picture 2" descr="E:\Android培训\book\Learning Android CN project\Learning Android CN project_files\02-Dalvik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332" y="197645"/>
            <a:ext cx="5686425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5"/>
          <p:cNvSpPr txBox="1"/>
          <p:nvPr/>
        </p:nvSpPr>
        <p:spPr>
          <a:xfrm>
            <a:off x="446092" y="1552871"/>
            <a:ext cx="496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Dalvik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是一个专为 </a:t>
            </a:r>
            <a:r>
              <a:rPr lang="en-US" altLang="zh-CN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设计的虚拟机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，提升了电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池的续航能力和处理器的速度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等限</a:t>
            </a:r>
            <a:r>
              <a:rPr lang="zh-CN" altLang="en-US" sz="2400" b="1" dirty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制移动设备性能的制约因</a:t>
            </a:r>
            <a:r>
              <a:rPr lang="zh-CN" altLang="en-US" sz="2400" b="1" dirty="0" smtClean="0">
                <a:solidFill>
                  <a:srgbClr val="269E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素。</a:t>
            </a:r>
            <a:endParaRPr lang="en-US" altLang="zh-CN" sz="2400" b="1" dirty="0" smtClean="0">
              <a:solidFill>
                <a:srgbClr val="269E8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3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597" y="0"/>
            <a:ext cx="5003232" cy="1041622"/>
          </a:xfrm>
          <a:prstGeom prst="rect">
            <a:avLst/>
          </a:prstGeom>
          <a:solidFill>
            <a:srgbClr val="31C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/>
          <p:nvPr/>
        </p:nvSpPr>
        <p:spPr>
          <a:xfrm>
            <a:off x="446092" y="197645"/>
            <a:ext cx="496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Android</a:t>
            </a:r>
            <a:r>
              <a:rPr kumimoji="1" lang="zh-CN" altLang="en-US" sz="3600" b="1" dirty="0" smtClean="0">
                <a:solidFill>
                  <a:schemeClr val="bg1"/>
                </a:solidFill>
                <a:latin typeface="方正大黑_GBK" panose="03000509000000000000" pitchFamily="65" charset="-122"/>
                <a:ea typeface="方正大黑_GBK" panose="03000509000000000000" pitchFamily="65" charset="-122"/>
              </a:rPr>
              <a:t>项目组成</a:t>
            </a:r>
            <a:endParaRPr kumimoji="1" lang="zh-CN" altLang="en-US" sz="3600" b="1" dirty="0">
              <a:solidFill>
                <a:schemeClr val="bg1"/>
              </a:solidFill>
              <a:latin typeface="方正大黑_GBK" panose="03000509000000000000" pitchFamily="65" charset="-122"/>
              <a:ea typeface="方正大黑_GBK" panose="03000509000000000000" pitchFamily="65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059" y="1598719"/>
            <a:ext cx="4447864" cy="411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03" y="1598719"/>
            <a:ext cx="3588308" cy="411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8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1117</Words>
  <Application>Microsoft Office PowerPoint</Application>
  <PresentationFormat>Custom</PresentationFormat>
  <Paragraphs>129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宋体</vt:lpstr>
      <vt:lpstr>方正超粗黑_GBK</vt:lpstr>
      <vt:lpstr>方正大黑_GBK</vt:lpstr>
      <vt:lpstr>Calibri</vt:lpstr>
      <vt:lpstr>Calibri Light</vt:lpstr>
      <vt:lpstr>微软雅黑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Chin</dc:creator>
  <cp:lastModifiedBy>djk</cp:lastModifiedBy>
  <cp:revision>225</cp:revision>
  <dcterms:created xsi:type="dcterms:W3CDTF">2013-08-28T16:37:22Z</dcterms:created>
  <dcterms:modified xsi:type="dcterms:W3CDTF">2014-10-11T16:15:48Z</dcterms:modified>
</cp:coreProperties>
</file>