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sldIdLst>
    <p:sldId id="256" r:id="rId3"/>
    <p:sldId id="277" r:id="rId4"/>
    <p:sldId id="278" r:id="rId5"/>
    <p:sldId id="279" r:id="rId6"/>
    <p:sldId id="262" r:id="rId7"/>
    <p:sldId id="280" r:id="rId8"/>
    <p:sldId id="281" r:id="rId9"/>
    <p:sldId id="283" r:id="rId10"/>
    <p:sldId id="284" r:id="rId11"/>
    <p:sldId id="285" r:id="rId12"/>
    <p:sldId id="282" r:id="rId13"/>
    <p:sldId id="257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正文" id="{B9B51309-D148-4332-87C2-07BE32FBCA3B}">
          <p14:sldIdLst>
            <p14:sldId id="277"/>
            <p14:sldId id="278"/>
            <p14:sldId id="279"/>
            <p14:sldId id="262"/>
            <p14:sldId id="280"/>
            <p14:sldId id="281"/>
            <p14:sldId id="283"/>
            <p14:sldId id="284"/>
            <p14:sldId id="285"/>
            <p14:sldId id="282"/>
            <p14:sldId id="257"/>
          </p14:sldIdLst>
        </p14:section>
        <p14:section name="谢谢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4726"/>
    <a:srgbClr val="E63232"/>
    <a:srgbClr val="5980B0"/>
    <a:srgbClr val="D02828"/>
    <a:srgbClr val="D2B4A6"/>
    <a:srgbClr val="734F29"/>
    <a:srgbClr val="AEB785"/>
    <a:srgbClr val="EFD5A2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41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4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2014/10/26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 smtClean="0"/>
              <a:t>在 </a:t>
            </a:r>
            <a:r>
              <a:rPr lang="zh-CN" baseline="0" dirty="0" smtClean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4" y="5110613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189" indent="0" algn="ctr" latinLnBrk="0">
              <a:buNone/>
              <a:defRPr lang="zh-CN" sz="2000"/>
            </a:lvl2pPr>
            <a:lvl3pPr marL="914377" indent="0" algn="ctr" latinLnBrk="0">
              <a:buNone/>
              <a:defRPr lang="zh-CN" sz="1800"/>
            </a:lvl3pPr>
            <a:lvl4pPr marL="1371566" indent="0" algn="ctr" latinLnBrk="0">
              <a:buNone/>
              <a:defRPr lang="zh-CN" sz="1600"/>
            </a:lvl4pPr>
            <a:lvl5pPr marL="1828754" indent="0" algn="ctr" latinLnBrk="0">
              <a:buNone/>
              <a:defRPr lang="zh-CN" sz="1600"/>
            </a:lvl5pPr>
            <a:lvl6pPr marL="2285943" indent="0" algn="ctr" latinLnBrk="0">
              <a:buNone/>
              <a:defRPr lang="zh-CN" sz="1600"/>
            </a:lvl6pPr>
            <a:lvl7pPr marL="2743131" indent="0" algn="ctr" latinLnBrk="0">
              <a:buNone/>
              <a:defRPr lang="zh-CN" sz="1600"/>
            </a:lvl7pPr>
            <a:lvl8pPr marL="3200320" indent="0" algn="ctr" latinLnBrk="0">
              <a:buNone/>
              <a:defRPr lang="zh-CN" sz="1600"/>
            </a:lvl8pPr>
            <a:lvl9pPr marL="3657509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2014/10/26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2014/10/26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9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2014/10/26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9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7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4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2014/10/26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5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9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189" indent="0" latinLnBrk="0">
              <a:buNone/>
              <a:defRPr lang="zh-CN" sz="2000"/>
            </a:lvl2pPr>
            <a:lvl3pPr marL="914377" indent="0" latinLnBrk="0">
              <a:buNone/>
              <a:defRPr lang="zh-CN" sz="1800"/>
            </a:lvl3pPr>
            <a:lvl4pPr marL="1371566" indent="0" latinLnBrk="0">
              <a:buNone/>
              <a:defRPr lang="zh-CN" sz="1600"/>
            </a:lvl4pPr>
            <a:lvl5pPr marL="1828754" indent="0" latinLnBrk="0">
              <a:buNone/>
              <a:defRPr lang="zh-CN" sz="1600"/>
            </a:lvl5pPr>
            <a:lvl6pPr marL="2285943" indent="0" latinLnBrk="0">
              <a:buNone/>
              <a:defRPr lang="zh-CN" sz="1600"/>
            </a:lvl6pPr>
            <a:lvl7pPr marL="2743131" indent="0" latinLnBrk="0">
              <a:buNone/>
              <a:defRPr lang="zh-CN" sz="1600"/>
            </a:lvl7pPr>
            <a:lvl8pPr marL="3200320" indent="0" latinLnBrk="0">
              <a:buNone/>
              <a:defRPr lang="zh-CN" sz="1600"/>
            </a:lvl8pPr>
            <a:lvl9pPr marL="3657509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2014/10/26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5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2014/10/26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189" indent="0" latinLnBrk="0">
              <a:buNone/>
              <a:defRPr lang="zh-CN" sz="2000" b="1"/>
            </a:lvl2pPr>
            <a:lvl3pPr marL="914377" indent="0" latinLnBrk="0">
              <a:buNone/>
              <a:defRPr lang="zh-CN" sz="1800" b="1"/>
            </a:lvl3pPr>
            <a:lvl4pPr marL="1371566" indent="0" latinLnBrk="0">
              <a:buNone/>
              <a:defRPr lang="zh-CN" sz="1600" b="1"/>
            </a:lvl4pPr>
            <a:lvl5pPr marL="1828754" indent="0" latinLnBrk="0">
              <a:buNone/>
              <a:defRPr lang="zh-CN" sz="1600" b="1"/>
            </a:lvl5pPr>
            <a:lvl6pPr marL="2285943" indent="0" latinLnBrk="0">
              <a:buNone/>
              <a:defRPr lang="zh-CN" sz="1600" b="1"/>
            </a:lvl6pPr>
            <a:lvl7pPr marL="2743131" indent="0" latinLnBrk="0">
              <a:buNone/>
              <a:defRPr lang="zh-CN" sz="1600" b="1"/>
            </a:lvl7pPr>
            <a:lvl8pPr marL="3200320" indent="0" latinLnBrk="0">
              <a:buNone/>
              <a:defRPr lang="zh-CN" sz="1600" b="1"/>
            </a:lvl8pPr>
            <a:lvl9pPr marL="3657509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9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5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189" indent="0" latinLnBrk="0">
              <a:buNone/>
              <a:defRPr lang="zh-CN" sz="2000" b="1"/>
            </a:lvl2pPr>
            <a:lvl3pPr marL="914377" indent="0" latinLnBrk="0">
              <a:buNone/>
              <a:defRPr lang="zh-CN" sz="1800" b="1"/>
            </a:lvl3pPr>
            <a:lvl4pPr marL="1371566" indent="0" latinLnBrk="0">
              <a:buNone/>
              <a:defRPr lang="zh-CN" sz="1600" b="1"/>
            </a:lvl4pPr>
            <a:lvl5pPr marL="1828754" indent="0" latinLnBrk="0">
              <a:buNone/>
              <a:defRPr lang="zh-CN" sz="1600" b="1"/>
            </a:lvl5pPr>
            <a:lvl6pPr marL="2285943" indent="0" latinLnBrk="0">
              <a:buNone/>
              <a:defRPr lang="zh-CN" sz="1600" b="1"/>
            </a:lvl6pPr>
            <a:lvl7pPr marL="2743131" indent="0" latinLnBrk="0">
              <a:buNone/>
              <a:defRPr lang="zh-CN" sz="1600" b="1"/>
            </a:lvl7pPr>
            <a:lvl8pPr marL="3200320" indent="0" latinLnBrk="0">
              <a:buNone/>
              <a:defRPr lang="zh-CN" sz="1600" b="1"/>
            </a:lvl8pPr>
            <a:lvl9pPr marL="3657509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5" y="2193929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2014/10/26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2014/10/26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2014/10/26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189" indent="0" latinLnBrk="0">
              <a:buNone/>
              <a:defRPr lang="zh-CN" sz="1400"/>
            </a:lvl2pPr>
            <a:lvl3pPr marL="914377" indent="0" latinLnBrk="0">
              <a:buNone/>
              <a:defRPr lang="zh-CN" sz="1200"/>
            </a:lvl3pPr>
            <a:lvl4pPr marL="1371566" indent="0" latinLnBrk="0">
              <a:buNone/>
              <a:defRPr lang="zh-CN" sz="1000"/>
            </a:lvl4pPr>
            <a:lvl5pPr marL="1828754" indent="0" latinLnBrk="0">
              <a:buNone/>
              <a:defRPr lang="zh-CN" sz="1000"/>
            </a:lvl5pPr>
            <a:lvl6pPr marL="2285943" indent="0" latinLnBrk="0">
              <a:buNone/>
              <a:defRPr lang="zh-CN" sz="1000"/>
            </a:lvl6pPr>
            <a:lvl7pPr marL="2743131" indent="0" latinLnBrk="0">
              <a:buNone/>
              <a:defRPr lang="zh-CN" sz="1000"/>
            </a:lvl7pPr>
            <a:lvl8pPr marL="3200320" indent="0" latinLnBrk="0">
              <a:buNone/>
              <a:defRPr lang="zh-CN" sz="1000"/>
            </a:lvl8pPr>
            <a:lvl9pPr marL="3657509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2014/10/26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189" indent="0" latinLnBrk="0">
              <a:buNone/>
              <a:defRPr lang="zh-CN" sz="2800"/>
            </a:lvl2pPr>
            <a:lvl3pPr marL="914377" indent="0" latinLnBrk="0">
              <a:buNone/>
              <a:defRPr lang="zh-CN" sz="2400"/>
            </a:lvl3pPr>
            <a:lvl4pPr marL="1371566" indent="0" latinLnBrk="0">
              <a:buNone/>
              <a:defRPr lang="zh-CN" sz="2000"/>
            </a:lvl4pPr>
            <a:lvl5pPr marL="1828754" indent="0" latinLnBrk="0">
              <a:buNone/>
              <a:defRPr lang="zh-CN" sz="2000"/>
            </a:lvl5pPr>
            <a:lvl6pPr marL="2285943" indent="0" latinLnBrk="0">
              <a:buNone/>
              <a:defRPr lang="zh-CN" sz="2000"/>
            </a:lvl6pPr>
            <a:lvl7pPr marL="2743131" indent="0" latinLnBrk="0">
              <a:buNone/>
              <a:defRPr lang="zh-CN" sz="2000"/>
            </a:lvl7pPr>
            <a:lvl8pPr marL="3200320" indent="0" latinLnBrk="0">
              <a:buNone/>
              <a:defRPr lang="zh-CN" sz="2000"/>
            </a:lvl8pPr>
            <a:lvl9pPr marL="3657509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189" indent="0" latinLnBrk="0">
              <a:buNone/>
              <a:defRPr lang="zh-CN" sz="1400"/>
            </a:lvl2pPr>
            <a:lvl3pPr marL="914377" indent="0" latinLnBrk="0">
              <a:buNone/>
              <a:defRPr lang="zh-CN" sz="1200"/>
            </a:lvl3pPr>
            <a:lvl4pPr marL="1371566" indent="0" latinLnBrk="0">
              <a:buNone/>
              <a:defRPr lang="zh-CN" sz="1000"/>
            </a:lvl4pPr>
            <a:lvl5pPr marL="1828754" indent="0" latinLnBrk="0">
              <a:buNone/>
              <a:defRPr lang="zh-CN" sz="1000"/>
            </a:lvl5pPr>
            <a:lvl6pPr marL="2285943" indent="0" latinLnBrk="0">
              <a:buNone/>
              <a:defRPr lang="zh-CN" sz="1000"/>
            </a:lvl6pPr>
            <a:lvl7pPr marL="2743131" indent="0" latinLnBrk="0">
              <a:buNone/>
              <a:defRPr lang="zh-CN" sz="1000"/>
            </a:lvl7pPr>
            <a:lvl8pPr marL="3200320" indent="0" latinLnBrk="0">
              <a:buNone/>
              <a:defRPr lang="zh-CN" sz="1000"/>
            </a:lvl8pPr>
            <a:lvl9pPr marL="3657509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2014/10/26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10/26/2014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零</a:t>
            </a:r>
            <a:r>
              <a:rPr lang="zh-CN" altLang="en-US" dirty="0" smtClean="0"/>
              <a:t>工招聘平台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600" dirty="0" smtClean="0"/>
              <a:t>发挥人空闲时间的最大价值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65123" y="5175006"/>
            <a:ext cx="9034959" cy="1408677"/>
          </a:xfrm>
        </p:spPr>
        <p:txBody>
          <a:bodyPr>
            <a:noAutofit/>
          </a:bodyPr>
          <a:lstStyle/>
          <a:p>
            <a:pPr algn="r"/>
            <a:r>
              <a:rPr lang="zh-CN" altLang="en-US" dirty="0" smtClean="0">
                <a:latin typeface="Microsoft YaHei UI" panose="020B0503020204020204" pitchFamily="34" charset="-122"/>
              </a:rPr>
              <a:t>组</a:t>
            </a:r>
            <a:r>
              <a:rPr lang="zh-CN" altLang="en-US" dirty="0">
                <a:latin typeface="Microsoft YaHei UI" panose="020B0503020204020204" pitchFamily="34" charset="-122"/>
              </a:rPr>
              <a:t>长</a:t>
            </a:r>
            <a:r>
              <a:rPr lang="zh-CN" altLang="en-US" dirty="0" smtClean="0">
                <a:latin typeface="Microsoft YaHei UI" panose="020B0503020204020204" pitchFamily="34" charset="-122"/>
              </a:rPr>
              <a:t>：徐闻春</a:t>
            </a:r>
            <a:endParaRPr lang="en-US" altLang="zh-CN" dirty="0">
              <a:latin typeface="Microsoft YaHei UI" panose="020B0503020204020204" pitchFamily="34" charset="-122"/>
            </a:endParaRPr>
          </a:p>
          <a:p>
            <a:pPr algn="r"/>
            <a:r>
              <a:rPr lang="zh-CN" altLang="en-US" dirty="0" smtClean="0">
                <a:latin typeface="Microsoft YaHei UI" panose="020B0503020204020204" pitchFamily="34" charset="-122"/>
              </a:rPr>
              <a:t>组员：李楠 马坤 侯安琨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招聘信息模块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70" y="1448368"/>
            <a:ext cx="7396660" cy="528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产品设计特点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679576"/>
            <a:ext cx="10871200" cy="471487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b="1" dirty="0" smtClean="0"/>
              <a:t>一</a:t>
            </a:r>
            <a:r>
              <a:rPr lang="zh-CN" altLang="en-US" sz="2000" b="1" dirty="0"/>
              <a:t>、建立中间平台，打破雇主和应聘者不平等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 smtClean="0"/>
              <a:t>方</a:t>
            </a:r>
            <a:r>
              <a:rPr lang="zh-CN" altLang="en-US" sz="2000" dirty="0"/>
              <a:t>案：实现互评机制，双向互评，有利于雇主和求职者严格自律，让信誉        高的雇主或应聘者能得到优先选择</a:t>
            </a:r>
            <a:r>
              <a:rPr lang="zh-CN" altLang="en-US" sz="2000" dirty="0" smtClean="0"/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b="1" dirty="0" smtClean="0"/>
              <a:t>二</a:t>
            </a:r>
            <a:r>
              <a:rPr lang="zh-CN" altLang="en-US" sz="2000" b="1" dirty="0"/>
              <a:t>、解决最后一公里沟通，让效率更高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/>
              <a:t>方案：把零碎闲余时间当做一种商品，雇主买的是时间段，员工卖的是时间段，利于雇主查询对应时间段的员工。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b="1" dirty="0" smtClean="0"/>
              <a:t>三</a:t>
            </a:r>
            <a:r>
              <a:rPr lang="zh-CN" altLang="en-US" sz="2000" b="1" dirty="0"/>
              <a:t>、邀请机制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/>
              <a:t>方案：雇主能邀请合适的员工，员工能像雇主申请工作，同样双向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b="1" dirty="0" smtClean="0"/>
              <a:t>四</a:t>
            </a:r>
            <a:r>
              <a:rPr lang="zh-CN" altLang="en-US" sz="2000" b="1" dirty="0"/>
              <a:t>、便捷服务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/>
              <a:t>方案：作为品台，我们的工作就是维护平台秩序（互评机制、隐私机制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/>
              <a:t>防欺诈机制），让用户更高效找到需要内容。</a:t>
            </a:r>
          </a:p>
        </p:txBody>
      </p:sp>
    </p:spTree>
    <p:extLst>
      <p:ext uri="{BB962C8B-B14F-4D97-AF65-F5344CB8AC3E}">
        <p14:creationId xmlns:p14="http://schemas.microsoft.com/office/powerpoint/2010/main" val="198426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技术解决方案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Rectangle 6"/>
          <p:cNvSpPr/>
          <p:nvPr/>
        </p:nvSpPr>
        <p:spPr bwMode="auto">
          <a:xfrm>
            <a:off x="-1" y="1904999"/>
            <a:ext cx="12192002" cy="80467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vert="horz" wrap="square" lIns="521208" tIns="45720" rIns="68604" bIns="45720" numCol="1" rtlCol="0" anchor="ctr" anchorCtr="0" compatLnSpc="1">
            <a:prstTxWarp prst="textNoShape">
              <a:avLst/>
            </a:prstTxWarp>
          </a:bodyPr>
          <a:lstStyle/>
          <a:p>
            <a:pPr marL="2057400" indent="-2057400" defTabSz="915988"/>
            <a:r>
              <a:rPr lang="zh-CN" altLang="en-US" sz="3200" dirty="0" smtClean="0">
                <a:solidFill>
                  <a:srgbClr val="D24726"/>
                </a:solidFill>
              </a:rPr>
              <a:t>前端技术：</a:t>
            </a:r>
            <a:r>
              <a:rPr lang="en-US" altLang="zh-CN" sz="2400" dirty="0" smtClean="0">
                <a:solidFill>
                  <a:srgbClr val="D24726"/>
                </a:solidFill>
              </a:rPr>
              <a:t>		</a:t>
            </a:r>
            <a:r>
              <a:rPr lang="zh-CN" altLang="en-US" sz="2400" dirty="0">
                <a:solidFill>
                  <a:srgbClr val="D24726"/>
                </a:solidFill>
              </a:rPr>
              <a:t>安</a:t>
            </a:r>
            <a:r>
              <a:rPr lang="zh-CN" altLang="en-US" sz="2400" dirty="0" smtClean="0">
                <a:solidFill>
                  <a:srgbClr val="D24726"/>
                </a:solidFill>
              </a:rPr>
              <a:t>卓版本</a:t>
            </a:r>
            <a:endParaRPr lang="en-US" sz="2400" dirty="0">
              <a:solidFill>
                <a:srgbClr val="D24726"/>
              </a:solidFill>
            </a:endParaRPr>
          </a:p>
        </p:txBody>
      </p:sp>
      <p:sp>
        <p:nvSpPr>
          <p:cNvPr id="4" name="Rectangle 8"/>
          <p:cNvSpPr/>
          <p:nvPr/>
        </p:nvSpPr>
        <p:spPr bwMode="auto">
          <a:xfrm>
            <a:off x="-2" y="2851619"/>
            <a:ext cx="12192001" cy="8077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vert="horz" wrap="square" lIns="521208" tIns="45720" rIns="68604" bIns="45720" numCol="1" rtlCol="0" anchor="ctr" anchorCtr="0" compatLnSpc="1">
            <a:prstTxWarp prst="textNoShape">
              <a:avLst/>
            </a:prstTxWarp>
          </a:bodyPr>
          <a:lstStyle/>
          <a:p>
            <a:pPr marL="2057400" indent="-2057400" defTabSz="915988"/>
            <a:r>
              <a:rPr lang="zh-CN" altLang="en-US" sz="3200" dirty="0" smtClean="0">
                <a:solidFill>
                  <a:srgbClr val="D24726"/>
                </a:solidFill>
              </a:rPr>
              <a:t>后台技术： </a:t>
            </a:r>
            <a:r>
              <a:rPr lang="en-US" altLang="zh-CN" sz="2400" dirty="0" smtClean="0">
                <a:solidFill>
                  <a:srgbClr val="D24726"/>
                </a:solidFill>
              </a:rPr>
              <a:t>	</a:t>
            </a:r>
            <a:r>
              <a:rPr lang="zh-CN" altLang="en-US" sz="2400" dirty="0">
                <a:solidFill>
                  <a:srgbClr val="D24726"/>
                </a:solidFill>
              </a:rPr>
              <a:t>服务</a:t>
            </a:r>
            <a:r>
              <a:rPr lang="zh-CN" altLang="en-US" sz="2400" dirty="0" smtClean="0">
                <a:solidFill>
                  <a:srgbClr val="D24726"/>
                </a:solidFill>
              </a:rPr>
              <a:t>器部署：</a:t>
            </a:r>
            <a:r>
              <a:rPr lang="en-US" altLang="zh-CN" sz="2400" dirty="0" err="1" smtClean="0">
                <a:solidFill>
                  <a:srgbClr val="D24726"/>
                </a:solidFill>
              </a:rPr>
              <a:t>SAE</a:t>
            </a:r>
            <a:r>
              <a:rPr lang="zh-CN" altLang="en-US" sz="2400" dirty="0" smtClean="0">
                <a:solidFill>
                  <a:srgbClr val="D24726"/>
                </a:solidFill>
              </a:rPr>
              <a:t>（</a:t>
            </a:r>
            <a:r>
              <a:rPr lang="en-US" altLang="zh-CN" sz="2400" dirty="0" err="1" smtClean="0">
                <a:solidFill>
                  <a:srgbClr val="D24726"/>
                </a:solidFill>
              </a:rPr>
              <a:t>Sina</a:t>
            </a:r>
            <a:r>
              <a:rPr lang="en-US" altLang="zh-CN" sz="2400" dirty="0" smtClean="0">
                <a:solidFill>
                  <a:srgbClr val="D24726"/>
                </a:solidFill>
              </a:rPr>
              <a:t> App Engine</a:t>
            </a:r>
            <a:r>
              <a:rPr lang="zh-CN" altLang="en-US" sz="2400" dirty="0" smtClean="0">
                <a:solidFill>
                  <a:srgbClr val="D24726"/>
                </a:solidFill>
              </a:rPr>
              <a:t>）</a:t>
            </a:r>
            <a:r>
              <a:rPr lang="en-US" altLang="zh-CN" sz="2400" dirty="0" smtClean="0">
                <a:solidFill>
                  <a:srgbClr val="D24726"/>
                </a:solidFill>
              </a:rPr>
              <a:t>;</a:t>
            </a:r>
            <a:r>
              <a:rPr lang="en-US" altLang="zh-CN" sz="2400" dirty="0" err="1" smtClean="0">
                <a:solidFill>
                  <a:srgbClr val="D24726"/>
                </a:solidFill>
              </a:rPr>
              <a:t>Aapche</a:t>
            </a:r>
            <a:endParaRPr lang="en-US" sz="2400" dirty="0">
              <a:solidFill>
                <a:srgbClr val="D24726"/>
              </a:solidFill>
            </a:endParaRPr>
          </a:p>
        </p:txBody>
      </p:sp>
      <p:sp>
        <p:nvSpPr>
          <p:cNvPr id="6" name="Rectangle 11"/>
          <p:cNvSpPr/>
          <p:nvPr/>
        </p:nvSpPr>
        <p:spPr bwMode="auto">
          <a:xfrm>
            <a:off x="0" y="3802491"/>
            <a:ext cx="12192001" cy="8077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vert="horz" wrap="square" lIns="521208" tIns="45720" rIns="68604" bIns="45720" numCol="1" rtlCol="0" anchor="ctr" anchorCtr="0" compatLnSpc="1">
            <a:prstTxWarp prst="textNoShape">
              <a:avLst/>
            </a:prstTxWarp>
          </a:bodyPr>
          <a:lstStyle/>
          <a:p>
            <a:pPr marL="2057400" indent="-2057400" defTabSz="915988"/>
            <a:r>
              <a:rPr lang="zh-CN" altLang="en-US" sz="3200" dirty="0" smtClean="0">
                <a:solidFill>
                  <a:srgbClr val="D24726"/>
                </a:solidFill>
              </a:rPr>
              <a:t>数据库：</a:t>
            </a:r>
            <a:r>
              <a:rPr lang="en-US" altLang="zh-CN" sz="2400" dirty="0" smtClean="0">
                <a:solidFill>
                  <a:srgbClr val="D24726"/>
                </a:solidFill>
              </a:rPr>
              <a:t>		MySQL</a:t>
            </a:r>
            <a:endParaRPr lang="en-US" sz="2400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4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6231" y="1920241"/>
            <a:ext cx="704452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9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927100" y="2133600"/>
            <a:ext cx="9144000" cy="3530600"/>
          </a:xfrm>
          <a:noFill/>
          <a:ln/>
        </p:spPr>
        <p:txBody>
          <a:bodyPr>
            <a:noAutofit/>
          </a:bodyPr>
          <a:lstStyle/>
          <a:p>
            <a:r>
              <a:rPr lang="zh-CN" altLang="en-US" sz="3600" dirty="0"/>
              <a:t>目前市场上零工招聘平台怎么样？</a:t>
            </a:r>
          </a:p>
          <a:p>
            <a:r>
              <a:rPr lang="zh-CN" altLang="en-US" sz="3600" dirty="0"/>
              <a:t>如果是你，你希望什么样的零工平台？</a:t>
            </a:r>
            <a:endParaRPr lang="en-US" altLang="zh-CN" sz="3600" dirty="0"/>
          </a:p>
          <a:p>
            <a:r>
              <a:rPr lang="zh-CN" altLang="en-US" sz="3600" dirty="0"/>
              <a:t>该怎么做才能满足你？</a:t>
            </a:r>
          </a:p>
        </p:txBody>
      </p:sp>
    </p:spTree>
    <p:extLst>
      <p:ext uri="{BB962C8B-B14F-4D97-AF65-F5344CB8AC3E}">
        <p14:creationId xmlns:p14="http://schemas.microsoft.com/office/powerpoint/2010/main" val="196357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/>
              <a:t>    </a:t>
            </a:r>
          </a:p>
        </p:txBody>
      </p:sp>
      <p:graphicFrame>
        <p:nvGraphicFramePr>
          <p:cNvPr id="61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874547"/>
              </p:ext>
            </p:extLst>
          </p:nvPr>
        </p:nvGraphicFramePr>
        <p:xfrm>
          <a:off x="508000" y="1600200"/>
          <a:ext cx="10960100" cy="4698999"/>
        </p:xfrm>
        <a:graphic>
          <a:graphicData uri="http://schemas.openxmlformats.org/drawingml/2006/table">
            <a:tbl>
              <a:tblPr/>
              <a:tblGrid>
                <a:gridCol w="2740025"/>
                <a:gridCol w="2737305"/>
                <a:gridCol w="2740025"/>
                <a:gridCol w="2742745"/>
              </a:tblGrid>
              <a:tr h="7783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目前招聘平台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462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智联招聘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462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赶集网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462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找小工APP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462F"/>
                    </a:solidFill>
                  </a:tcPr>
                </a:tc>
              </a:tr>
              <a:tr h="8074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工作性质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长期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短期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短期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83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主要面向群体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找工作者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雇主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雇主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83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用户粘合度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83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信息可信度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83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成交效率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31" name="Text Box 87"/>
          <p:cNvSpPr txBox="1">
            <a:spLocks noChangeArrowheads="1"/>
          </p:cNvSpPr>
          <p:nvPr/>
        </p:nvSpPr>
        <p:spPr bwMode="auto">
          <a:xfrm>
            <a:off x="298451" y="434976"/>
            <a:ext cx="75787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目前市场上零工招聘平台怎么样？</a:t>
            </a:r>
          </a:p>
        </p:txBody>
      </p:sp>
    </p:spTree>
    <p:extLst>
      <p:ext uri="{BB962C8B-B14F-4D97-AF65-F5344CB8AC3E}">
        <p14:creationId xmlns:p14="http://schemas.microsoft.com/office/powerpoint/2010/main" val="174900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713" y="88900"/>
            <a:ext cx="8229600" cy="920750"/>
          </a:xfrm>
        </p:spPr>
        <p:txBody>
          <a:bodyPr/>
          <a:lstStyle/>
          <a:p>
            <a:r>
              <a:rPr lang="zh-CN" altLang="en-US" b="1" dirty="0"/>
              <a:t>如果是你，你希望什么样的零工平台？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49400"/>
            <a:ext cx="10452099" cy="520065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应聘者希望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迅速高效找雇主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离我最近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工资最高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时间对的上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雇主要靠</a:t>
            </a:r>
            <a:r>
              <a:rPr lang="zh-CN" altLang="en-US" sz="1800" dirty="0" smtClean="0">
                <a:solidFill>
                  <a:schemeClr val="tx1"/>
                </a:solidFill>
              </a:rPr>
              <a:t>谱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雇主希望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迅速高效找员工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时间对的上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员工要靠</a:t>
            </a:r>
            <a:r>
              <a:rPr lang="zh-CN" altLang="en-US" sz="1800" dirty="0" smtClean="0">
                <a:solidFill>
                  <a:schemeClr val="tx1"/>
                </a:solidFill>
              </a:rPr>
              <a:t>谱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系统用例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16" y="1602273"/>
            <a:ext cx="1138561" cy="2031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17" y="4413960"/>
            <a:ext cx="1138561" cy="2031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121" y="4413960"/>
            <a:ext cx="1138561" cy="2031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121" y="1602273"/>
            <a:ext cx="1138561" cy="2031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矩形 21"/>
          <p:cNvSpPr/>
          <p:nvPr/>
        </p:nvSpPr>
        <p:spPr>
          <a:xfrm>
            <a:off x="4063260" y="3361386"/>
            <a:ext cx="3425477" cy="1725771"/>
          </a:xfrm>
          <a:prstGeom prst="rect">
            <a:avLst/>
          </a:prstGeom>
          <a:solidFill>
            <a:srgbClr val="D24726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零工招聘平台</a:t>
            </a:r>
            <a:endParaRPr lang="zh-CN" altLang="en-US" sz="3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670881" y="24335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匿名用户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03819" y="52452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管理员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874732" y="5245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零工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019234" y="24335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雇主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</a:t>
            </a:r>
          </a:p>
        </p:txBody>
      </p:sp>
      <p:graphicFrame>
        <p:nvGraphicFramePr>
          <p:cNvPr id="8195" name="Object 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48882176"/>
              </p:ext>
            </p:extLst>
          </p:nvPr>
        </p:nvGraphicFramePr>
        <p:xfrm>
          <a:off x="1866900" y="2574925"/>
          <a:ext cx="82296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8155080" imgH="2616840" progId="Visio.Drawing.15">
                  <p:embed/>
                </p:oleObj>
              </mc:Choice>
              <mc:Fallback>
                <p:oleObj r:id="rId3" imgW="8155080" imgH="261684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574925"/>
                        <a:ext cx="8229600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62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00025"/>
            <a:ext cx="3879850" cy="722313"/>
          </a:xfrm>
          <a:noFill/>
          <a:ln/>
        </p:spPr>
        <p:txBody>
          <a:bodyPr>
            <a:normAutofit/>
          </a:bodyPr>
          <a:lstStyle/>
          <a:p>
            <a:r>
              <a:rPr lang="zh-CN" altLang="en-US" sz="3600" b="1" dirty="0"/>
              <a:t>功能模块图</a:t>
            </a:r>
          </a:p>
        </p:txBody>
      </p:sp>
      <p:pic>
        <p:nvPicPr>
          <p:cNvPr id="9219" name="内容占位符 8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2613" y="341313"/>
            <a:ext cx="8904287" cy="6122987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54184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功能模块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3684"/>
            <a:ext cx="12145823" cy="41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1838325"/>
            <a:ext cx="82200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537</Words>
  <Application>Microsoft Office PowerPoint</Application>
  <PresentationFormat>宽屏</PresentationFormat>
  <Paragraphs>74</Paragraphs>
  <Slides>13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Microsoft Visio 绘图</vt:lpstr>
      <vt:lpstr>零工招聘平台 发挥人空闲时间的最大价值</vt:lpstr>
      <vt:lpstr>目录</vt:lpstr>
      <vt:lpstr>  </vt:lpstr>
      <vt:lpstr>如果是你，你希望什么样的零工平台？</vt:lpstr>
      <vt:lpstr>系统用例</vt:lpstr>
      <vt:lpstr>  </vt:lpstr>
      <vt:lpstr>功能模块图</vt:lpstr>
      <vt:lpstr>功能模块</vt:lpstr>
      <vt:lpstr>用户模块</vt:lpstr>
      <vt:lpstr>招聘信息模块</vt:lpstr>
      <vt:lpstr>产品设计特点</vt:lpstr>
      <vt:lpstr>技术解决方案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2013-06-11T14:03:31Z</dcterms:created>
  <dcterms:modified xsi:type="dcterms:W3CDTF">2014-10-26T01:05:24Z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