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19"/>
  </p:notesMasterIdLst>
  <p:sldIdLst>
    <p:sldId id="270" r:id="rId2"/>
    <p:sldId id="325" r:id="rId3"/>
    <p:sldId id="315" r:id="rId4"/>
    <p:sldId id="316" r:id="rId5"/>
    <p:sldId id="331" r:id="rId6"/>
    <p:sldId id="332" r:id="rId7"/>
    <p:sldId id="333" r:id="rId8"/>
    <p:sldId id="327" r:id="rId9"/>
    <p:sldId id="334" r:id="rId10"/>
    <p:sldId id="328" r:id="rId11"/>
    <p:sldId id="329" r:id="rId12"/>
    <p:sldId id="330" r:id="rId13"/>
    <p:sldId id="335" r:id="rId14"/>
    <p:sldId id="337" r:id="rId15"/>
    <p:sldId id="336" r:id="rId16"/>
    <p:sldId id="338" r:id="rId17"/>
    <p:sldId id="32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414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AC34A-957C-424D-85A7-D5DB153ECAA8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47FD2-06CE-4A93-8206-4922771D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4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7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68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9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5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5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7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7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0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1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0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7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7FD2-06CE-4A93-8206-4922771DD3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1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15567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31" y="639540"/>
            <a:ext cx="6781800" cy="84524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2027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AD7049C-A488-49DF-B352-57027D07749D}" type="datetimeFigureOut">
              <a:rPr lang="zh-CN" altLang="en-US" smtClean="0"/>
              <a:pPr/>
              <a:t>2014/12/18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5CAA0DD-D9AD-4C97-82A2-B1AC15BDFC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543800" cy="36004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altLang="zh-CN" sz="4000" dirty="0" smtClean="0"/>
              <a:t>Multiplayer Gaming Platform based on mobile cloud computing and recommendation algorithm</a:t>
            </a:r>
            <a:br>
              <a:rPr lang="en-US" altLang="zh-CN" sz="4000" dirty="0" smtClean="0"/>
            </a:br>
            <a:r>
              <a:rPr lang="en-US" altLang="zh-CN" sz="4000" dirty="0" smtClean="0"/>
              <a:t>——Huang Kai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72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Collaborative </a:t>
            </a:r>
            <a:r>
              <a:rPr lang="en-US" altLang="zh-CN" dirty="0" smtClean="0"/>
              <a:t>filtering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Finding similar users/items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Euclidean </a:t>
            </a:r>
            <a:r>
              <a:rPr lang="en-US" altLang="zh-CN" dirty="0" smtClean="0"/>
              <a:t>distance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Pearson correlation </a:t>
            </a:r>
            <a:r>
              <a:rPr lang="en-US" altLang="zh-CN" dirty="0" smtClean="0"/>
              <a:t>coefficient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cosine </a:t>
            </a:r>
            <a:r>
              <a:rPr lang="en-US" altLang="zh-CN" dirty="0" err="1" smtClean="0"/>
              <a:t>similiarity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2" y="2650438"/>
            <a:ext cx="454342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970464"/>
            <a:ext cx="3514725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550" y="4197092"/>
            <a:ext cx="5086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15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K-</a:t>
            </a:r>
            <a:r>
              <a:rPr lang="en-US" altLang="zh-CN" dirty="0" err="1" smtClean="0"/>
              <a:t>NearestNeighbor</a:t>
            </a:r>
            <a:r>
              <a:rPr lang="zh-CN" altLang="en-US" dirty="0"/>
              <a:t>（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/>
          </a:bodyPr>
          <a:lstStyle/>
          <a:p>
            <a:pPr marL="320040" lvl="1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Classification / </a:t>
            </a:r>
            <a:r>
              <a:rPr lang="en-US" altLang="zh-CN" dirty="0" smtClean="0"/>
              <a:t>Regression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Find k neighbors which are nearest from U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U is </a:t>
            </a:r>
            <a:r>
              <a:rPr lang="en-US" altLang="zh-CN" dirty="0"/>
              <a:t>classified by a majority vote of its </a:t>
            </a:r>
            <a:r>
              <a:rPr lang="en-US" altLang="zh-CN" dirty="0" smtClean="0"/>
              <a:t>neighbors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U’s value </a:t>
            </a:r>
            <a:r>
              <a:rPr lang="en-US" altLang="zh-CN" dirty="0"/>
              <a:t>is the average of </a:t>
            </a:r>
            <a:r>
              <a:rPr lang="en-US" altLang="zh-CN" dirty="0" smtClean="0"/>
              <a:t>its</a:t>
            </a:r>
            <a:r>
              <a:rPr lang="en-US" altLang="zh-CN" dirty="0"/>
              <a:t> </a:t>
            </a:r>
            <a:r>
              <a:rPr lang="en-US" altLang="zh-CN" i="1" dirty="0"/>
              <a:t>k</a:t>
            </a:r>
            <a:r>
              <a:rPr lang="en-US" altLang="zh-CN" dirty="0"/>
              <a:t> nearest </a:t>
            </a:r>
            <a:r>
              <a:rPr lang="en-US" altLang="zh-CN" dirty="0" smtClean="0"/>
              <a:t>neighbors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 smtClean="0"/>
              <a:t>Weight</a:t>
            </a:r>
          </a:p>
          <a:p>
            <a:pPr lvl="1">
              <a:lnSpc>
                <a:spcPct val="150000"/>
              </a:lnSpc>
            </a:pP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221088"/>
            <a:ext cx="3024336" cy="24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1.randomly choose </a:t>
            </a:r>
            <a:r>
              <a:rPr lang="en-US" altLang="zh-CN" dirty="0"/>
              <a:t>k </a:t>
            </a:r>
            <a:r>
              <a:rPr lang="en-US" altLang="zh-CN" dirty="0" smtClean="0"/>
              <a:t>means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2.Every object chooses the nearest mean to join its cluster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3.Adjust the mean of  every cluster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4.repeat 2,3 until the clusters are </a:t>
            </a:r>
            <a:r>
              <a:rPr lang="en-US" altLang="zh-CN" dirty="0" smtClean="0"/>
              <a:t>fixed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" y="4725144"/>
            <a:ext cx="91440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1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in Gaming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84784"/>
            <a:ext cx="3949155" cy="46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40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in Gaming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Personal recommendation result:</a:t>
            </a:r>
          </a:p>
          <a:p>
            <a:pPr lvl="1"/>
            <a:r>
              <a:rPr lang="en-US" altLang="zh-CN" dirty="0" smtClean="0"/>
              <a:t>User classification</a:t>
            </a:r>
          </a:p>
          <a:p>
            <a:pPr lvl="1"/>
            <a:r>
              <a:rPr lang="en-US" altLang="zh-CN" dirty="0" smtClean="0"/>
              <a:t>&lt;user, item, rate(predicted, known)&gt;</a:t>
            </a:r>
          </a:p>
          <a:p>
            <a:r>
              <a:rPr lang="en-US" altLang="zh-CN" dirty="0" smtClean="0"/>
              <a:t>Grouping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644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in Gaming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Calculate the average value of the predicted rating of an item: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pPr marL="274320"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/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sz="3200"/>
                            </m:ctrlPr>
                          </m:accPr>
                          <m:e>
                            <m:r>
                              <a:rPr lang="en-US" altLang="zh-CN" sz="3200"/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3200"/>
                          <m:t>𝑖</m:t>
                        </m:r>
                      </m:sub>
                      <m:sup>
                        <m:r>
                          <a:rPr lang="en-US" altLang="zh-CN" sz="3200"/>
                          <m:t>′</m:t>
                        </m:r>
                      </m:sup>
                    </m:sSub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=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/>
                        </m:ctrlPr>
                      </m:accPr>
                      <m:e>
                        <m:sSub>
                          <m:sSubPr>
                            <m:ctrlPr>
                              <a:rPr lang="en-US" altLang="zh-CN" sz="3200"/>
                            </m:ctrlPr>
                          </m:sSubPr>
                          <m:e>
                            <m:r>
                              <a:rPr lang="en-US" altLang="zh-CN" sz="3200"/>
                              <m:t>𝑟</m:t>
                            </m:r>
                          </m:e>
                          <m:sub>
                            <m:r>
                              <a:rPr lang="en-US" altLang="zh-CN" sz="3200"/>
                              <m:t>𝑖</m:t>
                            </m:r>
                          </m:sub>
                        </m:sSub>
                        <m:r>
                          <a:rPr lang="en-US" altLang="zh-CN" sz="3200"/>
                          <m:t> </m:t>
                        </m:r>
                      </m:e>
                    </m:acc>
                    <m:r>
                      <a:rPr lang="en-US" altLang="zh-CN" sz="3200"/>
                      <m:t> ∗</m:t>
                    </m:r>
                    <m:d>
                      <m:dPr>
                        <m:ctrlPr>
                          <a:rPr lang="en-US" altLang="zh-CN" sz="3200"/>
                        </m:ctrlPr>
                      </m:dPr>
                      <m:e>
                        <m:r>
                          <a:rPr lang="en-US" altLang="zh-CN" sz="3200"/>
                          <m:t>1 −</m:t>
                        </m:r>
                        <m:r>
                          <a:rPr lang="el-GR" altLang="zh-CN" sz="3200"/>
                          <m:t>𝛽</m:t>
                        </m:r>
                      </m:e>
                    </m:d>
                    <m:r>
                      <a:rPr lang="en-US" altLang="zh-CN" sz="3200"/>
                      <m:t> </m:t>
                    </m:r>
                  </m:oMath>
                </a14:m>
                <a:endParaRPr lang="en-US" altLang="zh-CN" sz="3200" dirty="0" smtClean="0"/>
              </a:p>
              <a:p>
                <a:pPr marL="548640" lvl="2"/>
                <a:r>
                  <a:rPr lang="en-US" altLang="zh-CN" dirty="0" smtClean="0"/>
                  <a:t> </a:t>
                </a:r>
                <a:r>
                  <a:rPr lang="el-GR" altLang="zh-CN" dirty="0"/>
                  <a:t>β</a:t>
                </a:r>
                <a:r>
                  <a:rPr lang="en-US" altLang="zh-CN" dirty="0"/>
                  <a:t> is the ratio of the number of users who have seen the items takes up of the number of all users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 * 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𝑆𝑢𝑚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is the rate for the whole group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9" r="-1455" b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922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730" y="639540"/>
            <a:ext cx="7273653" cy="845244"/>
          </a:xfrm>
        </p:spPr>
        <p:txBody>
          <a:bodyPr/>
          <a:lstStyle/>
          <a:p>
            <a:r>
              <a:rPr lang="en-US" altLang="zh-CN" dirty="0" smtClean="0"/>
              <a:t>Future work in recommendation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Inter-recommendation among groups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Forcast</a:t>
            </a:r>
            <a:r>
              <a:rPr lang="en-US" altLang="zh-CN" dirty="0" smtClean="0"/>
              <a:t>-recommendation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881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762000" y="1700808"/>
            <a:ext cx="7543800" cy="388843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5400" dirty="0" smtClean="0"/>
              <a:t>Thank you !</a:t>
            </a:r>
            <a:br>
              <a:rPr lang="en-US" altLang="zh-CN" sz="5400" dirty="0" smtClean="0"/>
            </a:br>
            <a:r>
              <a:rPr lang="en-US" altLang="zh-CN" sz="5400" dirty="0" smtClean="0"/>
              <a:t>Q&amp;A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	</a:t>
            </a:r>
            <a:r>
              <a:rPr lang="en-US" altLang="zh-CN" sz="3200" dirty="0" smtClean="0"/>
              <a:t>H</a:t>
            </a:r>
            <a:r>
              <a:rPr lang="en-US" altLang="zh-CN" sz="3200" dirty="0" smtClean="0"/>
              <a:t>uang </a:t>
            </a:r>
            <a:r>
              <a:rPr lang="en-US" altLang="zh-CN" sz="3200" dirty="0" smtClean="0"/>
              <a:t>K</a:t>
            </a:r>
            <a:r>
              <a:rPr lang="en-US" altLang="zh-CN" sz="3200" dirty="0" smtClean="0"/>
              <a:t>ai  2014/12/19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724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Gaming platform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Recommendation algorithm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Recommendation in Gaming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Future work</a:t>
            </a:r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238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Gaming platform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Background &amp; motivation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Public transit &amp; intelligent terminal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Crowd computing &amp; mobile cloud computing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89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86" y="632339"/>
            <a:ext cx="4947199" cy="5521095"/>
          </a:xfrm>
          <a:prstGeom prst="rect">
            <a:avLst/>
          </a:prstGeom>
        </p:spPr>
      </p:pic>
      <p:sp>
        <p:nvSpPr>
          <p:cNvPr id="7" name="圆角右箭头 6"/>
          <p:cNvSpPr/>
          <p:nvPr/>
        </p:nvSpPr>
        <p:spPr>
          <a:xfrm rot="20105992">
            <a:off x="4938141" y="2258728"/>
            <a:ext cx="792088" cy="101456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6752531" y="2215492"/>
            <a:ext cx="226499" cy="55051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右箭头 12"/>
          <p:cNvSpPr/>
          <p:nvPr/>
        </p:nvSpPr>
        <p:spPr>
          <a:xfrm rot="14131707" flipH="1">
            <a:off x="5198442" y="2312994"/>
            <a:ext cx="827412" cy="117286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 rot="1620000">
            <a:off x="5463466" y="4277430"/>
            <a:ext cx="179832" cy="5760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71089" y="3423515"/>
            <a:ext cx="1258337" cy="890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0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191 -0.341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-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1 -0.34121 L -0.225 0.27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27824 L -3.33333E-6 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39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3" grpId="0" animBg="1"/>
      <p:bldP spid="1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Recommendation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Collaborative </a:t>
            </a:r>
            <a:r>
              <a:rPr lang="en-US" altLang="zh-CN" dirty="0" smtClean="0"/>
              <a:t>filtering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Machine Learning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Collective intelligence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User based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Item based</a:t>
            </a:r>
          </a:p>
        </p:txBody>
      </p:sp>
    </p:spTree>
    <p:extLst>
      <p:ext uri="{BB962C8B-B14F-4D97-AF65-F5344CB8AC3E}">
        <p14:creationId xmlns:p14="http://schemas.microsoft.com/office/powerpoint/2010/main" val="3118598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Collaborative </a:t>
            </a:r>
            <a:r>
              <a:rPr lang="en-US" altLang="zh-CN" dirty="0" smtClean="0"/>
              <a:t>filtering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User-based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548820"/>
            <a:ext cx="5792862" cy="44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53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Collaborative </a:t>
            </a:r>
            <a:r>
              <a:rPr lang="en-US" altLang="zh-CN" dirty="0" smtClean="0"/>
              <a:t>filtering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Item-based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326" y="1572471"/>
            <a:ext cx="5457205" cy="44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27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Collaborative filtering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Procedure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Collecting data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Finding similar users/items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Recommending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729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Collaborative filtering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31" y="1484784"/>
            <a:ext cx="7543800" cy="46085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Collecting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&lt;user, item, rate&gt;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63" y="2420888"/>
            <a:ext cx="64697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5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6768</TotalTime>
  <Words>208</Words>
  <Application>Microsoft Office PowerPoint</Application>
  <PresentationFormat>全屏显示(4:3)</PresentationFormat>
  <Paragraphs>86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Cambria Math</vt:lpstr>
      <vt:lpstr>Impact</vt:lpstr>
      <vt:lpstr>Times New Roman</vt:lpstr>
      <vt:lpstr>NewsPrint</vt:lpstr>
      <vt:lpstr>Multiplayer Gaming Platform based on mobile cloud computing and recommendation algorithm ——Huang Kai</vt:lpstr>
      <vt:lpstr>outline</vt:lpstr>
      <vt:lpstr>Gaming platform</vt:lpstr>
      <vt:lpstr>System </vt:lpstr>
      <vt:lpstr>Recommendation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K-NearestNeighbor（kNN）</vt:lpstr>
      <vt:lpstr>K-means</vt:lpstr>
      <vt:lpstr>Recommendation in Gaming</vt:lpstr>
      <vt:lpstr>Recommendation in Gaming</vt:lpstr>
      <vt:lpstr>Recommendation in Gaming</vt:lpstr>
      <vt:lpstr>Future work in recommendation</vt:lpstr>
      <vt:lpstr>Thank you ! Q&amp;A     Huang Kai  2014/12/19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ACM/ICPC基础训练</dc:title>
  <dc:creator>CathyChen</dc:creator>
  <cp:lastModifiedBy>黄凯</cp:lastModifiedBy>
  <cp:revision>789</cp:revision>
  <dcterms:created xsi:type="dcterms:W3CDTF">2012-11-27T05:40:13Z</dcterms:created>
  <dcterms:modified xsi:type="dcterms:W3CDTF">2014-12-19T02:43:47Z</dcterms:modified>
</cp:coreProperties>
</file>