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5de9bee500af9a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23T12:53:39.604"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45D60-1CB0-4A55-81B8-CB234891D6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2159E7-76A9-4940-AC03-B37143E11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A29DA4-9CD2-4BB8-B2A0-D3728CBDBD22}"/>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5" name="Footer Placeholder 4">
            <a:extLst>
              <a:ext uri="{FF2B5EF4-FFF2-40B4-BE49-F238E27FC236}">
                <a16:creationId xmlns:a16="http://schemas.microsoft.com/office/drawing/2014/main" id="{5AB7DC77-5101-4A87-BDDB-03E06440F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30CED-9F1C-46CA-BFDE-91FD85627AFC}"/>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1310671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ECFF4-81AF-4CF2-9E72-03DB03D8CC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9CE037-35F8-48BE-B850-282E3DDCA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06BCA-CB88-45CE-8253-70C789FEF961}"/>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5" name="Footer Placeholder 4">
            <a:extLst>
              <a:ext uri="{FF2B5EF4-FFF2-40B4-BE49-F238E27FC236}">
                <a16:creationId xmlns:a16="http://schemas.microsoft.com/office/drawing/2014/main" id="{13FEC3CD-8BEF-427D-97D6-CCC6669B1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03940-B4BD-4C90-9A73-C611E79F785D}"/>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27125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8CEFCB-E454-452C-8ED4-524D8D0B43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554F0E-0B29-42AC-9B02-0D4D4EA921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B09E8F-1784-4775-8CF1-B7820B7752D8}"/>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5" name="Footer Placeholder 4">
            <a:extLst>
              <a:ext uri="{FF2B5EF4-FFF2-40B4-BE49-F238E27FC236}">
                <a16:creationId xmlns:a16="http://schemas.microsoft.com/office/drawing/2014/main" id="{89F53E39-1634-4E11-9E08-7CE7DAB18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3A4F6-6F84-4B1F-BB19-3F67ABCD7DD2}"/>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9556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F1E0-75D7-4C0B-B19E-9E0F163D61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B20219-893E-48C4-8E9C-7191F2DBE9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A704B-E408-422C-9106-AD4929678789}"/>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5" name="Footer Placeholder 4">
            <a:extLst>
              <a:ext uri="{FF2B5EF4-FFF2-40B4-BE49-F238E27FC236}">
                <a16:creationId xmlns:a16="http://schemas.microsoft.com/office/drawing/2014/main" id="{F511D10A-B135-47B5-9C7B-9FE874038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6C578-4D4B-4733-AE63-2071DBE17ED8}"/>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416582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F62-53F9-4854-BEA3-4F28935259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4AA343-C88C-4108-BB15-24E327F7F5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0CB650-C65C-4B5F-9CBF-12B774D37E1C}"/>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5" name="Footer Placeholder 4">
            <a:extLst>
              <a:ext uri="{FF2B5EF4-FFF2-40B4-BE49-F238E27FC236}">
                <a16:creationId xmlns:a16="http://schemas.microsoft.com/office/drawing/2014/main" id="{32447231-7F19-4609-862D-9E1720848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F3CD4-F91D-4A6B-AF02-2061828D55E4}"/>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3436774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94D1-6262-40AD-87E5-2545933D1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4D915-16D5-47D3-B93F-141AF845CA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DDD57B-63E3-4E2A-A8FD-1EE6E1E716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DADE2B-E1BB-47C0-BA30-FE176CECDB44}"/>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6" name="Footer Placeholder 5">
            <a:extLst>
              <a:ext uri="{FF2B5EF4-FFF2-40B4-BE49-F238E27FC236}">
                <a16:creationId xmlns:a16="http://schemas.microsoft.com/office/drawing/2014/main" id="{44606D5C-589A-4523-9EE3-9AEC686F2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DFBAF7-D273-4170-9A02-3566E9C3B4FA}"/>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375177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FE87-21A5-4811-9A0C-BD74A0C741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291B9A-AD0F-46A7-B548-044A0894F5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942DC9-261C-49F4-8CFA-F5AB065D57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1B4957-497B-4EE9-A4A9-E0B2AC888A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3D535B-B0E8-4606-B8C7-769AD84FC0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6EABFB-9F8C-4BFB-A8D0-88F10F4ED648}"/>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8" name="Footer Placeholder 7">
            <a:extLst>
              <a:ext uri="{FF2B5EF4-FFF2-40B4-BE49-F238E27FC236}">
                <a16:creationId xmlns:a16="http://schemas.microsoft.com/office/drawing/2014/main" id="{1AD42D7F-0B86-48C9-8271-D3A315F222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88C01C-8C98-47AE-A8B3-8E7EEA89D5F0}"/>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2726852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F611-9A41-4F7B-BA4A-CAB3DD89D9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15B6C4-80E2-44FA-87D9-1756A3786275}"/>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4" name="Footer Placeholder 3">
            <a:extLst>
              <a:ext uri="{FF2B5EF4-FFF2-40B4-BE49-F238E27FC236}">
                <a16:creationId xmlns:a16="http://schemas.microsoft.com/office/drawing/2014/main" id="{1191AE56-C8F0-4B11-8980-17526FE1B9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0DB9DD-1721-4F57-9E8A-42D11855091A}"/>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423068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63CE23-6843-4535-AA89-BA8687ADB374}"/>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3" name="Footer Placeholder 2">
            <a:extLst>
              <a:ext uri="{FF2B5EF4-FFF2-40B4-BE49-F238E27FC236}">
                <a16:creationId xmlns:a16="http://schemas.microsoft.com/office/drawing/2014/main" id="{568DA183-5BD5-4859-AA86-FFE14ECD3E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5A3DFC-CC46-4FB9-8C70-9BF3986D802E}"/>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3174755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B6CC-691E-489A-AAC6-EA024F6DCA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06DD5D-52B8-401F-B851-B414F8314E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236087-9E75-406D-A01F-061B3904E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A5440-3F4C-4D74-858D-A21A65251DB6}"/>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6" name="Footer Placeholder 5">
            <a:extLst>
              <a:ext uri="{FF2B5EF4-FFF2-40B4-BE49-F238E27FC236}">
                <a16:creationId xmlns:a16="http://schemas.microsoft.com/office/drawing/2014/main" id="{88A340DD-BB2E-446D-BACC-8B9A68BEA0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EDDB6-C3A7-4A6A-9B03-24D58132051D}"/>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3564123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E0156-B741-4729-91DC-2BE448586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8A42D5-4F54-44B9-A23D-D0ADA2B68A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0CE1EA-9AFC-4562-9C4F-A6CEFE3B2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6FF8B9-F623-492E-B828-7D61C0B9D2EB}"/>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6" name="Footer Placeholder 5">
            <a:extLst>
              <a:ext uri="{FF2B5EF4-FFF2-40B4-BE49-F238E27FC236}">
                <a16:creationId xmlns:a16="http://schemas.microsoft.com/office/drawing/2014/main" id="{EE72E477-F533-4524-B01F-A6F047CB2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06C90F-E8D0-496F-B11D-D20BEEFF1E24}"/>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462501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B1121A-7CCF-40B7-8668-0ADBD41336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D68F2D-98A2-4C8C-AE80-2D81820586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ECCAB-D2E1-4F26-8427-7C1886E55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CC37F-2885-4C19-801B-2F1A906CFE36}" type="datetimeFigureOut">
              <a:rPr lang="en-US" smtClean="0"/>
              <a:t>4/23/2020</a:t>
            </a:fld>
            <a:endParaRPr lang="en-US"/>
          </a:p>
        </p:txBody>
      </p:sp>
      <p:sp>
        <p:nvSpPr>
          <p:cNvPr id="5" name="Footer Placeholder 4">
            <a:extLst>
              <a:ext uri="{FF2B5EF4-FFF2-40B4-BE49-F238E27FC236}">
                <a16:creationId xmlns:a16="http://schemas.microsoft.com/office/drawing/2014/main" id="{970FDF92-133B-4A45-82FF-E4C496873F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CE75ED-4703-4B66-8A89-73C270D93E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128EF-159C-4CF8-8022-44BD1B7928CE}" type="slidenum">
              <a:rPr lang="en-US" smtClean="0"/>
              <a:t>‹#›</a:t>
            </a:fld>
            <a:endParaRPr lang="en-US"/>
          </a:p>
        </p:txBody>
      </p:sp>
    </p:spTree>
    <p:extLst>
      <p:ext uri="{BB962C8B-B14F-4D97-AF65-F5344CB8AC3E}">
        <p14:creationId xmlns:p14="http://schemas.microsoft.com/office/powerpoint/2010/main" val="2811859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C4D6-0C25-474B-BFBF-C5A2F05DBDF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12BA7A39-D9BB-4221-8872-7BC58C9897D0}"/>
              </a:ext>
            </a:extLst>
          </p:cNvPr>
          <p:cNvSpPr>
            <a:spLocks noGrp="1"/>
          </p:cNvSpPr>
          <p:nvPr>
            <p:ph type="subTitle" idx="1"/>
          </p:nvPr>
        </p:nvSpPr>
        <p:spPr/>
        <p:txBody>
          <a:bodyPr/>
          <a:lstStyle/>
          <a:p>
            <a:endParaRPr lang="en-US"/>
          </a:p>
        </p:txBody>
      </p:sp>
      <p:pic>
        <p:nvPicPr>
          <p:cNvPr id="5" name="Picture 4" descr="A large body of water with a city in the background&#10;&#10;Description automatically generated">
            <a:extLst>
              <a:ext uri="{FF2B5EF4-FFF2-40B4-BE49-F238E27FC236}">
                <a16:creationId xmlns:a16="http://schemas.microsoft.com/office/drawing/2014/main" id="{E047BC61-BC5F-4513-9C61-F68740787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728FC4E2-4271-477A-A92E-13386D951DCA}"/>
              </a:ext>
            </a:extLst>
          </p:cNvPr>
          <p:cNvSpPr txBox="1"/>
          <p:nvPr/>
        </p:nvSpPr>
        <p:spPr>
          <a:xfrm>
            <a:off x="1915569" y="815370"/>
            <a:ext cx="8031109" cy="1569660"/>
          </a:xfrm>
          <a:prstGeom prst="rect">
            <a:avLst/>
          </a:prstGeom>
          <a:noFill/>
        </p:spPr>
        <p:txBody>
          <a:bodyPr wrap="none" rtlCol="0">
            <a:spAutoFit/>
          </a:bodyPr>
          <a:lstStyle/>
          <a:p>
            <a:pPr algn="ctr"/>
            <a:r>
              <a:rPr lang="en-US" sz="3200" dirty="0">
                <a:solidFill>
                  <a:schemeClr val="bg1"/>
                </a:solidFill>
              </a:rPr>
              <a:t>Choose location for restaurant in New York City</a:t>
            </a:r>
          </a:p>
          <a:p>
            <a:pPr algn="ctr"/>
            <a:endParaRPr lang="en-US" sz="3200" dirty="0">
              <a:solidFill>
                <a:schemeClr val="bg1"/>
              </a:solidFill>
            </a:endParaRPr>
          </a:p>
          <a:p>
            <a:pPr algn="ctr"/>
            <a:r>
              <a:rPr lang="en-US" sz="3200" dirty="0">
                <a:solidFill>
                  <a:schemeClr val="bg1"/>
                </a:solidFill>
              </a:rPr>
              <a:t>Chi Zhang</a:t>
            </a:r>
          </a:p>
        </p:txBody>
      </p:sp>
    </p:spTree>
    <p:extLst>
      <p:ext uri="{BB962C8B-B14F-4D97-AF65-F5344CB8AC3E}">
        <p14:creationId xmlns:p14="http://schemas.microsoft.com/office/powerpoint/2010/main" val="4213949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B596-133A-4F01-89F5-1639BCC3934E}"/>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B00F8039-E7A2-44C4-A398-9DB270FCB777}"/>
              </a:ext>
            </a:extLst>
          </p:cNvPr>
          <p:cNvSpPr>
            <a:spLocks noGrp="1"/>
          </p:cNvSpPr>
          <p:nvPr>
            <p:ph idx="1"/>
          </p:nvPr>
        </p:nvSpPr>
        <p:spPr>
          <a:xfrm>
            <a:off x="838200" y="1520825"/>
            <a:ext cx="10515600" cy="4351338"/>
          </a:xfrm>
        </p:spPr>
        <p:txBody>
          <a:bodyPr/>
          <a:lstStyle/>
          <a:p>
            <a:pPr marL="0" indent="0">
              <a:buNone/>
            </a:pPr>
            <a:r>
              <a:rPr lang="en-US" dirty="0"/>
              <a:t>New York City</a:t>
            </a:r>
          </a:p>
          <a:p>
            <a:r>
              <a:rPr lang="en-US" dirty="0"/>
              <a:t>8,400,000 population</a:t>
            </a:r>
          </a:p>
          <a:p>
            <a:r>
              <a:rPr lang="en-US" dirty="0"/>
              <a:t>302.6 square miles</a:t>
            </a:r>
          </a:p>
          <a:p>
            <a:r>
              <a:rPr lang="en-US" dirty="0"/>
              <a:t>5 Boroughs</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815769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D026-8ABD-480D-86E2-4CD6E829F4F2}"/>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7936DC5C-3C74-4E18-9EF3-95EA7521BD4C}"/>
              </a:ext>
            </a:extLst>
          </p:cNvPr>
          <p:cNvSpPr>
            <a:spLocks noGrp="1"/>
          </p:cNvSpPr>
          <p:nvPr>
            <p:ph idx="1"/>
          </p:nvPr>
        </p:nvSpPr>
        <p:spPr/>
        <p:txBody>
          <a:bodyPr>
            <a:normAutofit fontScale="85000" lnSpcReduction="20000"/>
          </a:bodyPr>
          <a:lstStyle/>
          <a:p>
            <a:pPr marL="0" indent="0">
              <a:buNone/>
            </a:pPr>
            <a:r>
              <a:rPr lang="en-US" dirty="0"/>
              <a:t>Someone is looking to open a restaurant, there are many things to consider</a:t>
            </a:r>
          </a:p>
          <a:p>
            <a:pPr marL="0" indent="0">
              <a:buNone/>
            </a:pPr>
            <a:endParaRPr lang="en-US" dirty="0"/>
          </a:p>
          <a:p>
            <a:r>
              <a:rPr lang="en-US" dirty="0"/>
              <a:t>Segmentation of the Borough</a:t>
            </a:r>
          </a:p>
          <a:p>
            <a:r>
              <a:rPr lang="en-US" dirty="0"/>
              <a:t>Population density</a:t>
            </a:r>
          </a:p>
          <a:p>
            <a:r>
              <a:rPr lang="en-US" dirty="0"/>
              <a:t>Average income</a:t>
            </a:r>
          </a:p>
          <a:p>
            <a:r>
              <a:rPr lang="en-US" dirty="0"/>
              <a:t>Accessibility and Visibility</a:t>
            </a:r>
          </a:p>
          <a:p>
            <a:r>
              <a:rPr lang="en-US" dirty="0"/>
              <a:t>Environment</a:t>
            </a:r>
          </a:p>
          <a:p>
            <a:r>
              <a:rPr lang="en-US" dirty="0"/>
              <a:t>Neighbors with business</a:t>
            </a:r>
          </a:p>
          <a:p>
            <a:r>
              <a:rPr lang="en-US" dirty="0" err="1"/>
              <a:t>etc</a:t>
            </a:r>
            <a:endParaRPr lang="en-US" dirty="0"/>
          </a:p>
          <a:p>
            <a:endParaRPr lang="en-US" dirty="0"/>
          </a:p>
          <a:p>
            <a:pPr marL="0" indent="0">
              <a:buNone/>
            </a:pPr>
            <a:r>
              <a:rPr lang="en-US" dirty="0"/>
              <a:t>Here we mainly focus on the </a:t>
            </a:r>
            <a:r>
              <a:rPr lang="en-US" dirty="0">
                <a:solidFill>
                  <a:srgbClr val="FF0000"/>
                </a:solidFill>
              </a:rPr>
              <a:t>Neighbors</a:t>
            </a:r>
            <a:r>
              <a:rPr lang="en-US" dirty="0"/>
              <a:t> and </a:t>
            </a:r>
            <a:r>
              <a:rPr lang="en-US" dirty="0">
                <a:solidFill>
                  <a:srgbClr val="FF0000"/>
                </a:solidFill>
              </a:rPr>
              <a:t>Environment</a:t>
            </a:r>
          </a:p>
          <a:p>
            <a:endParaRPr lang="en-US" dirty="0"/>
          </a:p>
        </p:txBody>
      </p:sp>
    </p:spTree>
    <p:extLst>
      <p:ext uri="{BB962C8B-B14F-4D97-AF65-F5344CB8AC3E}">
        <p14:creationId xmlns:p14="http://schemas.microsoft.com/office/powerpoint/2010/main" val="16815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64EC-3A90-4B95-ACE6-AC7B8CBE6654}"/>
              </a:ext>
            </a:extLst>
          </p:cNvPr>
          <p:cNvSpPr>
            <a:spLocks noGrp="1"/>
          </p:cNvSpPr>
          <p:nvPr>
            <p:ph type="title"/>
          </p:nvPr>
        </p:nvSpPr>
        <p:spPr/>
        <p:txBody>
          <a:bodyPr/>
          <a:lstStyle/>
          <a:p>
            <a:r>
              <a:rPr lang="en-US" dirty="0"/>
              <a:t>Methodology</a:t>
            </a:r>
          </a:p>
        </p:txBody>
      </p:sp>
      <p:pic>
        <p:nvPicPr>
          <p:cNvPr id="4" name="Content Placeholder 3">
            <a:extLst>
              <a:ext uri="{FF2B5EF4-FFF2-40B4-BE49-F238E27FC236}">
                <a16:creationId xmlns:a16="http://schemas.microsoft.com/office/drawing/2014/main" id="{1352ACCB-3761-44F9-9C92-79905214BC6B}"/>
              </a:ext>
            </a:extLst>
          </p:cNvPr>
          <p:cNvPicPr>
            <a:picLocks noGrp="1" noChangeAspect="1"/>
          </p:cNvPicPr>
          <p:nvPr>
            <p:ph idx="1"/>
          </p:nvPr>
        </p:nvPicPr>
        <p:blipFill>
          <a:blip r:embed="rId2"/>
          <a:stretch>
            <a:fillRect/>
          </a:stretch>
        </p:blipFill>
        <p:spPr>
          <a:xfrm>
            <a:off x="4525472" y="1995488"/>
            <a:ext cx="7286646" cy="4351338"/>
          </a:xfrm>
          <a:prstGeom prst="rect">
            <a:avLst/>
          </a:prstGeom>
        </p:spPr>
      </p:pic>
      <p:sp>
        <p:nvSpPr>
          <p:cNvPr id="5" name="TextBox 4">
            <a:extLst>
              <a:ext uri="{FF2B5EF4-FFF2-40B4-BE49-F238E27FC236}">
                <a16:creationId xmlns:a16="http://schemas.microsoft.com/office/drawing/2014/main" id="{963ACB29-5701-49E3-822B-88A58B218F6D}"/>
              </a:ext>
            </a:extLst>
          </p:cNvPr>
          <p:cNvSpPr txBox="1"/>
          <p:nvPr/>
        </p:nvSpPr>
        <p:spPr>
          <a:xfrm>
            <a:off x="244415" y="1995488"/>
            <a:ext cx="4067396" cy="2862322"/>
          </a:xfrm>
          <a:prstGeom prst="rect">
            <a:avLst/>
          </a:prstGeom>
          <a:noFill/>
        </p:spPr>
        <p:txBody>
          <a:bodyPr wrap="none" rtlCol="0">
            <a:spAutoFit/>
          </a:bodyPr>
          <a:lstStyle/>
          <a:p>
            <a:r>
              <a:rPr lang="en-US" sz="2000" dirty="0"/>
              <a:t>All neighborhoods in New York City</a:t>
            </a:r>
          </a:p>
          <a:p>
            <a:r>
              <a:rPr lang="en-US" sz="2000" dirty="0"/>
              <a:t>Labelled by marks of different colors </a:t>
            </a:r>
          </a:p>
          <a:p>
            <a:r>
              <a:rPr lang="en-US" sz="2000" dirty="0"/>
              <a:t>depend on Borough</a:t>
            </a:r>
          </a:p>
          <a:p>
            <a:endParaRPr lang="en-US" sz="2000" dirty="0"/>
          </a:p>
          <a:p>
            <a:endParaRPr lang="en-US" sz="2000" dirty="0"/>
          </a:p>
          <a:p>
            <a:r>
              <a:rPr lang="en-US" sz="2000" dirty="0"/>
              <a:t>From Foursquare API</a:t>
            </a:r>
          </a:p>
          <a:p>
            <a:endParaRPr lang="en-US" sz="2000" dirty="0"/>
          </a:p>
          <a:p>
            <a:r>
              <a:rPr lang="en-US" sz="2000" dirty="0"/>
              <a:t>Here we focus on Queens, marked by</a:t>
            </a:r>
          </a:p>
          <a:p>
            <a:r>
              <a:rPr lang="en-US" sz="2000" dirty="0"/>
              <a:t>black marks</a:t>
            </a:r>
          </a:p>
        </p:txBody>
      </p:sp>
    </p:spTree>
    <p:extLst>
      <p:ext uri="{BB962C8B-B14F-4D97-AF65-F5344CB8AC3E}">
        <p14:creationId xmlns:p14="http://schemas.microsoft.com/office/powerpoint/2010/main" val="3844772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AB4B5-18AF-4507-9877-7CD955206EFB}"/>
              </a:ext>
            </a:extLst>
          </p:cNvPr>
          <p:cNvSpPr>
            <a:spLocks noGrp="1"/>
          </p:cNvSpPr>
          <p:nvPr>
            <p:ph type="title"/>
          </p:nvPr>
        </p:nvSpPr>
        <p:spPr/>
        <p:txBody>
          <a:bodyPr/>
          <a:lstStyle/>
          <a:p>
            <a:r>
              <a:rPr lang="en-US" dirty="0"/>
              <a:t>Clustering Neighborhoods</a:t>
            </a:r>
          </a:p>
        </p:txBody>
      </p:sp>
      <p:sp>
        <p:nvSpPr>
          <p:cNvPr id="3" name="Content Placeholder 2">
            <a:extLst>
              <a:ext uri="{FF2B5EF4-FFF2-40B4-BE49-F238E27FC236}">
                <a16:creationId xmlns:a16="http://schemas.microsoft.com/office/drawing/2014/main" id="{62AE79CA-433B-47EE-8F53-0211E90C31D9}"/>
              </a:ext>
            </a:extLst>
          </p:cNvPr>
          <p:cNvSpPr>
            <a:spLocks noGrp="1"/>
          </p:cNvSpPr>
          <p:nvPr>
            <p:ph idx="1"/>
          </p:nvPr>
        </p:nvSpPr>
        <p:spPr>
          <a:xfrm>
            <a:off x="838201" y="1825625"/>
            <a:ext cx="3296478" cy="4351338"/>
          </a:xfrm>
        </p:spPr>
        <p:txBody>
          <a:bodyPr/>
          <a:lstStyle/>
          <a:p>
            <a:r>
              <a:rPr lang="en-US" dirty="0"/>
              <a:t>Use k-means method to cluster the neighborhoods in Queen</a:t>
            </a:r>
          </a:p>
          <a:p>
            <a:r>
              <a:rPr lang="en-US" dirty="0"/>
              <a:t>Labelled with different marks</a:t>
            </a:r>
          </a:p>
          <a:p>
            <a:r>
              <a:rPr lang="en-US" dirty="0"/>
              <a:t>Visualize the resulting clusters</a:t>
            </a:r>
          </a:p>
        </p:txBody>
      </p:sp>
      <p:pic>
        <p:nvPicPr>
          <p:cNvPr id="4" name="Picture 3">
            <a:extLst>
              <a:ext uri="{FF2B5EF4-FFF2-40B4-BE49-F238E27FC236}">
                <a16:creationId xmlns:a16="http://schemas.microsoft.com/office/drawing/2014/main" id="{D1B68593-2BF8-4916-8F3C-F721E8CB01F5}"/>
              </a:ext>
            </a:extLst>
          </p:cNvPr>
          <p:cNvPicPr>
            <a:picLocks noChangeAspect="1"/>
          </p:cNvPicPr>
          <p:nvPr/>
        </p:nvPicPr>
        <p:blipFill>
          <a:blip r:embed="rId2"/>
          <a:stretch>
            <a:fillRect/>
          </a:stretch>
        </p:blipFill>
        <p:spPr>
          <a:xfrm>
            <a:off x="4384743" y="1690688"/>
            <a:ext cx="7431810" cy="4486275"/>
          </a:xfrm>
          <a:prstGeom prst="rect">
            <a:avLst/>
          </a:prstGeom>
        </p:spPr>
      </p:pic>
    </p:spTree>
    <p:extLst>
      <p:ext uri="{BB962C8B-B14F-4D97-AF65-F5344CB8AC3E}">
        <p14:creationId xmlns:p14="http://schemas.microsoft.com/office/powerpoint/2010/main" val="161661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8897-DA66-4939-BDB3-BBEBCDA90A45}"/>
              </a:ext>
            </a:extLst>
          </p:cNvPr>
          <p:cNvSpPr>
            <a:spLocks noGrp="1"/>
          </p:cNvSpPr>
          <p:nvPr>
            <p:ph type="title"/>
          </p:nvPr>
        </p:nvSpPr>
        <p:spPr/>
        <p:txBody>
          <a:bodyPr/>
          <a:lstStyle/>
          <a:p>
            <a:r>
              <a:rPr lang="en-US" dirty="0" err="1"/>
              <a:t>Dataframe</a:t>
            </a:r>
            <a:r>
              <a:rPr lang="en-US" dirty="0"/>
              <a:t> with  most common venue</a:t>
            </a:r>
          </a:p>
        </p:txBody>
      </p:sp>
      <p:pic>
        <p:nvPicPr>
          <p:cNvPr id="5" name="Content Placeholder 4" descr="A screenshot of a cell phone&#10;&#10;Description automatically generated">
            <a:extLst>
              <a:ext uri="{FF2B5EF4-FFF2-40B4-BE49-F238E27FC236}">
                <a16:creationId xmlns:a16="http://schemas.microsoft.com/office/drawing/2014/main" id="{0ADD41AB-4935-474C-8792-6C7D9AF6B0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6396" y="2465045"/>
            <a:ext cx="7591292" cy="3630193"/>
          </a:xfrm>
        </p:spPr>
      </p:pic>
      <p:sp>
        <p:nvSpPr>
          <p:cNvPr id="6" name="TextBox 5">
            <a:extLst>
              <a:ext uri="{FF2B5EF4-FFF2-40B4-BE49-F238E27FC236}">
                <a16:creationId xmlns:a16="http://schemas.microsoft.com/office/drawing/2014/main" id="{2B2BEB6C-14F2-4055-A8F6-EB1E351418EE}"/>
              </a:ext>
            </a:extLst>
          </p:cNvPr>
          <p:cNvSpPr txBox="1"/>
          <p:nvPr/>
        </p:nvSpPr>
        <p:spPr>
          <a:xfrm>
            <a:off x="251791" y="2305879"/>
            <a:ext cx="3752570" cy="1323439"/>
          </a:xfrm>
          <a:prstGeom prst="rect">
            <a:avLst/>
          </a:prstGeom>
          <a:noFill/>
        </p:spPr>
        <p:txBody>
          <a:bodyPr wrap="square" rtlCol="0">
            <a:spAutoFit/>
          </a:bodyPr>
          <a:lstStyle/>
          <a:p>
            <a:r>
              <a:rPr lang="en-US" sz="2000" dirty="0"/>
              <a:t>A new </a:t>
            </a:r>
            <a:r>
              <a:rPr lang="en-US" sz="2000" dirty="0" err="1"/>
              <a:t>dataframe</a:t>
            </a:r>
            <a:r>
              <a:rPr lang="en-US" sz="2000" dirty="0"/>
              <a:t> is created,</a:t>
            </a:r>
          </a:p>
          <a:p>
            <a:r>
              <a:rPr lang="en-US" sz="2000" dirty="0"/>
              <a:t>includes the cluster as well as the top venues for each neighborhood.</a:t>
            </a:r>
          </a:p>
        </p:txBody>
      </p:sp>
    </p:spTree>
    <p:extLst>
      <p:ext uri="{BB962C8B-B14F-4D97-AF65-F5344CB8AC3E}">
        <p14:creationId xmlns:p14="http://schemas.microsoft.com/office/powerpoint/2010/main" val="21545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B3A8-AFD1-46B6-A1F2-161C9E82F41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765276F-A58E-40AB-9B74-0F7A212D86C5}"/>
              </a:ext>
            </a:extLst>
          </p:cNvPr>
          <p:cNvSpPr>
            <a:spLocks noGrp="1"/>
          </p:cNvSpPr>
          <p:nvPr>
            <p:ph idx="1"/>
          </p:nvPr>
        </p:nvSpPr>
        <p:spPr/>
        <p:txBody>
          <a:bodyPr>
            <a:normAutofit lnSpcReduction="10000"/>
          </a:bodyPr>
          <a:lstStyle/>
          <a:p>
            <a:r>
              <a:rPr lang="en-US" dirty="0"/>
              <a:t>All neighborhoods in Queens are explored and analyzed, we create a </a:t>
            </a:r>
            <a:r>
              <a:rPr lang="en-US" dirty="0" err="1"/>
              <a:t>dataframe</a:t>
            </a:r>
            <a:r>
              <a:rPr lang="en-US" dirty="0"/>
              <a:t> to collect information of 2969 neighborhoods which split into 320 unique categories. We then analyze each neighborhood, group by neighborhoods and take the mean of the frequency of occurrence of each category. k-means clustering method is used to cluster the neighborhood into 5 clusters. </a:t>
            </a:r>
          </a:p>
          <a:p>
            <a:r>
              <a:rPr lang="en-US" dirty="0"/>
              <a:t>We also visualize the resulting and examine clusters, and determine the discriminating venue categories that distinguished each cluster. </a:t>
            </a:r>
          </a:p>
          <a:p>
            <a:r>
              <a:rPr lang="en-US" dirty="0"/>
              <a:t>In order to chose the proper place for restaurant, we should check the table from the project for location information and the top most common venue. </a:t>
            </a:r>
          </a:p>
        </p:txBody>
      </p:sp>
    </p:spTree>
    <p:extLst>
      <p:ext uri="{BB962C8B-B14F-4D97-AF65-F5344CB8AC3E}">
        <p14:creationId xmlns:p14="http://schemas.microsoft.com/office/powerpoint/2010/main" val="161626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F028-AFCB-49A5-A3E5-F7B13862E56D}"/>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86C62BCD-7F7E-4E00-BEBE-FCCF64333470}"/>
              </a:ext>
            </a:extLst>
          </p:cNvPr>
          <p:cNvSpPr>
            <a:spLocks noGrp="1"/>
          </p:cNvSpPr>
          <p:nvPr>
            <p:ph idx="1"/>
          </p:nvPr>
        </p:nvSpPr>
        <p:spPr/>
        <p:txBody>
          <a:bodyPr/>
          <a:lstStyle/>
          <a:p>
            <a:r>
              <a:rPr lang="en-US" dirty="0"/>
              <a:t>Chi Zhang</a:t>
            </a:r>
          </a:p>
        </p:txBody>
      </p:sp>
    </p:spTree>
    <p:extLst>
      <p:ext uri="{BB962C8B-B14F-4D97-AF65-F5344CB8AC3E}">
        <p14:creationId xmlns:p14="http://schemas.microsoft.com/office/powerpoint/2010/main" val="839151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246</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Background</vt:lpstr>
      <vt:lpstr>Problem</vt:lpstr>
      <vt:lpstr>Methodology</vt:lpstr>
      <vt:lpstr>Clustering Neighborhoods</vt:lpstr>
      <vt:lpstr>Dataframe with  most common venue</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3</cp:revision>
  <dcterms:created xsi:type="dcterms:W3CDTF">2020-04-23T16:30:31Z</dcterms:created>
  <dcterms:modified xsi:type="dcterms:W3CDTF">2020-04-23T17:01:51Z</dcterms:modified>
</cp:coreProperties>
</file>