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KI9x0WhFVlQPoaiU9jiL4lN60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822b93c0d_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d822b93c0d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85766bfa8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85766bfa8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822b93c0d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822b93c0d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85766bfa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85766bfa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822b93c0d_1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d822b93c0d_1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370693" y="1769540"/>
            <a:ext cx="9440100" cy="1828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Arial"/>
              <a:buNone/>
              <a:defRPr sz="54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370693" y="3773489"/>
            <a:ext cx="9440100" cy="1050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600"/>
              </a:spcBef>
              <a:spcAft>
                <a:spcPts val="0"/>
              </a:spcAft>
              <a:buSzPts val="147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20" descr="Slate-V2-H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913806" y="4565255"/>
            <a:ext cx="10355400" cy="543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>
            <a:spLocks noGrp="1"/>
          </p:cNvSpPr>
          <p:nvPr>
            <p:ph type="pic" idx="2"/>
          </p:nvPr>
        </p:nvSpPr>
        <p:spPr>
          <a:xfrm>
            <a:off x="1169349" y="695009"/>
            <a:ext cx="9845400" cy="3525600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>
            <a:off x="913795" y="5247728"/>
            <a:ext cx="10353900" cy="543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913795" y="608437"/>
            <a:ext cx="10353900" cy="3534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>
            <a:off x="913794" y="4295180"/>
            <a:ext cx="10353900" cy="1501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00" cy="2992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00" cy="532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body" idx="2"/>
          </p:nvPr>
        </p:nvSpPr>
        <p:spPr>
          <a:xfrm>
            <a:off x="913794" y="4304353"/>
            <a:ext cx="10353900" cy="1489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22"/>
          <p:cNvSpPr txBox="1"/>
          <p:nvPr/>
        </p:nvSpPr>
        <p:spPr>
          <a:xfrm>
            <a:off x="990600" y="88479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3" name="Google Shape;93;p22"/>
          <p:cNvSpPr txBox="1"/>
          <p:nvPr/>
        </p:nvSpPr>
        <p:spPr>
          <a:xfrm>
            <a:off x="10504716" y="292825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title"/>
          </p:nvPr>
        </p:nvSpPr>
        <p:spPr>
          <a:xfrm>
            <a:off x="913794" y="2126942"/>
            <a:ext cx="10353900" cy="2511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sz="3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913784" y="4650556"/>
            <a:ext cx="10352100" cy="1140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body" idx="1"/>
          </p:nvPr>
        </p:nvSpPr>
        <p:spPr>
          <a:xfrm>
            <a:off x="913795" y="1885950"/>
            <a:ext cx="3300900" cy="76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sz="2200" b="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body" idx="2"/>
          </p:nvPr>
        </p:nvSpPr>
        <p:spPr>
          <a:xfrm>
            <a:off x="913795" y="2768112"/>
            <a:ext cx="3300900" cy="302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3"/>
          </p:nvPr>
        </p:nvSpPr>
        <p:spPr>
          <a:xfrm>
            <a:off x="4446711" y="1885949"/>
            <a:ext cx="3300900" cy="76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sz="2200" b="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4"/>
          </p:nvPr>
        </p:nvSpPr>
        <p:spPr>
          <a:xfrm>
            <a:off x="4441435" y="2768112"/>
            <a:ext cx="3300900" cy="302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5"/>
          </p:nvPr>
        </p:nvSpPr>
        <p:spPr>
          <a:xfrm>
            <a:off x="7966572" y="1885950"/>
            <a:ext cx="3300900" cy="76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sz="2200" b="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6"/>
          </p:nvPr>
        </p:nvSpPr>
        <p:spPr>
          <a:xfrm>
            <a:off x="7966572" y="2768110"/>
            <a:ext cx="3300900" cy="302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5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5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5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5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body" idx="1"/>
          </p:nvPr>
        </p:nvSpPr>
        <p:spPr>
          <a:xfrm>
            <a:off x="913795" y="3904106"/>
            <a:ext cx="3300900" cy="576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25"/>
          <p:cNvSpPr>
            <a:spLocks noGrp="1"/>
          </p:cNvSpPr>
          <p:nvPr>
            <p:ph type="pic" idx="2"/>
          </p:nvPr>
        </p:nvSpPr>
        <p:spPr>
          <a:xfrm>
            <a:off x="1018102" y="1938918"/>
            <a:ext cx="3092400" cy="16029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body" idx="3"/>
          </p:nvPr>
        </p:nvSpPr>
        <p:spPr>
          <a:xfrm>
            <a:off x="913795" y="4572443"/>
            <a:ext cx="3300900" cy="1218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body" idx="4"/>
          </p:nvPr>
        </p:nvSpPr>
        <p:spPr>
          <a:xfrm>
            <a:off x="4442788" y="3904106"/>
            <a:ext cx="3300900" cy="576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25"/>
          <p:cNvSpPr>
            <a:spLocks noGrp="1"/>
          </p:cNvSpPr>
          <p:nvPr>
            <p:ph type="pic" idx="5"/>
          </p:nvPr>
        </p:nvSpPr>
        <p:spPr>
          <a:xfrm>
            <a:off x="4545743" y="1939094"/>
            <a:ext cx="3092400" cy="16083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body" idx="6"/>
          </p:nvPr>
        </p:nvSpPr>
        <p:spPr>
          <a:xfrm>
            <a:off x="4441435" y="4572442"/>
            <a:ext cx="3300900" cy="1218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body" idx="7"/>
          </p:nvPr>
        </p:nvSpPr>
        <p:spPr>
          <a:xfrm>
            <a:off x="7966697" y="3904106"/>
            <a:ext cx="3300900" cy="576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25"/>
          <p:cNvSpPr>
            <a:spLocks noGrp="1"/>
          </p:cNvSpPr>
          <p:nvPr>
            <p:ph type="pic" idx="8"/>
          </p:nvPr>
        </p:nvSpPr>
        <p:spPr>
          <a:xfrm>
            <a:off x="8075698" y="1934432"/>
            <a:ext cx="3092400" cy="16074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9"/>
          </p:nvPr>
        </p:nvSpPr>
        <p:spPr>
          <a:xfrm>
            <a:off x="7966572" y="4572442"/>
            <a:ext cx="3300900" cy="1218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1295401" y="1761067"/>
            <a:ext cx="9590700" cy="1828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1295401" y="3763439"/>
            <a:ext cx="9590700" cy="1333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3706800" cy="1821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4855633" y="609600"/>
            <a:ext cx="6411900" cy="5079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body" idx="2"/>
          </p:nvPr>
        </p:nvSpPr>
        <p:spPr>
          <a:xfrm>
            <a:off x="913795" y="2673351"/>
            <a:ext cx="3706800" cy="3016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10353900" cy="3714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1261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4856700" cy="3622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6410716" y="2076451"/>
            <a:ext cx="4856700" cy="3622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6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795" y="1734506"/>
            <a:ext cx="5029201" cy="4099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6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38357" y="1734506"/>
            <a:ext cx="5029201" cy="409995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1"/>
          </p:nvPr>
        </p:nvSpPr>
        <p:spPr>
          <a:xfrm>
            <a:off x="1046013" y="1855153"/>
            <a:ext cx="4764900" cy="692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2"/>
          </p:nvPr>
        </p:nvSpPr>
        <p:spPr>
          <a:xfrm>
            <a:off x="1046013" y="2702103"/>
            <a:ext cx="4764900" cy="3043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 rtl="0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 rtl="0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 rtl="0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 rtl="0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3"/>
          </p:nvPr>
        </p:nvSpPr>
        <p:spPr>
          <a:xfrm>
            <a:off x="6363166" y="1855152"/>
            <a:ext cx="4779600" cy="692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4"/>
          </p:nvPr>
        </p:nvSpPr>
        <p:spPr>
          <a:xfrm>
            <a:off x="6363167" y="2702103"/>
            <a:ext cx="4779600" cy="3043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 rtl="0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 rtl="0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 rtl="0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 rtl="0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9" descr="Slate-V2-H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3665" y="609600"/>
            <a:ext cx="3584166" cy="52048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9"/>
          <p:cNvSpPr txBox="1">
            <a:spLocks noGrp="1"/>
          </p:cNvSpPr>
          <p:nvPr>
            <p:ph type="title"/>
          </p:nvPr>
        </p:nvSpPr>
        <p:spPr>
          <a:xfrm>
            <a:off x="913795" y="763701"/>
            <a:ext cx="5707800" cy="1675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sz="32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>
            <a:spLocks noGrp="1"/>
          </p:cNvSpPr>
          <p:nvPr>
            <p:ph type="pic" idx="2"/>
          </p:nvPr>
        </p:nvSpPr>
        <p:spPr>
          <a:xfrm>
            <a:off x="7442551" y="763702"/>
            <a:ext cx="3275700" cy="4912800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body" idx="1"/>
          </p:nvPr>
        </p:nvSpPr>
        <p:spPr>
          <a:xfrm>
            <a:off x="1473698" y="2679699"/>
            <a:ext cx="4588200" cy="3135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Arial"/>
              <a:buNone/>
              <a:defRPr sz="4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10353900" cy="3714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835" algn="l" rtl="0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610"/>
              <a:buFont typeface="Noto Sans Symbols"/>
              <a:buChar char="◈"/>
              <a:defRPr sz="2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194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70"/>
              <a:buFont typeface="Noto Sans Symbols"/>
              <a:buChar char="🞚"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🞚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" descr="A picture containing large, sitting, white, number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"/>
          <p:cNvSpPr/>
          <p:nvPr/>
        </p:nvSpPr>
        <p:spPr>
          <a:xfrm rot="5400000">
            <a:off x="7131809" y="1385982"/>
            <a:ext cx="4031414" cy="4100418"/>
          </a:xfrm>
          <a:custGeom>
            <a:avLst/>
            <a:gdLst/>
            <a:ahLst/>
            <a:cxnLst/>
            <a:rect l="l" t="t" r="r" b="b"/>
            <a:pathLst>
              <a:path w="1601" h="696" extrusionOk="0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381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 txBox="1"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 sz="4000"/>
              <a:t>Bexar County COVID-19 by the Numbers</a:t>
            </a:r>
            <a:endParaRPr/>
          </a:p>
        </p:txBody>
      </p:sp>
      <p:sp>
        <p:nvSpPr>
          <p:cNvPr id="135" name="Google Shape;135;p1"/>
          <p:cNvSpPr txBox="1"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n-US" sz="2300">
                <a:solidFill>
                  <a:srgbClr val="5792BA"/>
                </a:solidFill>
              </a:rPr>
              <a:t>Victor Baker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922"/>
              </a:spcBef>
              <a:spcAft>
                <a:spcPts val="0"/>
              </a:spcAft>
              <a:buSzPct val="70000"/>
              <a:buNone/>
            </a:pPr>
            <a:r>
              <a:rPr lang="en-US">
                <a:solidFill>
                  <a:srgbClr val="5792BA"/>
                </a:solidFill>
              </a:rPr>
              <a:t>Maria Ramirez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922"/>
              </a:spcBef>
              <a:spcAft>
                <a:spcPts val="0"/>
              </a:spcAft>
              <a:buSzPct val="70000"/>
              <a:buNone/>
            </a:pPr>
            <a:r>
              <a:rPr lang="en-US" sz="2300">
                <a:solidFill>
                  <a:srgbClr val="5792BA"/>
                </a:solidFill>
              </a:rPr>
              <a:t>Courtney Hyland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"/>
          <p:cNvSpPr txBox="1"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20"/>
              <a:buFont typeface="Arial"/>
              <a:buNone/>
            </a:pPr>
            <a:r>
              <a:rPr lang="en-US" sz="1820"/>
              <a:t>Zip codes with above median incomes</a:t>
            </a:r>
            <a:endParaRPr sz="182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"/>
          <p:cNvSpPr txBox="1">
            <a:spLocks noGrp="1"/>
          </p:cNvSpPr>
          <p:nvPr>
            <p:ph type="body" idx="2"/>
          </p:nvPr>
        </p:nvSpPr>
        <p:spPr>
          <a:xfrm>
            <a:off x="913796" y="2450353"/>
            <a:ext cx="3153952" cy="334084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endParaRPr sz="180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endParaRPr sz="1800"/>
          </a:p>
        </p:txBody>
      </p:sp>
      <p:sp>
        <p:nvSpPr>
          <p:cNvPr id="204" name="Google Shape;204;p4"/>
          <p:cNvSpPr/>
          <p:nvPr/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lt1"/>
          </a:solidFill>
          <a:ln w="190500" cap="flat" cmpd="sng">
            <a:solidFill>
              <a:srgbClr val="FFFFFF">
                <a:alpha val="6666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4" descr="Chart, scatte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720734" y="1218712"/>
            <a:ext cx="6411912" cy="42746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822b93c0d_1_1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d822b93c0d_1_139"/>
          <p:cNvSpPr txBox="1">
            <a:spLocks noGrp="1"/>
          </p:cNvSpPr>
          <p:nvPr>
            <p:ph type="title"/>
          </p:nvPr>
        </p:nvSpPr>
        <p:spPr>
          <a:xfrm>
            <a:off x="913795" y="965196"/>
            <a:ext cx="3153900" cy="1329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30494"/>
              <a:buFont typeface="Arial"/>
              <a:buNone/>
            </a:pPr>
            <a:r>
              <a:rPr lang="en-US" sz="1931"/>
              <a:t>Income and ethnicity create discrepancies in observed cases of COVID19.</a:t>
            </a:r>
            <a:endParaRPr sz="291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</a:pPr>
            <a:endParaRPr/>
          </a:p>
        </p:txBody>
      </p:sp>
      <p:sp>
        <p:nvSpPr>
          <p:cNvPr id="212" name="Google Shape;212;gd822b93c0d_1_139"/>
          <p:cNvSpPr txBox="1">
            <a:spLocks noGrp="1"/>
          </p:cNvSpPr>
          <p:nvPr>
            <p:ph type="body" idx="2"/>
          </p:nvPr>
        </p:nvSpPr>
        <p:spPr>
          <a:xfrm>
            <a:off x="913796" y="2450353"/>
            <a:ext cx="3153900" cy="3340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endParaRPr/>
          </a:p>
        </p:txBody>
      </p:sp>
      <p:sp>
        <p:nvSpPr>
          <p:cNvPr id="213" name="Google Shape;213;gd822b93c0d_1_139"/>
          <p:cNvSpPr/>
          <p:nvPr/>
        </p:nvSpPr>
        <p:spPr>
          <a:xfrm>
            <a:off x="4636008" y="965196"/>
            <a:ext cx="6581400" cy="4781700"/>
          </a:xfrm>
          <a:prstGeom prst="rect">
            <a:avLst/>
          </a:prstGeom>
          <a:solidFill>
            <a:schemeClr val="lt1"/>
          </a:solidFill>
          <a:ln w="190500" cap="flat" cmpd="sng">
            <a:solidFill>
              <a:srgbClr val="FFFFFF">
                <a:alpha val="6669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gd822b93c0d_1_13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l="59" r="69"/>
          <a:stretch/>
        </p:blipFill>
        <p:spPr>
          <a:xfrm>
            <a:off x="4578750" y="947450"/>
            <a:ext cx="6581400" cy="4393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85766bfa8_2_1"/>
          <p:cNvSpPr txBox="1">
            <a:spLocks noGrp="1"/>
          </p:cNvSpPr>
          <p:nvPr>
            <p:ph type="title"/>
          </p:nvPr>
        </p:nvSpPr>
        <p:spPr>
          <a:xfrm>
            <a:off x="1295400" y="466346"/>
            <a:ext cx="9590700" cy="990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Explorations</a:t>
            </a:r>
            <a:br>
              <a:rPr lang="en-US"/>
            </a:br>
            <a:endParaRPr/>
          </a:p>
        </p:txBody>
      </p:sp>
      <p:sp>
        <p:nvSpPr>
          <p:cNvPr id="220" name="Google Shape;220;gd85766bfa8_2_1"/>
          <p:cNvSpPr txBox="1">
            <a:spLocks noGrp="1"/>
          </p:cNvSpPr>
          <p:nvPr>
            <p:ph type="body" idx="1"/>
          </p:nvPr>
        </p:nvSpPr>
        <p:spPr>
          <a:xfrm>
            <a:off x="1300650" y="1562420"/>
            <a:ext cx="9590700" cy="37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17500" algn="ctr" rtl="0">
              <a:spcBef>
                <a:spcPts val="40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Complete the same analysis for demographics in other Metro Areas.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ctr" rtl="0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Search for more data on majority hispanic, low income zip codes.</a:t>
            </a:r>
            <a:endParaRPr/>
          </a:p>
          <a:p>
            <a:pPr marL="45720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ctr" rtl="0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Look at factors such as multigenerational homes, commute time, essential employee status, and unemployment.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>
            <a:spLocks noGrp="1"/>
          </p:cNvSpPr>
          <p:nvPr>
            <p:ph type="title"/>
          </p:nvPr>
        </p:nvSpPr>
        <p:spPr>
          <a:xfrm>
            <a:off x="1295401" y="720833"/>
            <a:ext cx="9590550" cy="10156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/>
              <a:t>We wanted to know…</a:t>
            </a:r>
            <a:endParaRPr/>
          </a:p>
        </p:txBody>
      </p:sp>
      <p:sp>
        <p:nvSpPr>
          <p:cNvPr id="141" name="Google Shape;141;p2"/>
          <p:cNvSpPr txBox="1">
            <a:spLocks noGrp="1"/>
          </p:cNvSpPr>
          <p:nvPr>
            <p:ph type="body" idx="1"/>
          </p:nvPr>
        </p:nvSpPr>
        <p:spPr>
          <a:xfrm>
            <a:off x="1581500" y="2374084"/>
            <a:ext cx="9590550" cy="246636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each zip code in Bexar County vs COVID-19 did these factors play a role: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/>
              <a:t>Median Income 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/>
              <a:t>Mean Age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/>
              <a:t>Overall Ethnicity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pic>
        <p:nvPicPr>
          <p:cNvPr id="142" name="Google Shape;14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74179" y="2613005"/>
            <a:ext cx="299085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822b93c0d_1_8"/>
          <p:cNvSpPr txBox="1">
            <a:spLocks noGrp="1"/>
          </p:cNvSpPr>
          <p:nvPr>
            <p:ph type="title"/>
          </p:nvPr>
        </p:nvSpPr>
        <p:spPr>
          <a:xfrm>
            <a:off x="1295400" y="466346"/>
            <a:ext cx="9590700" cy="990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Sources</a:t>
            </a:r>
            <a:br>
              <a:rPr lang="en-US"/>
            </a:br>
            <a:endParaRPr/>
          </a:p>
        </p:txBody>
      </p:sp>
      <p:sp>
        <p:nvSpPr>
          <p:cNvPr id="148" name="Google Shape;148;gd822b93c0d_1_8"/>
          <p:cNvSpPr txBox="1">
            <a:spLocks noGrp="1"/>
          </p:cNvSpPr>
          <p:nvPr>
            <p:ph type="body" idx="1"/>
          </p:nvPr>
        </p:nvSpPr>
        <p:spPr>
          <a:xfrm>
            <a:off x="1300651" y="1562389"/>
            <a:ext cx="9590700" cy="1333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We obtained Bexar County COVID-19 data from the City of San Antonio.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/>
              <a:t>This was compared with data obtained from the Census Bureau API</a:t>
            </a:r>
            <a:endParaRPr/>
          </a:p>
        </p:txBody>
      </p:sp>
      <p:pic>
        <p:nvPicPr>
          <p:cNvPr id="149" name="Google Shape;149;gd822b93c0d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763" y="2895904"/>
            <a:ext cx="7947976" cy="167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d822b93c0d_1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5125" y="5047825"/>
            <a:ext cx="9211249" cy="9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d822b93c0d_1_8"/>
          <p:cNvSpPr txBox="1"/>
          <p:nvPr/>
        </p:nvSpPr>
        <p:spPr>
          <a:xfrm>
            <a:off x="3245025" y="6188250"/>
            <a:ext cx="6112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We removed zip codes 78150 JBSA 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gd85766bfa8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900" y="1260075"/>
            <a:ext cx="6670475" cy="44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"/>
          <p:cNvSpPr txBox="1"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lang="en-US"/>
              <a:t>Non-Hispanic Males 18 and 19 Years Old</a:t>
            </a:r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lt1"/>
          </a:solidFill>
          <a:ln w="190500" cap="flat" cmpd="sng">
            <a:solidFill>
              <a:srgbClr val="FFFFFF">
                <a:alpha val="6666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6" descr="Chart, scatte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720734" y="1198490"/>
            <a:ext cx="6411912" cy="39582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7"/>
          <p:cNvSpPr txBox="1"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lang="en-US"/>
              <a:t>Non-Hispanic Females 18 and 19 Years Old</a:t>
            </a:r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7"/>
          <p:cNvSpPr/>
          <p:nvPr/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lt1"/>
          </a:solidFill>
          <a:ln w="190500" cap="flat" cmpd="sng">
            <a:solidFill>
              <a:srgbClr val="FFFFFF">
                <a:alpha val="6666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7" descr="Chart, scatte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720734" y="1188048"/>
            <a:ext cx="6411912" cy="405373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lang="en-US"/>
              <a:t>Hispanic Males 18 and 19 Years Old</a:t>
            </a:r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lt1"/>
          </a:solidFill>
          <a:ln w="190500" cap="flat" cmpd="sng">
            <a:solidFill>
              <a:srgbClr val="FFFFFF">
                <a:alpha val="6666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8" descr="Chart, scatte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720734" y="1251580"/>
            <a:ext cx="6411912" cy="396399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9"/>
          <p:cNvSpPr txBox="1"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lang="en-US"/>
              <a:t>Hispanic Females 18 and 19 Years Old</a:t>
            </a:r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lt1"/>
          </a:solidFill>
          <a:ln w="190500" cap="flat" cmpd="sng">
            <a:solidFill>
              <a:srgbClr val="FFFFFF">
                <a:alpha val="6666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9" descr="Chart, scatte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720734" y="1203257"/>
            <a:ext cx="6411912" cy="404197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822b93c0d_1_27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d822b93c0d_1_271"/>
          <p:cNvSpPr txBox="1">
            <a:spLocks noGrp="1"/>
          </p:cNvSpPr>
          <p:nvPr>
            <p:ph type="title"/>
          </p:nvPr>
        </p:nvSpPr>
        <p:spPr>
          <a:xfrm>
            <a:off x="913795" y="965196"/>
            <a:ext cx="3153900" cy="1329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20"/>
              <a:buFont typeface="Arial"/>
              <a:buNone/>
            </a:pPr>
            <a:r>
              <a:rPr lang="en-US" sz="1820"/>
              <a:t>Zip codes with below median incomes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194" name="Google Shape;194;gd822b93c0d_1_271"/>
          <p:cNvSpPr txBox="1">
            <a:spLocks noGrp="1"/>
          </p:cNvSpPr>
          <p:nvPr>
            <p:ph type="body" idx="2"/>
          </p:nvPr>
        </p:nvSpPr>
        <p:spPr>
          <a:xfrm>
            <a:off x="913796" y="2450353"/>
            <a:ext cx="3153900" cy="3340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endParaRPr/>
          </a:p>
        </p:txBody>
      </p:sp>
      <p:sp>
        <p:nvSpPr>
          <p:cNvPr id="195" name="Google Shape;195;gd822b93c0d_1_271"/>
          <p:cNvSpPr/>
          <p:nvPr/>
        </p:nvSpPr>
        <p:spPr>
          <a:xfrm>
            <a:off x="4636008" y="965196"/>
            <a:ext cx="6581400" cy="4781700"/>
          </a:xfrm>
          <a:prstGeom prst="rect">
            <a:avLst/>
          </a:prstGeom>
          <a:solidFill>
            <a:schemeClr val="lt1"/>
          </a:solidFill>
          <a:ln w="190500" cap="flat" cmpd="sng">
            <a:solidFill>
              <a:srgbClr val="FFFFFF">
                <a:alpha val="6669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gd822b93c0d_1_27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l="59" r="59"/>
          <a:stretch/>
        </p:blipFill>
        <p:spPr>
          <a:xfrm>
            <a:off x="4578750" y="947450"/>
            <a:ext cx="6581400" cy="4393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VTI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Widescreen</PresentationFormat>
  <Paragraphs>27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Noto Sans Symbols</vt:lpstr>
      <vt:lpstr>SlateVTI</vt:lpstr>
      <vt:lpstr>Bexar County COVID-19 by the Numbers</vt:lpstr>
      <vt:lpstr>We wanted to know…</vt:lpstr>
      <vt:lpstr>Data Sources </vt:lpstr>
      <vt:lpstr>PowerPoint Presentation</vt:lpstr>
      <vt:lpstr>Non-Hispanic Males 18 and 19 Years Old</vt:lpstr>
      <vt:lpstr>Non-Hispanic Females 18 and 19 Years Old</vt:lpstr>
      <vt:lpstr>Hispanic Males 18 and 19 Years Old</vt:lpstr>
      <vt:lpstr>Hispanic Females 18 and 19 Years Old</vt:lpstr>
      <vt:lpstr>Zip codes with below median incomes </vt:lpstr>
      <vt:lpstr>Zip codes with above median incomes</vt:lpstr>
      <vt:lpstr>Income and ethnicity create discrepancies in observed cases of COVID19. </vt:lpstr>
      <vt:lpstr>Future Explorations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Bexar County COVID-19 by the Numbers</dc:title>
  <dc:creator>Courtney Hyland</dc:creator>
  <cp:lastModifiedBy>Courtney Hyland</cp:lastModifiedBy>
  <cp:revision>1</cp:revision>
  <dcterms:created xsi:type="dcterms:W3CDTF">2021-05-06T01:27:12Z</dcterms:created>
  <dcterms:modified xsi:type="dcterms:W3CDTF">2021-05-08T14:48:35Z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