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87" r:id="rId5"/>
    <p:sldId id="257" r:id="rId6"/>
    <p:sldId id="290" r:id="rId7"/>
    <p:sldId id="289" r:id="rId8"/>
    <p:sldId id="271" r:id="rId9"/>
    <p:sldId id="260" r:id="rId10"/>
    <p:sldId id="272" r:id="rId11"/>
    <p:sldId id="273" r:id="rId12"/>
    <p:sldId id="274" r:id="rId13"/>
    <p:sldId id="261" r:id="rId14"/>
    <p:sldId id="275" r:id="rId15"/>
    <p:sldId id="276" r:id="rId16"/>
    <p:sldId id="262" r:id="rId17"/>
    <p:sldId id="277" r:id="rId18"/>
    <p:sldId id="278" r:id="rId19"/>
    <p:sldId id="279" r:id="rId20"/>
    <p:sldId id="280" r:id="rId21"/>
    <p:sldId id="265" r:id="rId22"/>
    <p:sldId id="281" r:id="rId23"/>
    <p:sldId id="282" r:id="rId24"/>
    <p:sldId id="266" r:id="rId25"/>
    <p:sldId id="283" r:id="rId26"/>
    <p:sldId id="267" r:id="rId27"/>
    <p:sldId id="268" r:id="rId28"/>
    <p:sldId id="284" r:id="rId29"/>
    <p:sldId id="269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4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3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4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3603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202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8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5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0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4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5BB1C6-BF8F-4481-8AB2-603A1C8A906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33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 smtClean="0"/>
              <a:t>Den Unterricht planen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8000" dirty="0" smtClean="0"/>
              <a:t>DLL6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73071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10562909" cy="2281600"/>
          </a:xfrm>
        </p:spPr>
        <p:txBody>
          <a:bodyPr>
            <a:normAutofit fontScale="90000"/>
          </a:bodyPr>
          <a:lstStyle/>
          <a:p>
            <a:r>
              <a:rPr lang="de-DE" dirty="0"/>
              <a:t>Wohin will ich in der </a:t>
            </a:r>
            <a:r>
              <a:rPr lang="de-DE" dirty="0" smtClean="0"/>
              <a:t>Unterrichtsstunde </a:t>
            </a:r>
            <a:r>
              <a:rPr lang="de-DE" dirty="0"/>
              <a:t>kommen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Was brauchen meine Lernenden?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81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1" y="1136409"/>
            <a:ext cx="121005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chemeClr val="bg1"/>
                </a:solidFill>
              </a:rPr>
              <a:t>Lesen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Sie</a:t>
            </a:r>
            <a:r>
              <a:rPr lang="ru-RU" b="1" i="1" dirty="0">
                <a:solidFill>
                  <a:schemeClr val="bg1"/>
                </a:solidFill>
              </a:rPr>
              <a:t>, </a:t>
            </a:r>
            <a:r>
              <a:rPr lang="ru-RU" b="1" i="1" dirty="0" err="1">
                <a:solidFill>
                  <a:schemeClr val="bg1"/>
                </a:solidFill>
              </a:rPr>
              <a:t>wie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Lehrende</a:t>
            </a:r>
            <a:r>
              <a:rPr lang="ru-RU" b="1" i="1" dirty="0">
                <a:solidFill>
                  <a:schemeClr val="bg1"/>
                </a:solidFill>
              </a:rPr>
              <a:t>, </a:t>
            </a:r>
            <a:r>
              <a:rPr lang="ru-RU" b="1" i="1" dirty="0" err="1">
                <a:solidFill>
                  <a:schemeClr val="bg1"/>
                </a:solidFill>
              </a:rPr>
              <a:t>die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 smtClean="0">
                <a:solidFill>
                  <a:schemeClr val="bg1"/>
                </a:solidFill>
              </a:rPr>
              <a:t>befragt</a:t>
            </a:r>
            <a:r>
              <a:rPr lang="ru-RU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wurden</a:t>
            </a:r>
            <a:r>
              <a:rPr lang="ru-RU" b="1" i="1" dirty="0" smtClean="0">
                <a:solidFill>
                  <a:schemeClr val="bg1"/>
                </a:solidFill>
              </a:rPr>
              <a:t>, </a:t>
            </a:r>
            <a:r>
              <a:rPr lang="ru-RU" b="1" i="1" dirty="0" err="1">
                <a:solidFill>
                  <a:schemeClr val="bg1"/>
                </a:solidFill>
              </a:rPr>
              <a:t>die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Ausgangslage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ihrer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Kursgruppe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auf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smtClean="0">
                <a:solidFill>
                  <a:schemeClr val="bg1"/>
                </a:solidFill>
              </a:rPr>
              <a:t>A1 </a:t>
            </a:r>
            <a:r>
              <a:rPr lang="ru-RU" b="1" i="1" dirty="0" err="1">
                <a:solidFill>
                  <a:schemeClr val="bg1"/>
                </a:solidFill>
              </a:rPr>
              <a:t>vor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smtClean="0">
                <a:solidFill>
                  <a:schemeClr val="bg1"/>
                </a:solidFill>
              </a:rPr>
              <a:t>e</a:t>
            </a:r>
            <a:r>
              <a:rPr lang="en-US" b="1" i="1" dirty="0" smtClean="0">
                <a:solidFill>
                  <a:schemeClr val="bg1"/>
                </a:solidFill>
              </a:rPr>
              <a:t>in</a:t>
            </a:r>
            <a:r>
              <a:rPr lang="ru-RU" b="1" i="1" dirty="0" err="1" smtClean="0">
                <a:solidFill>
                  <a:schemeClr val="bg1"/>
                </a:solidFill>
              </a:rPr>
              <a:t>er</a:t>
            </a:r>
            <a:r>
              <a:rPr lang="ru-RU" b="1" i="1" dirty="0" smtClean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Lektion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beschrieben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haben</a:t>
            </a:r>
            <a:r>
              <a:rPr lang="ru-RU" b="1" i="1" dirty="0">
                <a:solidFill>
                  <a:schemeClr val="bg1"/>
                </a:solidFill>
              </a:rPr>
              <a:t>:</a:t>
            </a:r>
          </a:p>
          <a:p>
            <a:endParaRPr lang="ru-RU" dirty="0"/>
          </a:p>
          <a:p>
            <a:r>
              <a:rPr lang="ru-RU" dirty="0"/>
              <a:t>A </a:t>
            </a:r>
            <a:r>
              <a:rPr lang="ru-RU" dirty="0" err="1"/>
              <a:t>Meine</a:t>
            </a:r>
            <a:r>
              <a:rPr lang="ru-RU" dirty="0"/>
              <a:t> TN </a:t>
            </a:r>
            <a:r>
              <a:rPr lang="ru-RU" dirty="0" err="1"/>
              <a:t>haben</a:t>
            </a:r>
            <a:r>
              <a:rPr lang="ru-RU" dirty="0"/>
              <a:t> </a:t>
            </a:r>
            <a:r>
              <a:rPr lang="ru-RU" dirty="0" err="1"/>
              <a:t>geringe</a:t>
            </a:r>
            <a:r>
              <a:rPr lang="ru-RU" dirty="0"/>
              <a:t> </a:t>
            </a:r>
            <a:r>
              <a:rPr lang="ru-RU" dirty="0" err="1"/>
              <a:t>Geografiekenntnisse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Bezug</a:t>
            </a:r>
            <a:r>
              <a:rPr lang="ru-RU" dirty="0"/>
              <a:t> </a:t>
            </a:r>
            <a:r>
              <a:rPr lang="ru-RU" dirty="0" err="1"/>
              <a:t>auf</a:t>
            </a:r>
            <a:r>
              <a:rPr lang="ru-RU" dirty="0"/>
              <a:t> </a:t>
            </a:r>
            <a:r>
              <a:rPr lang="ru-RU" dirty="0" err="1"/>
              <a:t>Europa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r>
              <a:rPr lang="ru-RU" dirty="0" smtClean="0"/>
              <a:t>B </a:t>
            </a:r>
            <a:r>
              <a:rPr lang="de-DE" dirty="0" smtClean="0"/>
              <a:t> </a:t>
            </a:r>
            <a:r>
              <a:rPr lang="ru-RU" dirty="0" err="1" smtClean="0"/>
              <a:t>Ich</a:t>
            </a:r>
            <a:r>
              <a:rPr lang="ru-RU" dirty="0" smtClean="0"/>
              <a:t> </a:t>
            </a:r>
            <a:r>
              <a:rPr lang="ru-RU" dirty="0" err="1"/>
              <a:t>habe</a:t>
            </a:r>
            <a:r>
              <a:rPr lang="ru-RU" dirty="0"/>
              <a:t> </a:t>
            </a:r>
            <a:r>
              <a:rPr lang="ru-RU" dirty="0" err="1"/>
              <a:t>Wiederholer</a:t>
            </a:r>
            <a:r>
              <a:rPr lang="ru-RU" dirty="0"/>
              <a:t>, </a:t>
            </a:r>
            <a:r>
              <a:rPr lang="ru-RU" dirty="0" err="1"/>
              <a:t>die</a:t>
            </a:r>
            <a:r>
              <a:rPr lang="ru-RU" dirty="0"/>
              <a:t> </a:t>
            </a:r>
            <a:r>
              <a:rPr lang="ru-RU" dirty="0" err="1"/>
              <a:t>kennen</a:t>
            </a:r>
            <a:r>
              <a:rPr lang="ru-RU" dirty="0"/>
              <a:t> </a:t>
            </a:r>
            <a:r>
              <a:rPr lang="ru-RU" dirty="0" err="1"/>
              <a:t>das</a:t>
            </a:r>
            <a:r>
              <a:rPr lang="ru-RU" dirty="0"/>
              <a:t> </a:t>
            </a:r>
            <a:r>
              <a:rPr lang="ru-RU" dirty="0" err="1"/>
              <a:t>Perfekt</a:t>
            </a:r>
            <a:r>
              <a:rPr lang="ru-RU" dirty="0"/>
              <a:t> </a:t>
            </a:r>
            <a:r>
              <a:rPr lang="ru-RU" dirty="0" err="1"/>
              <a:t>bereits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r>
              <a:rPr lang="ru-RU" dirty="0" smtClean="0"/>
              <a:t>C </a:t>
            </a:r>
            <a:r>
              <a:rPr lang="ru-RU" dirty="0" err="1"/>
              <a:t>Meine</a:t>
            </a:r>
            <a:r>
              <a:rPr lang="ru-RU" dirty="0"/>
              <a:t> TN </a:t>
            </a:r>
            <a:r>
              <a:rPr lang="ru-RU" dirty="0" err="1"/>
              <a:t>wissen</a:t>
            </a:r>
            <a:r>
              <a:rPr lang="ru-RU" dirty="0"/>
              <a:t> </a:t>
            </a:r>
            <a:r>
              <a:rPr lang="ru-RU" dirty="0" err="1"/>
              <a:t>sicher</a:t>
            </a:r>
            <a:r>
              <a:rPr lang="ru-RU" dirty="0"/>
              <a:t> </a:t>
            </a:r>
            <a:r>
              <a:rPr lang="ru-RU" dirty="0" err="1"/>
              <a:t>nicht</a:t>
            </a:r>
            <a:r>
              <a:rPr lang="ru-RU" dirty="0"/>
              <a:t> </a:t>
            </a:r>
            <a:r>
              <a:rPr lang="ru-RU" dirty="0" err="1"/>
              <a:t>mehr</a:t>
            </a:r>
            <a:r>
              <a:rPr lang="ru-RU" dirty="0"/>
              <a:t> </a:t>
            </a:r>
            <a:r>
              <a:rPr lang="ru-RU" dirty="0" err="1"/>
              <a:t>so</a:t>
            </a:r>
            <a:r>
              <a:rPr lang="ru-RU" dirty="0"/>
              <a:t> </a:t>
            </a:r>
            <a:r>
              <a:rPr lang="ru-RU" dirty="0" err="1"/>
              <a:t>genau</a:t>
            </a:r>
            <a:r>
              <a:rPr lang="ru-RU" dirty="0"/>
              <a:t>, </a:t>
            </a:r>
            <a:r>
              <a:rPr lang="ru-RU" dirty="0" err="1"/>
              <a:t>dass</a:t>
            </a:r>
            <a:r>
              <a:rPr lang="ru-RU" dirty="0"/>
              <a:t> </a:t>
            </a:r>
            <a:r>
              <a:rPr lang="ru-RU" dirty="0" err="1"/>
              <a:t>es</a:t>
            </a:r>
            <a:r>
              <a:rPr lang="ru-RU" dirty="0"/>
              <a:t> </a:t>
            </a:r>
            <a:r>
              <a:rPr lang="ru-RU" dirty="0" err="1"/>
              <a:t>trennbare</a:t>
            </a:r>
            <a:r>
              <a:rPr lang="ru-RU" dirty="0"/>
              <a:t> </a:t>
            </a:r>
            <a:r>
              <a:rPr lang="ru-RU" dirty="0" err="1"/>
              <a:t>Verben</a:t>
            </a:r>
            <a:r>
              <a:rPr lang="ru-RU" dirty="0"/>
              <a:t> </a:t>
            </a:r>
            <a:r>
              <a:rPr lang="ru-RU" dirty="0" err="1"/>
              <a:t>gibt</a:t>
            </a:r>
            <a:r>
              <a:rPr lang="ru-RU" dirty="0"/>
              <a:t> </a:t>
            </a:r>
            <a:r>
              <a:rPr lang="ru-RU" dirty="0" err="1"/>
              <a:t>und</a:t>
            </a:r>
            <a:r>
              <a:rPr lang="ru-RU" dirty="0"/>
              <a:t> </a:t>
            </a:r>
            <a:r>
              <a:rPr lang="ru-RU" dirty="0" err="1" smtClean="0"/>
              <a:t>welche</a:t>
            </a:r>
            <a:r>
              <a:rPr lang="ru-RU" dirty="0" smtClean="0"/>
              <a:t> </a:t>
            </a:r>
            <a:r>
              <a:rPr lang="ru-RU" dirty="0" err="1"/>
              <a:t>das</a:t>
            </a:r>
            <a:r>
              <a:rPr lang="ru-RU" dirty="0"/>
              <a:t> </a:t>
            </a:r>
            <a:r>
              <a:rPr lang="ru-RU" dirty="0" err="1"/>
              <a:t>sind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r>
              <a:rPr lang="ru-RU" dirty="0" smtClean="0"/>
              <a:t>D </a:t>
            </a:r>
            <a:r>
              <a:rPr lang="de-DE" dirty="0" smtClean="0"/>
              <a:t> </a:t>
            </a:r>
            <a:r>
              <a:rPr lang="ru-RU" dirty="0" err="1" smtClean="0"/>
              <a:t>Meine</a:t>
            </a:r>
            <a:r>
              <a:rPr lang="ru-RU" dirty="0" smtClean="0"/>
              <a:t> </a:t>
            </a:r>
            <a:r>
              <a:rPr lang="ru-RU" dirty="0"/>
              <a:t>TN </a:t>
            </a:r>
            <a:r>
              <a:rPr lang="ru-RU" dirty="0" err="1"/>
              <a:t>brauchen</a:t>
            </a:r>
            <a:r>
              <a:rPr lang="ru-RU" dirty="0"/>
              <a:t> </a:t>
            </a:r>
            <a:r>
              <a:rPr lang="ru-RU" dirty="0" err="1"/>
              <a:t>sehr</a:t>
            </a:r>
            <a:r>
              <a:rPr lang="ru-RU" dirty="0"/>
              <a:t> </a:t>
            </a:r>
            <a:r>
              <a:rPr lang="ru-RU" dirty="0" err="1"/>
              <a:t>lange</a:t>
            </a:r>
            <a:r>
              <a:rPr lang="ru-RU" dirty="0"/>
              <a:t>, </a:t>
            </a:r>
            <a:r>
              <a:rPr lang="ru-RU" dirty="0" err="1"/>
              <a:t>bis</a:t>
            </a:r>
            <a:r>
              <a:rPr lang="ru-RU" dirty="0"/>
              <a:t> </a:t>
            </a:r>
            <a:r>
              <a:rPr lang="ru-RU" dirty="0" err="1"/>
              <a:t>sie</a:t>
            </a:r>
            <a:r>
              <a:rPr lang="ru-RU" dirty="0"/>
              <a:t> </a:t>
            </a:r>
            <a:r>
              <a:rPr lang="ru-RU" dirty="0" err="1"/>
              <a:t>sich</a:t>
            </a:r>
            <a:r>
              <a:rPr lang="ru-RU" dirty="0"/>
              <a:t> </a:t>
            </a:r>
            <a:r>
              <a:rPr lang="ru-RU" dirty="0" err="1"/>
              <a:t>eine</a:t>
            </a:r>
            <a:r>
              <a:rPr lang="ru-RU" dirty="0"/>
              <a:t> </a:t>
            </a:r>
            <a:r>
              <a:rPr lang="ru-RU" dirty="0" err="1"/>
              <a:t>Regel</a:t>
            </a:r>
            <a:r>
              <a:rPr lang="ru-RU" dirty="0"/>
              <a:t> </a:t>
            </a:r>
            <a:r>
              <a:rPr lang="ru-RU" dirty="0" err="1"/>
              <a:t>einprägen</a:t>
            </a:r>
            <a:r>
              <a:rPr lang="ru-RU" dirty="0"/>
              <a:t> </a:t>
            </a:r>
            <a:r>
              <a:rPr lang="ru-RU" dirty="0" err="1"/>
              <a:t>und</a:t>
            </a:r>
            <a:r>
              <a:rPr lang="ru-RU" dirty="0"/>
              <a:t> </a:t>
            </a:r>
            <a:r>
              <a:rPr lang="ru-RU" dirty="0" err="1"/>
              <a:t>diese</a:t>
            </a:r>
            <a:r>
              <a:rPr lang="ru-RU" dirty="0"/>
              <a:t> </a:t>
            </a:r>
            <a:r>
              <a:rPr lang="ru-RU" dirty="0" err="1" smtClean="0"/>
              <a:t>anwenden</a:t>
            </a:r>
            <a:r>
              <a:rPr lang="en-US" dirty="0" smtClean="0"/>
              <a:t> </a:t>
            </a:r>
            <a:r>
              <a:rPr lang="ru-RU" dirty="0" err="1" smtClean="0"/>
              <a:t>können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r>
              <a:rPr lang="ru-RU" dirty="0" smtClean="0"/>
              <a:t>E </a:t>
            </a:r>
            <a:r>
              <a:rPr lang="de-DE" dirty="0" smtClean="0"/>
              <a:t> </a:t>
            </a:r>
            <a:r>
              <a:rPr lang="ru-RU" dirty="0" err="1" smtClean="0"/>
              <a:t>Meine</a:t>
            </a:r>
            <a:r>
              <a:rPr lang="ru-RU" dirty="0" smtClean="0"/>
              <a:t> </a:t>
            </a:r>
            <a:r>
              <a:rPr lang="ru-RU" dirty="0"/>
              <a:t>TN </a:t>
            </a:r>
            <a:r>
              <a:rPr lang="ru-RU" dirty="0" err="1"/>
              <a:t>sprechen</a:t>
            </a:r>
            <a:r>
              <a:rPr lang="ru-RU" dirty="0"/>
              <a:t> </a:t>
            </a:r>
            <a:r>
              <a:rPr lang="ru-RU" dirty="0" err="1"/>
              <a:t>kein</a:t>
            </a:r>
            <a:r>
              <a:rPr lang="ru-RU" dirty="0"/>
              <a:t> </a:t>
            </a:r>
            <a:r>
              <a:rPr lang="ru-RU" dirty="0" err="1"/>
              <a:t>Englisch</a:t>
            </a:r>
            <a:r>
              <a:rPr lang="ru-RU" dirty="0"/>
              <a:t> </a:t>
            </a:r>
            <a:r>
              <a:rPr lang="ru-RU" dirty="0" err="1"/>
              <a:t>und</a:t>
            </a:r>
            <a:r>
              <a:rPr lang="ru-RU" dirty="0"/>
              <a:t> </a:t>
            </a:r>
            <a:r>
              <a:rPr lang="ru-RU" dirty="0" err="1"/>
              <a:t>kennen</a:t>
            </a:r>
            <a:r>
              <a:rPr lang="ru-RU" dirty="0"/>
              <a:t> </a:t>
            </a:r>
            <a:r>
              <a:rPr lang="ru-RU" dirty="0" err="1"/>
              <a:t>bisher</a:t>
            </a:r>
            <a:r>
              <a:rPr lang="ru-RU" dirty="0"/>
              <a:t> </a:t>
            </a:r>
            <a:r>
              <a:rPr lang="ru-RU" dirty="0" err="1"/>
              <a:t>keine</a:t>
            </a:r>
            <a:r>
              <a:rPr lang="ru-RU" dirty="0"/>
              <a:t> </a:t>
            </a:r>
            <a:r>
              <a:rPr lang="ru-RU" dirty="0" err="1"/>
              <a:t>zweigeteilten</a:t>
            </a:r>
            <a:r>
              <a:rPr lang="ru-RU" dirty="0"/>
              <a:t> </a:t>
            </a:r>
            <a:r>
              <a:rPr lang="ru-RU" dirty="0" err="1" smtClean="0"/>
              <a:t>Verbformen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06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3404" y="2304534"/>
            <a:ext cx="82237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err="1"/>
              <a:t>Binnendifferenzierung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9982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4495800"/>
            <a:ext cx="11335991" cy="149860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sz="3200" dirty="0" smtClean="0"/>
              <a:t>3</a:t>
            </a:r>
            <a:r>
              <a:rPr lang="de-DE" sz="3200" dirty="0"/>
              <a:t>. Was tun die Lernenden, um das Lernziel zu erreichen?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993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8983" y="2737258"/>
            <a:ext cx="8711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/>
              <a:t>Was</a:t>
            </a:r>
            <a:r>
              <a:rPr lang="ru-RU" sz="3600" dirty="0"/>
              <a:t> </a:t>
            </a:r>
            <a:r>
              <a:rPr lang="ru-RU" sz="3600" dirty="0" err="1"/>
              <a:t>können</a:t>
            </a:r>
            <a:r>
              <a:rPr lang="ru-RU" sz="3600" dirty="0"/>
              <a:t> </a:t>
            </a:r>
            <a:r>
              <a:rPr lang="ru-RU" sz="3600" dirty="0" err="1"/>
              <a:t>nun</a:t>
            </a:r>
            <a:r>
              <a:rPr lang="ru-RU" sz="3600" dirty="0"/>
              <a:t> </a:t>
            </a:r>
            <a:r>
              <a:rPr lang="ru-RU" sz="3600" dirty="0" err="1"/>
              <a:t>Lernaktivitäten</a:t>
            </a:r>
            <a:r>
              <a:rPr lang="ru-RU" sz="3600" dirty="0"/>
              <a:t> </a:t>
            </a:r>
            <a:r>
              <a:rPr lang="ru-RU" sz="3600" dirty="0" err="1"/>
              <a:t>sein</a:t>
            </a:r>
            <a:r>
              <a:rPr lang="ru-RU" sz="36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0962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5019" y="659490"/>
            <a:ext cx="108813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Die</a:t>
            </a:r>
            <a:r>
              <a:rPr lang="ru-RU" sz="2400" dirty="0"/>
              <a:t> </a:t>
            </a:r>
            <a:r>
              <a:rPr lang="ru-RU" sz="2400" dirty="0" err="1"/>
              <a:t>Lernenden</a:t>
            </a:r>
            <a:r>
              <a:rPr lang="ru-RU" sz="2400" dirty="0"/>
              <a:t> </a:t>
            </a:r>
            <a:r>
              <a:rPr lang="ru-RU" sz="2400" dirty="0" smtClean="0"/>
              <a:t>…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• </a:t>
            </a:r>
            <a:r>
              <a:rPr lang="ru-RU" sz="2400" dirty="0" err="1"/>
              <a:t>beantworten</a:t>
            </a:r>
            <a:r>
              <a:rPr lang="ru-RU" sz="2400" dirty="0"/>
              <a:t> </a:t>
            </a:r>
            <a:r>
              <a:rPr lang="ru-RU" sz="2400" dirty="0" err="1"/>
              <a:t>Fragen</a:t>
            </a:r>
            <a:r>
              <a:rPr lang="ru-RU" sz="2400" dirty="0"/>
              <a:t> </a:t>
            </a:r>
            <a:r>
              <a:rPr lang="ru-RU" sz="2400" dirty="0" err="1"/>
              <a:t>der</a:t>
            </a:r>
            <a:r>
              <a:rPr lang="ru-RU" sz="2400" dirty="0"/>
              <a:t> </a:t>
            </a:r>
            <a:r>
              <a:rPr lang="ru-RU" sz="2400" dirty="0" err="1"/>
              <a:t>Lehrkraft</a:t>
            </a:r>
            <a:r>
              <a:rPr lang="ru-RU" sz="2400" dirty="0"/>
              <a:t> / </a:t>
            </a:r>
            <a:r>
              <a:rPr lang="ru-RU" sz="2400" dirty="0" err="1"/>
              <a:t>des</a:t>
            </a:r>
            <a:r>
              <a:rPr lang="ru-RU" sz="2400" dirty="0"/>
              <a:t> </a:t>
            </a:r>
            <a:r>
              <a:rPr lang="ru-RU" sz="2400" dirty="0" err="1"/>
              <a:t>Lehrmaterials</a:t>
            </a:r>
            <a:r>
              <a:rPr lang="ru-RU" sz="2400" dirty="0"/>
              <a:t>.</a:t>
            </a:r>
          </a:p>
          <a:p>
            <a:endParaRPr lang="en-US" sz="2400" dirty="0" smtClean="0"/>
          </a:p>
          <a:p>
            <a:r>
              <a:rPr lang="ru-RU" sz="2400" dirty="0" smtClean="0"/>
              <a:t>• </a:t>
            </a:r>
            <a:r>
              <a:rPr lang="ru-RU" sz="2400" dirty="0" err="1"/>
              <a:t>lesen</a:t>
            </a:r>
            <a:r>
              <a:rPr lang="ru-RU" sz="2400" dirty="0"/>
              <a:t> </a:t>
            </a:r>
            <a:r>
              <a:rPr lang="ru-RU" sz="2400" dirty="0" err="1"/>
              <a:t>einen</a:t>
            </a:r>
            <a:r>
              <a:rPr lang="ru-RU" sz="2400" dirty="0"/>
              <a:t> </a:t>
            </a:r>
            <a:r>
              <a:rPr lang="ru-RU" sz="2400" dirty="0" err="1"/>
              <a:t>Text</a:t>
            </a:r>
            <a:r>
              <a:rPr lang="ru-RU" sz="2400" dirty="0"/>
              <a:t> </a:t>
            </a:r>
            <a:r>
              <a:rPr lang="ru-RU" sz="2400" dirty="0" err="1"/>
              <a:t>und</a:t>
            </a:r>
            <a:r>
              <a:rPr lang="ru-RU" sz="2400" dirty="0"/>
              <a:t> </a:t>
            </a:r>
            <a:r>
              <a:rPr lang="ru-RU" sz="2400" dirty="0" err="1"/>
              <a:t>entnehmen</a:t>
            </a:r>
            <a:r>
              <a:rPr lang="ru-RU" sz="2400" dirty="0"/>
              <a:t> </a:t>
            </a:r>
            <a:r>
              <a:rPr lang="ru-RU" sz="2400" dirty="0" err="1"/>
              <a:t>Informationen</a:t>
            </a:r>
            <a:r>
              <a:rPr lang="ru-RU" sz="2400" dirty="0"/>
              <a:t>.</a:t>
            </a:r>
          </a:p>
          <a:p>
            <a:endParaRPr lang="en-US" sz="2400" dirty="0" smtClean="0"/>
          </a:p>
          <a:p>
            <a:r>
              <a:rPr lang="ru-RU" sz="2400" dirty="0" smtClean="0"/>
              <a:t>• </a:t>
            </a:r>
            <a:r>
              <a:rPr lang="ru-RU" sz="2400" dirty="0" err="1"/>
              <a:t>bearbeiten</a:t>
            </a:r>
            <a:r>
              <a:rPr lang="ru-RU" sz="2400" dirty="0"/>
              <a:t> </a:t>
            </a:r>
            <a:r>
              <a:rPr lang="ru-RU" sz="2400" dirty="0" err="1"/>
              <a:t>ein</a:t>
            </a:r>
            <a:r>
              <a:rPr lang="ru-RU" sz="2400" dirty="0"/>
              <a:t> </a:t>
            </a:r>
            <a:r>
              <a:rPr lang="ru-RU" sz="2400" dirty="0" err="1"/>
              <a:t>Arbeitsblatt</a:t>
            </a:r>
            <a:r>
              <a:rPr lang="ru-RU" sz="2400" dirty="0"/>
              <a:t>.</a:t>
            </a:r>
          </a:p>
          <a:p>
            <a:endParaRPr lang="en-US" sz="2400" dirty="0" smtClean="0"/>
          </a:p>
          <a:p>
            <a:r>
              <a:rPr lang="ru-RU" sz="2400" dirty="0" smtClean="0"/>
              <a:t>• </a:t>
            </a:r>
            <a:r>
              <a:rPr lang="ru-RU" sz="2400" dirty="0" err="1"/>
              <a:t>ordnen</a:t>
            </a:r>
            <a:r>
              <a:rPr lang="ru-RU" sz="2400" dirty="0"/>
              <a:t> </a:t>
            </a:r>
            <a:r>
              <a:rPr lang="ru-RU" sz="2400" dirty="0" err="1"/>
              <a:t>Elemente</a:t>
            </a:r>
            <a:r>
              <a:rPr lang="ru-RU" sz="2400" dirty="0"/>
              <a:t> </a:t>
            </a:r>
            <a:r>
              <a:rPr lang="ru-RU" sz="2400" dirty="0" err="1"/>
              <a:t>einander</a:t>
            </a:r>
            <a:r>
              <a:rPr lang="ru-RU" sz="2400" dirty="0"/>
              <a:t> </a:t>
            </a:r>
            <a:r>
              <a:rPr lang="ru-RU" sz="2400" dirty="0" err="1"/>
              <a:t>zu</a:t>
            </a:r>
            <a:r>
              <a:rPr lang="ru-RU" sz="2400" dirty="0"/>
              <a:t> (</a:t>
            </a:r>
            <a:r>
              <a:rPr lang="ru-RU" sz="2400" dirty="0" err="1"/>
              <a:t>z.B</a:t>
            </a:r>
            <a:r>
              <a:rPr lang="ru-RU" sz="2400" dirty="0"/>
              <a:t>. </a:t>
            </a:r>
            <a:r>
              <a:rPr lang="ru-RU" sz="2400" dirty="0" err="1"/>
              <a:t>Partizipien</a:t>
            </a:r>
            <a:r>
              <a:rPr lang="ru-RU" sz="2400" dirty="0"/>
              <a:t> </a:t>
            </a:r>
            <a:r>
              <a:rPr lang="ru-RU" sz="2400" dirty="0" err="1"/>
              <a:t>und</a:t>
            </a:r>
            <a:r>
              <a:rPr lang="ru-RU" sz="2400" dirty="0"/>
              <a:t> </a:t>
            </a:r>
            <a:r>
              <a:rPr lang="ru-RU" sz="2400" dirty="0" err="1"/>
              <a:t>Infinitive</a:t>
            </a:r>
            <a:r>
              <a:rPr lang="ru-RU" sz="2400" dirty="0"/>
              <a:t>).</a:t>
            </a:r>
          </a:p>
          <a:p>
            <a:endParaRPr lang="en-US" sz="2400" dirty="0" smtClean="0"/>
          </a:p>
          <a:p>
            <a:r>
              <a:rPr lang="ru-RU" sz="2400" dirty="0" smtClean="0"/>
              <a:t>• </a:t>
            </a:r>
            <a:r>
              <a:rPr lang="ru-RU" sz="2400" dirty="0" err="1"/>
              <a:t>berichten</a:t>
            </a:r>
            <a:r>
              <a:rPr lang="ru-RU" sz="2400" dirty="0"/>
              <a:t> </a:t>
            </a:r>
            <a:r>
              <a:rPr lang="ru-RU" sz="2400" dirty="0" err="1"/>
              <a:t>der</a:t>
            </a:r>
            <a:r>
              <a:rPr lang="ru-RU" sz="2400" dirty="0"/>
              <a:t> </a:t>
            </a:r>
            <a:r>
              <a:rPr lang="ru-RU" sz="2400" dirty="0" err="1"/>
              <a:t>Partnerin</a:t>
            </a:r>
            <a:r>
              <a:rPr lang="ru-RU" sz="2400" dirty="0"/>
              <a:t>, </a:t>
            </a:r>
            <a:r>
              <a:rPr lang="ru-RU" sz="2400" dirty="0" err="1"/>
              <a:t>dem</a:t>
            </a:r>
            <a:r>
              <a:rPr lang="ru-RU" sz="2400" dirty="0"/>
              <a:t> </a:t>
            </a:r>
            <a:r>
              <a:rPr lang="ru-RU" sz="2400" dirty="0" err="1"/>
              <a:t>Partner</a:t>
            </a:r>
            <a:r>
              <a:rPr lang="ru-RU" sz="2400" dirty="0"/>
              <a:t>.</a:t>
            </a:r>
          </a:p>
          <a:p>
            <a:endParaRPr lang="en-US" sz="2400" dirty="0" smtClean="0"/>
          </a:p>
          <a:p>
            <a:r>
              <a:rPr lang="ru-RU" sz="2400" dirty="0" smtClean="0"/>
              <a:t>• </a:t>
            </a:r>
            <a:r>
              <a:rPr lang="ru-RU" sz="2400" dirty="0" err="1"/>
              <a:t>machen</a:t>
            </a:r>
            <a:r>
              <a:rPr lang="ru-RU" sz="2400" dirty="0"/>
              <a:t> </a:t>
            </a:r>
            <a:r>
              <a:rPr lang="ru-RU" sz="2400" dirty="0" err="1"/>
              <a:t>Notizen</a:t>
            </a:r>
            <a:r>
              <a:rPr lang="ru-RU" sz="2400" dirty="0"/>
              <a:t>.</a:t>
            </a:r>
          </a:p>
          <a:p>
            <a:endParaRPr lang="en-US" sz="2400" dirty="0" smtClean="0"/>
          </a:p>
          <a:p>
            <a:r>
              <a:rPr lang="ru-RU" sz="2400" dirty="0" smtClean="0"/>
              <a:t>• </a:t>
            </a:r>
            <a:r>
              <a:rPr lang="ru-RU" sz="2400" dirty="0" err="1"/>
              <a:t>usw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75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3200" dirty="0" smtClean="0"/>
              <a:t>4</a:t>
            </a:r>
            <a:r>
              <a:rPr lang="de-DE" sz="3200" dirty="0"/>
              <a:t>. Wie arbeiten Lernende zusammen?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314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18457" y="1072033"/>
            <a:ext cx="82489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/>
              <a:t>Frontalunterricht</a:t>
            </a:r>
            <a:r>
              <a:rPr lang="en-US" sz="4000" dirty="0" smtClean="0"/>
              <a:t>/Plenum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err="1" smtClean="0"/>
              <a:t>Gruppenarbeit</a:t>
            </a:r>
            <a:endParaRPr lang="ru-RU" sz="4000" dirty="0"/>
          </a:p>
          <a:p>
            <a:endParaRPr lang="en-US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err="1" smtClean="0"/>
              <a:t>Partnerarbeit</a:t>
            </a:r>
            <a:endParaRPr lang="ru-RU" sz="4000" dirty="0"/>
          </a:p>
          <a:p>
            <a:endParaRPr lang="en-US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err="1" smtClean="0"/>
              <a:t>Einzelarbeit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5413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357415"/>
            <a:ext cx="1179298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800" dirty="0" err="1">
                <a:solidFill>
                  <a:schemeClr val="bg1"/>
                </a:solidFill>
              </a:rPr>
              <a:t>Frontalunterricht</a:t>
            </a:r>
            <a:r>
              <a:rPr lang="ru-RU" sz="2800" dirty="0"/>
              <a:t> </a:t>
            </a:r>
            <a:r>
              <a:rPr lang="ru-RU" sz="2800" dirty="0" err="1"/>
              <a:t>setze</a:t>
            </a:r>
            <a:r>
              <a:rPr lang="ru-RU" sz="2800" dirty="0"/>
              <a:t> </a:t>
            </a:r>
            <a:r>
              <a:rPr lang="ru-RU" sz="2800" dirty="0" err="1"/>
              <a:t>ich</a:t>
            </a:r>
            <a:r>
              <a:rPr lang="ru-RU" sz="2800" dirty="0"/>
              <a:t> </a:t>
            </a:r>
            <a:r>
              <a:rPr lang="ru-RU" sz="2800" dirty="0" err="1"/>
              <a:t>ein</a:t>
            </a:r>
            <a:r>
              <a:rPr lang="ru-RU" sz="2800" dirty="0"/>
              <a:t>, </a:t>
            </a:r>
            <a:r>
              <a:rPr lang="ru-RU" sz="2800" dirty="0" err="1"/>
              <a:t>wenn</a:t>
            </a:r>
            <a:r>
              <a:rPr lang="ru-RU" sz="2800" dirty="0"/>
              <a:t> </a:t>
            </a:r>
            <a:r>
              <a:rPr lang="ru-RU" sz="2800" dirty="0" smtClean="0"/>
              <a:t>…</a:t>
            </a:r>
            <a:endParaRPr lang="en-US" sz="2800" dirty="0" smtClean="0"/>
          </a:p>
          <a:p>
            <a:endParaRPr lang="ru-RU" sz="2800" dirty="0"/>
          </a:p>
          <a:p>
            <a:r>
              <a:rPr lang="ru-RU" sz="2800" dirty="0"/>
              <a:t>• </a:t>
            </a:r>
            <a:r>
              <a:rPr lang="ru-RU" sz="2800" dirty="0" err="1"/>
              <a:t>ich</a:t>
            </a:r>
            <a:r>
              <a:rPr lang="ru-RU" sz="2800" dirty="0"/>
              <a:t> </a:t>
            </a:r>
            <a:r>
              <a:rPr lang="ru-RU" sz="2800" dirty="0" err="1"/>
              <a:t>etwas</a:t>
            </a:r>
            <a:r>
              <a:rPr lang="ru-RU" sz="2800" dirty="0"/>
              <a:t> </a:t>
            </a:r>
            <a:r>
              <a:rPr lang="ru-RU" sz="2800" dirty="0" err="1"/>
              <a:t>erklären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,</a:t>
            </a:r>
          </a:p>
          <a:p>
            <a:endParaRPr lang="en-US" sz="1600" dirty="0" smtClean="0"/>
          </a:p>
          <a:p>
            <a:r>
              <a:rPr lang="ru-RU" sz="2800" dirty="0" smtClean="0"/>
              <a:t>• </a:t>
            </a:r>
            <a:r>
              <a:rPr lang="ru-RU" sz="2800" dirty="0" err="1"/>
              <a:t>ich</a:t>
            </a:r>
            <a:r>
              <a:rPr lang="ru-RU" sz="2800" dirty="0"/>
              <a:t> </a:t>
            </a:r>
            <a:r>
              <a:rPr lang="ru-RU" sz="2800" dirty="0" err="1"/>
              <a:t>etwas</a:t>
            </a:r>
            <a:r>
              <a:rPr lang="ru-RU" sz="2800" dirty="0"/>
              <a:t> </a:t>
            </a:r>
            <a:r>
              <a:rPr lang="ru-RU" sz="2800" dirty="0" err="1"/>
              <a:t>korrigieren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,</a:t>
            </a:r>
          </a:p>
          <a:p>
            <a:endParaRPr lang="en-US" sz="1600" dirty="0" smtClean="0"/>
          </a:p>
          <a:p>
            <a:r>
              <a:rPr lang="ru-RU" sz="2800" dirty="0" smtClean="0"/>
              <a:t>• </a:t>
            </a:r>
            <a:r>
              <a:rPr lang="ru-RU" sz="2800" dirty="0" err="1"/>
              <a:t>ich</a:t>
            </a:r>
            <a:r>
              <a:rPr lang="ru-RU" sz="2800" dirty="0"/>
              <a:t> </a:t>
            </a:r>
            <a:r>
              <a:rPr lang="ru-RU" sz="2800" dirty="0" err="1"/>
              <a:t>die</a:t>
            </a:r>
            <a:r>
              <a:rPr lang="ru-RU" sz="2800" dirty="0"/>
              <a:t> </a:t>
            </a:r>
            <a:r>
              <a:rPr lang="ru-RU" sz="2800" dirty="0" err="1"/>
              <a:t>Aufmerksamkeit</a:t>
            </a:r>
            <a:r>
              <a:rPr lang="ru-RU" sz="2800" dirty="0"/>
              <a:t> </a:t>
            </a:r>
            <a:r>
              <a:rPr lang="ru-RU" sz="2800" dirty="0" err="1"/>
              <a:t>auf</a:t>
            </a:r>
            <a:r>
              <a:rPr lang="ru-RU" sz="2800" dirty="0"/>
              <a:t> </a:t>
            </a:r>
            <a:r>
              <a:rPr lang="ru-RU" sz="2800" dirty="0" err="1"/>
              <a:t>mich</a:t>
            </a:r>
            <a:r>
              <a:rPr lang="ru-RU" sz="2800" dirty="0"/>
              <a:t> </a:t>
            </a:r>
            <a:r>
              <a:rPr lang="ru-RU" sz="2800" dirty="0" err="1"/>
              <a:t>lenken</a:t>
            </a:r>
            <a:r>
              <a:rPr lang="ru-RU" sz="2800" dirty="0"/>
              <a:t> </a:t>
            </a:r>
            <a:r>
              <a:rPr lang="ru-RU" sz="2800" dirty="0" err="1"/>
              <a:t>will</a:t>
            </a:r>
            <a:r>
              <a:rPr lang="ru-RU" sz="2800" dirty="0"/>
              <a:t>,</a:t>
            </a:r>
          </a:p>
          <a:p>
            <a:endParaRPr lang="en-US" sz="1600" dirty="0" smtClean="0"/>
          </a:p>
          <a:p>
            <a:r>
              <a:rPr lang="ru-RU" sz="2800" dirty="0" smtClean="0"/>
              <a:t>• </a:t>
            </a:r>
            <a:r>
              <a:rPr lang="ru-RU" sz="2800" dirty="0" err="1"/>
              <a:t>es</a:t>
            </a:r>
            <a:r>
              <a:rPr lang="ru-RU" sz="2800" dirty="0"/>
              <a:t> </a:t>
            </a:r>
            <a:r>
              <a:rPr lang="ru-RU" sz="2800" dirty="0" err="1"/>
              <a:t>wichtig</a:t>
            </a:r>
            <a:r>
              <a:rPr lang="ru-RU" sz="2800" dirty="0"/>
              <a:t> </a:t>
            </a:r>
            <a:r>
              <a:rPr lang="ru-RU" sz="2800" dirty="0" err="1"/>
              <a:t>ist</a:t>
            </a:r>
            <a:r>
              <a:rPr lang="ru-RU" sz="2800" dirty="0"/>
              <a:t>, </a:t>
            </a:r>
            <a:r>
              <a:rPr lang="ru-RU" sz="2800" dirty="0" err="1"/>
              <a:t>dass</a:t>
            </a:r>
            <a:r>
              <a:rPr lang="ru-RU" sz="2800" dirty="0"/>
              <a:t> </a:t>
            </a:r>
            <a:r>
              <a:rPr lang="ru-RU" sz="2800" dirty="0" err="1"/>
              <a:t>alle</a:t>
            </a:r>
            <a:r>
              <a:rPr lang="ru-RU" sz="2800" dirty="0"/>
              <a:t> </a:t>
            </a:r>
            <a:r>
              <a:rPr lang="ru-RU" sz="2800" dirty="0" err="1"/>
              <a:t>Schüler</a:t>
            </a:r>
            <a:r>
              <a:rPr lang="ru-RU" sz="2800" dirty="0"/>
              <a:t> </a:t>
            </a:r>
            <a:r>
              <a:rPr lang="ru-RU" sz="2800" dirty="0" err="1"/>
              <a:t>dasselbe</a:t>
            </a:r>
            <a:r>
              <a:rPr lang="ru-RU" sz="2800" dirty="0"/>
              <a:t> </a:t>
            </a:r>
            <a:r>
              <a:rPr lang="en-US" sz="2800" dirty="0" smtClean="0"/>
              <a:t>h</a:t>
            </a:r>
            <a:r>
              <a:rPr lang="ru-RU" sz="2800" dirty="0" err="1" smtClean="0"/>
              <a:t>ören</a:t>
            </a:r>
            <a:r>
              <a:rPr lang="ru-RU" sz="2800" dirty="0" smtClean="0"/>
              <a:t>/</a:t>
            </a:r>
            <a:r>
              <a:rPr lang="ru-RU" sz="2800" dirty="0" err="1" smtClean="0"/>
              <a:t>sehen</a:t>
            </a:r>
            <a:r>
              <a:rPr lang="ru-RU" sz="2800" dirty="0" smtClean="0"/>
              <a:t>/</a:t>
            </a:r>
            <a:r>
              <a:rPr lang="ru-RU" sz="2800" dirty="0" err="1" smtClean="0"/>
              <a:t>diskutieren</a:t>
            </a:r>
            <a:r>
              <a:rPr lang="ru-RU" sz="2800" dirty="0"/>
              <a:t>,</a:t>
            </a:r>
          </a:p>
          <a:p>
            <a:endParaRPr lang="en-US" sz="1600" dirty="0" smtClean="0"/>
          </a:p>
          <a:p>
            <a:r>
              <a:rPr lang="ru-RU" sz="2800" dirty="0" smtClean="0"/>
              <a:t>• </a:t>
            </a:r>
            <a:r>
              <a:rPr lang="ru-RU" sz="2800" dirty="0" err="1"/>
              <a:t>mein</a:t>
            </a:r>
            <a:r>
              <a:rPr lang="ru-RU" sz="2800" dirty="0"/>
              <a:t> </a:t>
            </a:r>
            <a:r>
              <a:rPr lang="ru-RU" sz="2800" dirty="0" err="1"/>
              <a:t>Lehrervortrag</a:t>
            </a:r>
            <a:r>
              <a:rPr lang="ru-RU" sz="2800" dirty="0"/>
              <a:t> </a:t>
            </a:r>
            <a:r>
              <a:rPr lang="ru-RU" sz="2800" dirty="0" err="1"/>
              <a:t>der</a:t>
            </a:r>
            <a:r>
              <a:rPr lang="ru-RU" sz="2800" dirty="0"/>
              <a:t> </a:t>
            </a:r>
            <a:r>
              <a:rPr lang="ru-RU" sz="2800" dirty="0" err="1"/>
              <a:t>sprachliche</a:t>
            </a:r>
            <a:r>
              <a:rPr lang="ru-RU" sz="2800" dirty="0"/>
              <a:t> </a:t>
            </a:r>
            <a:r>
              <a:rPr lang="ru-RU" sz="2800" dirty="0" err="1"/>
              <a:t>Input</a:t>
            </a:r>
            <a:r>
              <a:rPr lang="ru-RU" sz="2800" dirty="0"/>
              <a:t> </a:t>
            </a:r>
            <a:r>
              <a:rPr lang="ru-RU" sz="2800" dirty="0" err="1"/>
              <a:t>für</a:t>
            </a:r>
            <a:r>
              <a:rPr lang="ru-RU" sz="2800" dirty="0"/>
              <a:t> </a:t>
            </a:r>
            <a:r>
              <a:rPr lang="ru-RU" sz="2800" dirty="0" err="1"/>
              <a:t>die</a:t>
            </a:r>
            <a:r>
              <a:rPr lang="ru-RU" sz="2800" dirty="0"/>
              <a:t> </a:t>
            </a:r>
            <a:r>
              <a:rPr lang="ru-RU" sz="2800" dirty="0" err="1"/>
              <a:t>Lerneinheit</a:t>
            </a:r>
            <a:r>
              <a:rPr lang="ru-RU" sz="2800" dirty="0"/>
              <a:t> </a:t>
            </a:r>
            <a:r>
              <a:rPr lang="ru-RU" sz="2800" dirty="0" err="1"/>
              <a:t>ist</a:t>
            </a:r>
            <a:r>
              <a:rPr lang="ru-RU" sz="2800" dirty="0"/>
              <a:t>,</a:t>
            </a:r>
          </a:p>
          <a:p>
            <a:endParaRPr lang="en-US" sz="1600" dirty="0" smtClean="0"/>
          </a:p>
          <a:p>
            <a:r>
              <a:rPr lang="ru-RU" sz="2800" dirty="0" smtClean="0"/>
              <a:t>• </a:t>
            </a:r>
            <a:r>
              <a:rPr lang="ru-RU" sz="2800" dirty="0" err="1"/>
              <a:t>usw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87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" y="266007"/>
            <a:ext cx="119841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 </a:t>
            </a:r>
            <a:r>
              <a:rPr lang="ru-RU" sz="2000" dirty="0" err="1">
                <a:solidFill>
                  <a:schemeClr val="bg1"/>
                </a:solidFill>
              </a:rPr>
              <a:t>Partnerarbeit</a:t>
            </a:r>
            <a:r>
              <a:rPr lang="ru-RU" sz="2000" dirty="0"/>
              <a:t> </a:t>
            </a:r>
            <a:r>
              <a:rPr lang="ru-RU" sz="2000" dirty="0" err="1"/>
              <a:t>setze</a:t>
            </a:r>
            <a:r>
              <a:rPr lang="ru-RU" sz="2000" dirty="0"/>
              <a:t>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ein</a:t>
            </a:r>
            <a:r>
              <a:rPr lang="ru-RU" sz="2000" dirty="0"/>
              <a:t>, </a:t>
            </a:r>
            <a:r>
              <a:rPr lang="ru-RU" sz="2000" dirty="0" err="1"/>
              <a:t>wenn</a:t>
            </a:r>
            <a:r>
              <a:rPr lang="ru-RU" sz="2000" dirty="0"/>
              <a:t> </a:t>
            </a:r>
            <a:r>
              <a:rPr lang="ru-RU" sz="2000" dirty="0" smtClean="0"/>
              <a:t>…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möchte</a:t>
            </a:r>
            <a:r>
              <a:rPr lang="ru-RU" sz="2000" dirty="0"/>
              <a:t>, </a:t>
            </a:r>
            <a:r>
              <a:rPr lang="ru-RU" sz="2000" dirty="0" err="1"/>
              <a:t>dass</a:t>
            </a:r>
            <a:r>
              <a:rPr lang="ru-RU" sz="2000" dirty="0"/>
              <a:t> </a:t>
            </a:r>
            <a:r>
              <a:rPr lang="ru-RU" sz="2000" dirty="0" err="1"/>
              <a:t>die</a:t>
            </a:r>
            <a:r>
              <a:rPr lang="ru-RU" sz="2000" dirty="0"/>
              <a:t> </a:t>
            </a:r>
            <a:r>
              <a:rPr lang="ru-RU" sz="2000" dirty="0" err="1"/>
              <a:t>Schülerinnen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Schüler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einer</a:t>
            </a:r>
            <a:r>
              <a:rPr lang="ru-RU" sz="2000" dirty="0"/>
              <a:t> </a:t>
            </a:r>
            <a:r>
              <a:rPr lang="ru-RU" sz="2000" dirty="0" err="1"/>
              <a:t>Kommunikationssituation</a:t>
            </a:r>
            <a:r>
              <a:rPr lang="ru-RU" sz="2000" dirty="0"/>
              <a:t> </a:t>
            </a:r>
            <a:r>
              <a:rPr lang="ru-RU" sz="2000" dirty="0" err="1" smtClean="0"/>
              <a:t>miteinander</a:t>
            </a:r>
            <a:r>
              <a:rPr lang="ru-RU" sz="2000" dirty="0" smtClean="0"/>
              <a:t> </a:t>
            </a:r>
            <a:r>
              <a:rPr lang="ru-RU" sz="2000" dirty="0" err="1"/>
              <a:t>sprachlich</a:t>
            </a:r>
            <a:r>
              <a:rPr lang="ru-RU" sz="2000" dirty="0"/>
              <a:t> </a:t>
            </a:r>
            <a:r>
              <a:rPr lang="ru-RU" sz="2000" dirty="0" err="1"/>
              <a:t>handeln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möchte</a:t>
            </a:r>
            <a:r>
              <a:rPr lang="ru-RU" sz="2000" dirty="0"/>
              <a:t>, </a:t>
            </a:r>
            <a:r>
              <a:rPr lang="ru-RU" sz="2000" dirty="0" err="1"/>
              <a:t>dass</a:t>
            </a:r>
            <a:r>
              <a:rPr lang="ru-RU" sz="2000" dirty="0"/>
              <a:t> </a:t>
            </a:r>
            <a:r>
              <a:rPr lang="ru-RU" sz="2000" dirty="0" err="1"/>
              <a:t>die</a:t>
            </a:r>
            <a:r>
              <a:rPr lang="ru-RU" sz="2000" dirty="0"/>
              <a:t> </a:t>
            </a:r>
            <a:r>
              <a:rPr lang="ru-RU" sz="2000" dirty="0" err="1"/>
              <a:t>Schülerinnen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Schüler</a:t>
            </a:r>
            <a:r>
              <a:rPr lang="ru-RU" sz="2000" dirty="0"/>
              <a:t> </a:t>
            </a:r>
            <a:r>
              <a:rPr lang="ru-RU" sz="2000" dirty="0" err="1"/>
              <a:t>sich</a:t>
            </a:r>
            <a:r>
              <a:rPr lang="ru-RU" sz="2000" dirty="0"/>
              <a:t> </a:t>
            </a:r>
            <a:r>
              <a:rPr lang="ru-RU" sz="2000" dirty="0" err="1"/>
              <a:t>gegenseitig</a:t>
            </a:r>
            <a:r>
              <a:rPr lang="ru-RU" sz="2000" dirty="0"/>
              <a:t> </a:t>
            </a:r>
            <a:r>
              <a:rPr lang="ru-RU" sz="2000" dirty="0" err="1"/>
              <a:t>unterstützen</a:t>
            </a:r>
            <a:r>
              <a:rPr lang="ru-RU" sz="2000" dirty="0"/>
              <a:t>, </a:t>
            </a:r>
            <a:r>
              <a:rPr lang="ru-RU" sz="2000" dirty="0" err="1" smtClean="0"/>
              <a:t>korrigieren</a:t>
            </a:r>
            <a:r>
              <a:rPr lang="ru-RU" sz="2000" dirty="0" smtClean="0"/>
              <a:t> </a:t>
            </a:r>
            <a:r>
              <a:rPr lang="ru-RU" sz="2000" dirty="0" err="1"/>
              <a:t>oder</a:t>
            </a:r>
            <a:r>
              <a:rPr lang="ru-RU" sz="2000" dirty="0"/>
              <a:t> </a:t>
            </a:r>
            <a:r>
              <a:rPr lang="ru-RU" sz="2000" dirty="0" err="1"/>
              <a:t>abfragen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stärkere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schwächere</a:t>
            </a:r>
            <a:r>
              <a:rPr lang="ru-RU" sz="2000" dirty="0"/>
              <a:t> </a:t>
            </a:r>
            <a:r>
              <a:rPr lang="ru-RU" sz="2000" dirty="0" err="1"/>
              <a:t>Schülerinnen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Schüler</a:t>
            </a:r>
            <a:r>
              <a:rPr lang="ru-RU" sz="2000" dirty="0"/>
              <a:t> </a:t>
            </a:r>
            <a:r>
              <a:rPr lang="ru-RU" sz="2000" dirty="0" err="1"/>
              <a:t>zusammenarbeiten</a:t>
            </a:r>
            <a:r>
              <a:rPr lang="ru-RU" sz="2000" dirty="0"/>
              <a:t> </a:t>
            </a:r>
            <a:r>
              <a:rPr lang="ru-RU" sz="2000" dirty="0" err="1"/>
              <a:t>lassen</a:t>
            </a:r>
            <a:r>
              <a:rPr lang="ru-RU" sz="20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möchte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eine</a:t>
            </a:r>
            <a:r>
              <a:rPr lang="ru-RU" sz="2000" dirty="0"/>
              <a:t> </a:t>
            </a:r>
            <a:r>
              <a:rPr lang="ru-RU" sz="2000" dirty="0" err="1"/>
              <a:t>Aufgabenstellung</a:t>
            </a:r>
            <a:r>
              <a:rPr lang="ru-RU" sz="2000" dirty="0"/>
              <a:t> </a:t>
            </a:r>
            <a:r>
              <a:rPr lang="ru-RU" sz="2000" dirty="0" err="1"/>
              <a:t>habe</a:t>
            </a:r>
            <a:r>
              <a:rPr lang="ru-RU" sz="2000" dirty="0"/>
              <a:t>,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der</a:t>
            </a:r>
            <a:r>
              <a:rPr lang="ru-RU" sz="2000" dirty="0"/>
              <a:t> </a:t>
            </a:r>
            <a:r>
              <a:rPr lang="ru-RU" sz="2000" dirty="0" err="1"/>
              <a:t>es</a:t>
            </a:r>
            <a:r>
              <a:rPr lang="ru-RU" sz="2000" dirty="0"/>
              <a:t> </a:t>
            </a:r>
            <a:r>
              <a:rPr lang="ru-RU" sz="2000" dirty="0" err="1"/>
              <a:t>ein</a:t>
            </a:r>
            <a:r>
              <a:rPr lang="ru-RU" sz="2000" dirty="0"/>
              <a:t> </a:t>
            </a:r>
            <a:r>
              <a:rPr lang="ru-RU" sz="2000" dirty="0" err="1"/>
              <a:t>Informationsdefizit</a:t>
            </a:r>
            <a:r>
              <a:rPr lang="ru-RU" sz="2000" dirty="0"/>
              <a:t> </a:t>
            </a:r>
            <a:r>
              <a:rPr lang="ru-RU" sz="2000" dirty="0" err="1"/>
              <a:t>gibt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die</a:t>
            </a:r>
            <a:r>
              <a:rPr lang="ru-RU" sz="2000" dirty="0"/>
              <a:t> </a:t>
            </a:r>
            <a:r>
              <a:rPr lang="ru-RU" sz="2000" dirty="0" err="1"/>
              <a:t>Schüle</a:t>
            </a:r>
            <a:r>
              <a:rPr lang="ru-RU" sz="2000" dirty="0"/>
              <a:t>-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rinnen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Schüler</a:t>
            </a:r>
            <a:r>
              <a:rPr lang="ru-RU" sz="2000" dirty="0"/>
              <a:t> </a:t>
            </a:r>
            <a:r>
              <a:rPr lang="ru-RU" sz="2000" dirty="0" err="1"/>
              <a:t>sich</a:t>
            </a:r>
            <a:r>
              <a:rPr lang="ru-RU" sz="2000" dirty="0"/>
              <a:t> </a:t>
            </a:r>
            <a:r>
              <a:rPr lang="ru-RU" sz="2000" dirty="0" err="1"/>
              <a:t>gegenseitig</a:t>
            </a:r>
            <a:r>
              <a:rPr lang="ru-RU" sz="2000" dirty="0"/>
              <a:t> </a:t>
            </a:r>
            <a:r>
              <a:rPr lang="ru-RU" sz="2000" dirty="0" err="1"/>
              <a:t>befragen</a:t>
            </a:r>
            <a:r>
              <a:rPr lang="ru-RU" sz="2000" dirty="0"/>
              <a:t>, </a:t>
            </a:r>
            <a:r>
              <a:rPr lang="ru-RU" sz="2000" dirty="0" err="1"/>
              <a:t>um</a:t>
            </a:r>
            <a:r>
              <a:rPr lang="ru-RU" sz="2000" dirty="0"/>
              <a:t> </a:t>
            </a:r>
            <a:r>
              <a:rPr lang="ru-RU" sz="2000" dirty="0" err="1"/>
              <a:t>die</a:t>
            </a:r>
            <a:r>
              <a:rPr lang="ru-RU" sz="2000" dirty="0"/>
              <a:t> </a:t>
            </a:r>
            <a:r>
              <a:rPr lang="ru-RU" sz="2000" dirty="0" err="1"/>
              <a:t>jeweils</a:t>
            </a:r>
            <a:r>
              <a:rPr lang="ru-RU" sz="2000" dirty="0"/>
              <a:t> </a:t>
            </a:r>
            <a:r>
              <a:rPr lang="ru-RU" sz="2000" dirty="0" err="1"/>
              <a:t>fehlende</a:t>
            </a:r>
            <a:r>
              <a:rPr lang="ru-RU" sz="2000" dirty="0"/>
              <a:t> </a:t>
            </a:r>
            <a:r>
              <a:rPr lang="ru-RU" sz="2000" dirty="0" err="1"/>
              <a:t>Information</a:t>
            </a:r>
            <a:r>
              <a:rPr lang="ru-RU" sz="20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herauszubekommen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usw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7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8393" y="2336877"/>
            <a:ext cx="10332720" cy="154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8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Autogrammjagd</a:t>
            </a:r>
            <a:endParaRPr lang="ru-RU" sz="8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5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255" y="174811"/>
            <a:ext cx="1182069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 </a:t>
            </a:r>
            <a:r>
              <a:rPr lang="ru-RU" sz="2000" dirty="0" err="1">
                <a:solidFill>
                  <a:schemeClr val="bg1"/>
                </a:solidFill>
              </a:rPr>
              <a:t>Gruppenarbeit</a:t>
            </a:r>
            <a:r>
              <a:rPr lang="ru-RU" sz="2000" dirty="0"/>
              <a:t> </a:t>
            </a:r>
            <a:r>
              <a:rPr lang="ru-RU" sz="2000" dirty="0" err="1"/>
              <a:t>setze</a:t>
            </a:r>
            <a:r>
              <a:rPr lang="ru-RU" sz="2000" dirty="0"/>
              <a:t>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ein</a:t>
            </a:r>
            <a:r>
              <a:rPr lang="ru-RU" sz="2000" dirty="0"/>
              <a:t>, </a:t>
            </a:r>
            <a:r>
              <a:rPr lang="ru-RU" sz="2000" dirty="0" err="1"/>
              <a:t>wenn</a:t>
            </a:r>
            <a:r>
              <a:rPr lang="ru-RU" sz="2000" dirty="0"/>
              <a:t> </a:t>
            </a:r>
            <a:r>
              <a:rPr lang="ru-RU" sz="2000" dirty="0" smtClean="0"/>
              <a:t>…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möchte</a:t>
            </a:r>
            <a:r>
              <a:rPr lang="ru-RU" sz="2000" dirty="0"/>
              <a:t>, </a:t>
            </a:r>
            <a:r>
              <a:rPr lang="ru-RU" sz="2000" dirty="0" err="1"/>
              <a:t>dass</a:t>
            </a:r>
            <a:r>
              <a:rPr lang="ru-RU" sz="2000" dirty="0"/>
              <a:t> </a:t>
            </a:r>
            <a:r>
              <a:rPr lang="ru-RU" sz="2000" dirty="0" err="1"/>
              <a:t>die</a:t>
            </a:r>
            <a:r>
              <a:rPr lang="ru-RU" sz="2000" dirty="0"/>
              <a:t> </a:t>
            </a:r>
            <a:r>
              <a:rPr lang="ru-RU" sz="2000" dirty="0" err="1"/>
              <a:t>Schülerinnen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Schüler</a:t>
            </a:r>
            <a:r>
              <a:rPr lang="ru-RU" sz="2000" dirty="0"/>
              <a:t> </a:t>
            </a:r>
            <a:r>
              <a:rPr lang="ru-RU" sz="2000" dirty="0" err="1"/>
              <a:t>gemeinsam</a:t>
            </a:r>
            <a:r>
              <a:rPr lang="ru-RU" sz="2000" dirty="0"/>
              <a:t>, </a:t>
            </a:r>
            <a:r>
              <a:rPr lang="ru-RU" sz="2000" dirty="0" err="1"/>
              <a:t>aber</a:t>
            </a:r>
            <a:r>
              <a:rPr lang="ru-RU" sz="2000" dirty="0"/>
              <a:t> </a:t>
            </a:r>
            <a:r>
              <a:rPr lang="ru-RU" sz="2000" dirty="0" err="1"/>
              <a:t>arbeitsteilig</a:t>
            </a:r>
            <a:r>
              <a:rPr lang="ru-RU" sz="2000" dirty="0"/>
              <a:t> </a:t>
            </a:r>
            <a:r>
              <a:rPr lang="ru-RU" sz="2000" dirty="0" err="1"/>
              <a:t>eine</a:t>
            </a:r>
            <a:r>
              <a:rPr lang="ru-RU" sz="2000" dirty="0"/>
              <a:t> </a:t>
            </a:r>
            <a:r>
              <a:rPr lang="ru-RU" sz="2000" dirty="0" err="1"/>
              <a:t>Auf</a:t>
            </a:r>
            <a:r>
              <a:rPr lang="ru-RU" sz="2000" dirty="0"/>
              <a:t>-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gabe</a:t>
            </a:r>
            <a:r>
              <a:rPr lang="ru-RU" sz="2000" dirty="0"/>
              <a:t> </a:t>
            </a:r>
            <a:r>
              <a:rPr lang="ru-RU" sz="2000" dirty="0" err="1"/>
              <a:t>bearbeiten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es</a:t>
            </a:r>
            <a:r>
              <a:rPr lang="ru-RU" sz="2000" dirty="0"/>
              <a:t> </a:t>
            </a:r>
            <a:r>
              <a:rPr lang="ru-RU" sz="2000" dirty="0" err="1"/>
              <a:t>wichtig</a:t>
            </a:r>
            <a:r>
              <a:rPr lang="ru-RU" sz="2000" dirty="0"/>
              <a:t> </a:t>
            </a:r>
            <a:r>
              <a:rPr lang="ru-RU" sz="2000" dirty="0" err="1"/>
              <a:t>ist</a:t>
            </a:r>
            <a:r>
              <a:rPr lang="ru-RU" sz="2000" dirty="0"/>
              <a:t>, </a:t>
            </a:r>
            <a:r>
              <a:rPr lang="ru-RU" sz="2000" dirty="0" err="1"/>
              <a:t>dass</a:t>
            </a:r>
            <a:r>
              <a:rPr lang="ru-RU" sz="2000" dirty="0"/>
              <a:t> </a:t>
            </a:r>
            <a:r>
              <a:rPr lang="ru-RU" sz="2000" dirty="0" err="1"/>
              <a:t>unterschiedliche</a:t>
            </a:r>
            <a:r>
              <a:rPr lang="ru-RU" sz="2000" dirty="0"/>
              <a:t> </a:t>
            </a:r>
            <a:r>
              <a:rPr lang="ru-RU" sz="2000" dirty="0" err="1"/>
              <a:t>Wissensbestände</a:t>
            </a:r>
            <a:r>
              <a:rPr lang="ru-RU" sz="2000" dirty="0"/>
              <a:t> </a:t>
            </a:r>
            <a:r>
              <a:rPr lang="ru-RU" sz="2000" dirty="0" err="1"/>
              <a:t>z.B</a:t>
            </a:r>
            <a:r>
              <a:rPr lang="ru-RU" sz="2000" dirty="0"/>
              <a:t>. </a:t>
            </a:r>
            <a:r>
              <a:rPr lang="ru-RU" sz="2000" dirty="0" err="1"/>
              <a:t>im</a:t>
            </a:r>
            <a:r>
              <a:rPr lang="ru-RU" sz="2000" dirty="0"/>
              <a:t> </a:t>
            </a:r>
            <a:r>
              <a:rPr lang="ru-RU" sz="2000" dirty="0" err="1"/>
              <a:t>Bereich</a:t>
            </a:r>
            <a:r>
              <a:rPr lang="ru-RU" sz="2000" dirty="0"/>
              <a:t> </a:t>
            </a:r>
            <a:r>
              <a:rPr lang="ru-RU" sz="2000" dirty="0" err="1"/>
              <a:t>Wortschatz</a:t>
            </a:r>
            <a:r>
              <a:rPr lang="ru-RU" sz="2000" dirty="0"/>
              <a:t> </a:t>
            </a:r>
            <a:r>
              <a:rPr lang="ru-RU" sz="2000" dirty="0" err="1"/>
              <a:t>ei</a:t>
            </a:r>
            <a:r>
              <a:rPr lang="ru-RU" sz="2000" dirty="0"/>
              <a:t>-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nen</a:t>
            </a:r>
            <a:r>
              <a:rPr lang="ru-RU" sz="2000" dirty="0"/>
              <a:t> </a:t>
            </a:r>
            <a:r>
              <a:rPr lang="ru-RU" sz="2000" dirty="0" err="1"/>
              <a:t>gemeinsamen</a:t>
            </a:r>
            <a:r>
              <a:rPr lang="ru-RU" sz="2000" dirty="0"/>
              <a:t> </a:t>
            </a:r>
            <a:r>
              <a:rPr lang="ru-RU" sz="2000" dirty="0" err="1"/>
              <a:t>Pool</a:t>
            </a:r>
            <a:r>
              <a:rPr lang="ru-RU" sz="2000" dirty="0"/>
              <a:t> </a:t>
            </a:r>
            <a:r>
              <a:rPr lang="ru-RU" sz="2000" dirty="0" err="1"/>
              <a:t>bilden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ich</a:t>
            </a:r>
            <a:r>
              <a:rPr lang="ru-RU" sz="2000" dirty="0"/>
              <a:t> </a:t>
            </a:r>
            <a:r>
              <a:rPr lang="ru-RU" sz="2000" dirty="0" err="1"/>
              <a:t>möchte</a:t>
            </a:r>
            <a:r>
              <a:rPr lang="ru-RU" sz="2000" dirty="0"/>
              <a:t>, </a:t>
            </a:r>
            <a:r>
              <a:rPr lang="ru-RU" sz="2000" dirty="0" err="1"/>
              <a:t>dass</a:t>
            </a:r>
            <a:r>
              <a:rPr lang="ru-RU" sz="2000" dirty="0"/>
              <a:t> </a:t>
            </a:r>
            <a:r>
              <a:rPr lang="ru-RU" sz="2000" dirty="0" err="1"/>
              <a:t>Schülerinnen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Schüler</a:t>
            </a:r>
            <a:r>
              <a:rPr lang="ru-RU" sz="2000" dirty="0"/>
              <a:t> </a:t>
            </a:r>
            <a:r>
              <a:rPr lang="ru-RU" sz="2000" dirty="0" err="1"/>
              <a:t>selbstständig</a:t>
            </a:r>
            <a:r>
              <a:rPr lang="ru-RU" sz="2000" dirty="0"/>
              <a:t> </a:t>
            </a:r>
            <a:r>
              <a:rPr lang="ru-RU" sz="2000" dirty="0" err="1"/>
              <a:t>Aufgaben</a:t>
            </a:r>
            <a:r>
              <a:rPr lang="ru-RU" sz="2000" dirty="0"/>
              <a:t> </a:t>
            </a:r>
            <a:r>
              <a:rPr lang="ru-RU" sz="2000" dirty="0" err="1"/>
              <a:t>planen</a:t>
            </a:r>
            <a:r>
              <a:rPr lang="ru-RU" sz="2000" dirty="0"/>
              <a:t> </a:t>
            </a:r>
            <a:r>
              <a:rPr lang="ru-RU" sz="2000" dirty="0" err="1"/>
              <a:t>und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der</a:t>
            </a:r>
            <a:r>
              <a:rPr lang="ru-RU" sz="20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Gruppe</a:t>
            </a:r>
            <a:r>
              <a:rPr lang="ru-RU" sz="2000" dirty="0"/>
              <a:t> </a:t>
            </a:r>
            <a:r>
              <a:rPr lang="ru-RU" sz="2000" dirty="0" err="1"/>
              <a:t>verteilen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die</a:t>
            </a:r>
            <a:r>
              <a:rPr lang="ru-RU" sz="2000" dirty="0"/>
              <a:t> </a:t>
            </a:r>
            <a:r>
              <a:rPr lang="ru-RU" sz="2000" dirty="0" err="1"/>
              <a:t>Teilnehmenden</a:t>
            </a:r>
            <a:r>
              <a:rPr lang="ru-RU" sz="2000" dirty="0"/>
              <a:t> </a:t>
            </a:r>
            <a:r>
              <a:rPr lang="ru-RU" sz="2000" dirty="0" err="1"/>
              <a:t>einer</a:t>
            </a:r>
            <a:r>
              <a:rPr lang="ru-RU" sz="2000" dirty="0"/>
              <a:t> </a:t>
            </a:r>
            <a:r>
              <a:rPr lang="ru-RU" sz="2000" dirty="0" err="1"/>
              <a:t>Gruppe</a:t>
            </a:r>
            <a:r>
              <a:rPr lang="ru-RU" sz="2000" dirty="0"/>
              <a:t> </a:t>
            </a:r>
            <a:r>
              <a:rPr lang="ru-RU" sz="2000" dirty="0" err="1"/>
              <a:t>später</a:t>
            </a:r>
            <a:r>
              <a:rPr lang="ru-RU" sz="2000" dirty="0"/>
              <a:t> </a:t>
            </a:r>
            <a:r>
              <a:rPr lang="ru-RU" sz="2000" dirty="0" err="1"/>
              <a:t>als</a:t>
            </a:r>
            <a:r>
              <a:rPr lang="ru-RU" sz="2000" dirty="0"/>
              <a:t> </a:t>
            </a:r>
            <a:r>
              <a:rPr lang="ru-RU" sz="2000" dirty="0" err="1"/>
              <a:t>Experten</a:t>
            </a:r>
            <a:r>
              <a:rPr lang="ru-RU" sz="2000" dirty="0"/>
              <a:t> </a:t>
            </a:r>
            <a:r>
              <a:rPr lang="ru-RU" sz="2000" dirty="0" err="1"/>
              <a:t>ihr</a:t>
            </a:r>
            <a:r>
              <a:rPr lang="ru-RU" sz="2000" dirty="0"/>
              <a:t> </a:t>
            </a:r>
            <a:r>
              <a:rPr lang="ru-RU" sz="2000" dirty="0" err="1"/>
              <a:t>Wissen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Wirbelgruppen</a:t>
            </a:r>
            <a:r>
              <a:rPr lang="ru-RU" sz="2000" dirty="0"/>
              <a:t> (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sich</a:t>
            </a:r>
            <a:r>
              <a:rPr lang="ru-RU" sz="2000" dirty="0"/>
              <a:t> </a:t>
            </a:r>
            <a:r>
              <a:rPr lang="ru-RU" sz="2000" dirty="0" err="1"/>
              <a:t>neu</a:t>
            </a:r>
            <a:r>
              <a:rPr lang="ru-RU" sz="2000" dirty="0"/>
              <a:t> </a:t>
            </a:r>
            <a:r>
              <a:rPr lang="ru-RU" sz="2000" dirty="0" err="1"/>
              <a:t>zusammensetzenden</a:t>
            </a:r>
            <a:r>
              <a:rPr lang="ru-RU" sz="2000" dirty="0"/>
              <a:t> </a:t>
            </a:r>
            <a:r>
              <a:rPr lang="ru-RU" sz="2000" dirty="0" err="1"/>
              <a:t>Gruppen</a:t>
            </a:r>
            <a:r>
              <a:rPr lang="ru-RU" sz="2000" dirty="0"/>
              <a:t>) </a:t>
            </a:r>
            <a:r>
              <a:rPr lang="ru-RU" sz="2000" dirty="0" err="1"/>
              <a:t>an</a:t>
            </a:r>
            <a:r>
              <a:rPr lang="ru-RU" sz="2000" dirty="0"/>
              <a:t> </a:t>
            </a:r>
            <a:r>
              <a:rPr lang="ru-RU" sz="2000" dirty="0" err="1"/>
              <a:t>andere</a:t>
            </a:r>
            <a:r>
              <a:rPr lang="ru-RU" sz="2000" dirty="0"/>
              <a:t> </a:t>
            </a:r>
            <a:r>
              <a:rPr lang="ru-RU" sz="2000" dirty="0" err="1"/>
              <a:t>weitergeben</a:t>
            </a:r>
            <a:r>
              <a:rPr lang="ru-RU" sz="2000" dirty="0"/>
              <a:t> </a:t>
            </a:r>
            <a:r>
              <a:rPr lang="ru-RU" sz="2000" dirty="0" err="1"/>
              <a:t>sollen</a:t>
            </a:r>
            <a:r>
              <a:rPr lang="ru-RU" sz="2000" dirty="0"/>
              <a:t>,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• </a:t>
            </a:r>
            <a:r>
              <a:rPr lang="ru-RU" sz="2000" dirty="0" err="1"/>
              <a:t>usw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77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3200" dirty="0" smtClean="0"/>
              <a:t>5</a:t>
            </a:r>
            <a:r>
              <a:rPr lang="de-DE" sz="3200" dirty="0"/>
              <a:t>. Womit arbeiten die Lernenden?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545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Bücher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BILDER</a:t>
            </a:r>
            <a:br>
              <a:rPr lang="en-US" dirty="0" smtClean="0"/>
            </a:br>
            <a:r>
              <a:rPr lang="en-US" dirty="0" smtClean="0"/>
              <a:t>Audio-</a:t>
            </a:r>
            <a:r>
              <a:rPr lang="en-US" dirty="0" err="1" smtClean="0"/>
              <a:t>dateien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6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447" y="2438862"/>
            <a:ext cx="11463251" cy="2281600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Segoe Script" panose="030B0504020000000003" pitchFamily="66" charset="0"/>
              </a:rPr>
              <a:t>Welche unterschiedlichen Arten von Materialien haben Sie in Ihrem Unterricht </a:t>
            </a:r>
            <a:r>
              <a:rPr lang="de-DE" dirty="0" smtClean="0">
                <a:latin typeface="Segoe Script" panose="030B0504020000000003" pitchFamily="66" charset="0"/>
              </a:rPr>
              <a:t>bereits </a:t>
            </a:r>
            <a:r>
              <a:rPr lang="de-DE" dirty="0">
                <a:latin typeface="Segoe Script" panose="030B0504020000000003" pitchFamily="66" charset="0"/>
              </a:rPr>
              <a:t>eingesetzt bzw. welche würden Sie gern einsetzen</a:t>
            </a:r>
            <a:r>
              <a:rPr lang="de-DE" dirty="0" smtClean="0">
                <a:latin typeface="Segoe Script" panose="030B0504020000000003" pitchFamily="66" charset="0"/>
              </a:rPr>
              <a:t>?</a:t>
            </a:r>
            <a:br>
              <a:rPr lang="de-DE" dirty="0" smtClean="0">
                <a:latin typeface="Segoe Script" panose="030B0504020000000003" pitchFamily="66" charset="0"/>
              </a:rPr>
            </a:br>
            <a:r>
              <a:rPr lang="de-DE" dirty="0">
                <a:latin typeface="Segoe Script" panose="030B0504020000000003" pitchFamily="66" charset="0"/>
              </a:rPr>
              <a:t/>
            </a:r>
            <a:br>
              <a:rPr lang="de-DE" dirty="0">
                <a:latin typeface="Segoe Script" panose="030B0504020000000003" pitchFamily="66" charset="0"/>
              </a:rPr>
            </a:br>
            <a:r>
              <a:rPr lang="de-DE" dirty="0">
                <a:latin typeface="Segoe Script" panose="030B0504020000000003" pitchFamily="66" charset="0"/>
              </a:rPr>
              <a:t>Welches davon war/wäre das Ungewöhnlichste?</a:t>
            </a:r>
            <a:endParaRPr lang="ru-RU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6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35923"/>
            <a:ext cx="10394707" cy="3193487"/>
          </a:xfrm>
        </p:spPr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4495800"/>
            <a:ext cx="11319365" cy="149860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sz="3200" dirty="0" smtClean="0"/>
              <a:t>6</a:t>
            </a:r>
            <a:r>
              <a:rPr lang="de-DE" sz="3200" dirty="0"/>
              <a:t>. Wie präsentiere ich die Lehr-/Lernmaterialien?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5727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CD-Spieler</a:t>
            </a:r>
            <a:br>
              <a:rPr lang="de-DE" dirty="0" smtClean="0"/>
            </a:br>
            <a:r>
              <a:rPr lang="de-DE" dirty="0" err="1" smtClean="0"/>
              <a:t>handy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PC</a:t>
            </a:r>
            <a:br>
              <a:rPr lang="de-DE" dirty="0"/>
            </a:br>
            <a:r>
              <a:rPr lang="de-DE" dirty="0" smtClean="0"/>
              <a:t>interaktiven Whiteboard</a:t>
            </a:r>
            <a:br>
              <a:rPr lang="de-DE" dirty="0" smtClean="0"/>
            </a:br>
            <a:r>
              <a:rPr lang="de-DE" dirty="0" err="1" smtClean="0"/>
              <a:t>Beamer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0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8038" y="4512426"/>
            <a:ext cx="8534400" cy="1498600"/>
          </a:xfrm>
        </p:spPr>
        <p:txBody>
          <a:bodyPr/>
          <a:lstStyle/>
          <a:p>
            <a:endParaRPr lang="de-DE" dirty="0" smtClean="0"/>
          </a:p>
          <a:p>
            <a:r>
              <a:rPr lang="de-DE" sz="3200" dirty="0" smtClean="0"/>
              <a:t>7. Was </a:t>
            </a:r>
            <a:r>
              <a:rPr lang="de-DE" sz="3200" dirty="0"/>
              <a:t>tut die Lehrerin / der Lehrer</a:t>
            </a:r>
            <a:r>
              <a:rPr lang="de-DE" sz="3200" dirty="0" smtClean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985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4495800"/>
            <a:ext cx="11244551" cy="1498600"/>
          </a:xfrm>
        </p:spPr>
        <p:txBody>
          <a:bodyPr>
            <a:normAutofit/>
          </a:bodyPr>
          <a:lstStyle/>
          <a:p>
            <a:r>
              <a:rPr lang="de-DE" dirty="0"/>
              <a:t> </a:t>
            </a:r>
            <a:endParaRPr lang="de-DE" dirty="0" smtClean="0"/>
          </a:p>
          <a:p>
            <a:r>
              <a:rPr lang="de-DE" sz="3200" dirty="0" smtClean="0"/>
              <a:t>8. Wie </a:t>
            </a:r>
            <a:r>
              <a:rPr lang="de-DE" sz="3200" dirty="0"/>
              <a:t>evaluiere ich das Erreichen von Lernzielen?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418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79" y="3935153"/>
            <a:ext cx="12302836" cy="2281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- </a:t>
            </a:r>
            <a:r>
              <a:rPr lang="de-DE" dirty="0" err="1" smtClean="0"/>
              <a:t>Lektionstests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Selbstevaluationsbögen </a:t>
            </a:r>
            <a:r>
              <a:rPr lang="de-DE" dirty="0"/>
              <a:t>ausfüllen („Das kann ich jetzt: …“)</a:t>
            </a:r>
            <a:br>
              <a:rPr lang="de-DE" dirty="0"/>
            </a:br>
            <a:r>
              <a:rPr lang="de-DE" dirty="0" smtClean="0"/>
              <a:t>- Rückfragen </a:t>
            </a:r>
            <a:r>
              <a:rPr lang="de-DE" dirty="0"/>
              <a:t>wie z.B. „Habt ihr noch Fragen dazu?“</a:t>
            </a:r>
            <a:br>
              <a:rPr lang="de-DE" dirty="0"/>
            </a:br>
            <a:r>
              <a:rPr lang="de-DE" dirty="0" smtClean="0"/>
              <a:t>- Ein Plakat </a:t>
            </a:r>
            <a:r>
              <a:rPr lang="de-DE" dirty="0"/>
              <a:t>mit drei Spalten „Ich habe es </a:t>
            </a:r>
            <a:r>
              <a:rPr lang="de-DE" dirty="0" smtClean="0"/>
              <a:t>verstanden/</a:t>
            </a:r>
            <a:br>
              <a:rPr lang="de-DE" dirty="0" smtClean="0"/>
            </a:br>
            <a:r>
              <a:rPr lang="de-DE" dirty="0" smtClean="0"/>
              <a:t>fast verstanden/noch nichtverstanden</a:t>
            </a:r>
            <a:r>
              <a:rPr lang="de-DE" dirty="0"/>
              <a:t>.“</a:t>
            </a:r>
            <a:r>
              <a:rPr lang="de-DE" dirty="0" smtClean="0"/>
              <a:t/>
            </a:r>
            <a:br>
              <a:rPr lang="de-DE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62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73639" y="-2951019"/>
            <a:ext cx="8447987" cy="127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90518"/>
              </p:ext>
            </p:extLst>
          </p:nvPr>
        </p:nvGraphicFramePr>
        <p:xfrm>
          <a:off x="1637607" y="97119"/>
          <a:ext cx="7980217" cy="6495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343">
                  <a:extLst>
                    <a:ext uri="{9D8B030D-6E8A-4147-A177-3AD203B41FA5}">
                      <a16:colId xmlns:a16="http://schemas.microsoft.com/office/drawing/2014/main" val="2986528147"/>
                    </a:ext>
                  </a:extLst>
                </a:gridCol>
                <a:gridCol w="5894828">
                  <a:extLst>
                    <a:ext uri="{9D8B030D-6E8A-4147-A177-3AD203B41FA5}">
                      <a16:colId xmlns:a16="http://schemas.microsoft.com/office/drawing/2014/main" val="1988856884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4052756758"/>
                    </a:ext>
                  </a:extLst>
                </a:gridCol>
              </a:tblGrid>
              <a:tr h="307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Leitfragen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bei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der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Unterrichtsplanung</a:t>
                      </a:r>
                      <a:endParaRPr lang="ru-RU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Begriffe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708176761"/>
                  </a:ext>
                </a:extLst>
              </a:tr>
              <a:tr h="58602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Welche Kompetenzen sollen die Lernenden in der </a:t>
                      </a:r>
                      <a:r>
                        <a:rPr lang="de-DE" sz="1800" b="1" dirty="0" smtClean="0">
                          <a:effectLst/>
                          <a:latin typeface="Bradley Hand ITC" panose="03070402050302030203" pitchFamily="66" charset="0"/>
                        </a:rPr>
                        <a:t>Unterrichtseinheit erreichen?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Lernziel(e)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4216925062"/>
                  </a:ext>
                </a:extLst>
              </a:tr>
              <a:tr h="86355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Welche Voraussetzungen bzw. Kenntnisse bringen die Lernenden mit? Wo stehen sie? Was wurde im Kurs bisher „gemacht</a:t>
                      </a:r>
                      <a:r>
                        <a:rPr lang="de-DE" sz="1800" b="1" dirty="0" smtClean="0">
                          <a:effectLst/>
                          <a:latin typeface="Bradley Hand ITC" panose="03070402050302030203" pitchFamily="66" charset="0"/>
                        </a:rPr>
                        <a:t>“?</a:t>
                      </a: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Ausgangslage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2444873214"/>
                  </a:ext>
                </a:extLst>
              </a:tr>
              <a:tr h="58831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Was sollen die Lernenden tun?</a:t>
                      </a:r>
                      <a:endParaRPr lang="ru-RU" sz="18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Lernaktivitäten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2905362978"/>
                  </a:ext>
                </a:extLst>
              </a:tr>
              <a:tr h="70749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Was muss der/die Lehrende in der Stunde tun?</a:t>
                      </a:r>
                      <a:endParaRPr lang="ru-RU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Lehraktivitäten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4253012396"/>
                  </a:ext>
                </a:extLst>
              </a:tr>
              <a:tr h="88246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Arbeiten die Lernenden individuell, in Gruppen oder mit ihrem Sitznachbarn?</a:t>
                      </a:r>
                      <a:endParaRPr lang="ru-RU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Arbeits- oder Sozialform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1787678203"/>
                  </a:ext>
                </a:extLst>
              </a:tr>
              <a:tr h="88246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Mit welchem Material (z.B. Text, Arbeitsblatt, Hörtext, Foto, Aufgabe) wird gearbeitet?</a:t>
                      </a:r>
                      <a:endParaRPr lang="ru-RU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Materialien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3786570290"/>
                  </a:ext>
                </a:extLst>
              </a:tr>
              <a:tr h="88246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Welche Medien/Hilfsmittel wie z.B. CD-Player, Tafel, Bücher, Karten, Folien werden benützt?</a:t>
                      </a:r>
                      <a:endParaRPr lang="ru-RU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Medien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387485875"/>
                  </a:ext>
                </a:extLst>
              </a:tr>
              <a:tr h="62847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r>
                        <a:rPr lang="de-DE" sz="1400" dirty="0" smtClean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Wie kann überprüft werden, ob die erwarteten Kompetenzen erreicht wurden</a:t>
                      </a:r>
                      <a:r>
                        <a:rPr lang="de-DE" sz="1800" b="1" dirty="0" smtClean="0">
                          <a:effectLst/>
                          <a:latin typeface="Bradley Hand ITC" panose="03070402050302030203" pitchFamily="66" charset="0"/>
                        </a:rPr>
                        <a:t>?</a:t>
                      </a: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Bradley Hand ITC" panose="03070402050302030203" pitchFamily="66" charset="0"/>
                        </a:rPr>
                        <a:t>Evaluation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63" marR="38263" marT="0" marB="0"/>
                </a:tc>
                <a:extLst>
                  <a:ext uri="{0D108BD9-81ED-4DB2-BD59-A6C34878D82A}">
                    <a16:rowId xmlns:a16="http://schemas.microsoft.com/office/drawing/2014/main" val="14233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60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89891"/>
              </p:ext>
            </p:extLst>
          </p:nvPr>
        </p:nvGraphicFramePr>
        <p:xfrm>
          <a:off x="1682866" y="1762297"/>
          <a:ext cx="8128001" cy="325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165398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836263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77845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29260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8943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09734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223309"/>
                    </a:ext>
                  </a:extLst>
                </a:gridCol>
              </a:tblGrid>
              <a:tr h="6647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marL="77470" marR="12636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Teill</a:t>
                      </a: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ernziel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marL="666750" marR="125730" indent="-62103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Lernaktivität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Sozial-bzw. Arbeitsform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Lernmaterial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Medien/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Hilfsmittel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/>
                </a:tc>
                <a:tc>
                  <a:txBody>
                    <a:bodyPr/>
                    <a:lstStyle/>
                    <a:p>
                      <a:pPr marL="19050" marR="1206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Lehraktivität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extLst>
                  <a:ext uri="{0D108BD9-81ED-4DB2-BD59-A6C34878D82A}">
                    <a16:rowId xmlns:a16="http://schemas.microsoft.com/office/drawing/2014/main" val="1144779874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08161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6844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07625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78931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49879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7274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2932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535083" y="160794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90488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Unterrichtsplanung</a:t>
            </a:r>
            <a:endParaRPr lang="ru-RU" altLang="ru-RU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sz="1400" dirty="0">
                <a:latin typeface="Goethe FF Cl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altLang="ru-RU" sz="800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</a:t>
            </a:r>
            <a:r>
              <a:rPr lang="en-US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ru-RU" b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Kurs</a:t>
            </a: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b="1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Niveau: </a:t>
            </a:r>
            <a:endParaRPr lang="ru-RU" altLang="ru-RU" b="1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Globales Lernziel: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1586" y="5408460"/>
            <a:ext cx="8323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en-US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de-DE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ß</a:t>
            </a:r>
            <a:r>
              <a:rPr lang="en-US" alt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nahme</a:t>
            </a:r>
            <a:r>
              <a:rPr lang="en-US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 </a:t>
            </a:r>
            <a:r>
              <a:rPr lang="en-US" alt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</a:t>
            </a:r>
            <a:r>
              <a:rPr lang="en-US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Evaluation: _______________________________</a:t>
            </a:r>
            <a:endParaRPr lang="ru-RU" altLang="ru-RU" sz="1100" dirty="0"/>
          </a:p>
        </p:txBody>
      </p:sp>
    </p:spTree>
    <p:extLst>
      <p:ext uri="{BB962C8B-B14F-4D97-AF65-F5344CB8AC3E}">
        <p14:creationId xmlns:p14="http://schemas.microsoft.com/office/powerpoint/2010/main" val="212506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44919"/>
              </p:ext>
            </p:extLst>
          </p:nvPr>
        </p:nvGraphicFramePr>
        <p:xfrm>
          <a:off x="1716117" y="2144683"/>
          <a:ext cx="8128001" cy="325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165398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836263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77845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29260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8943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09734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223309"/>
                    </a:ext>
                  </a:extLst>
                </a:gridCol>
              </a:tblGrid>
              <a:tr h="6647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marL="77470" marR="12636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Teill</a:t>
                      </a:r>
                      <a:r>
                        <a:rPr lang="ru-RU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ernziel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marL="666750" marR="125730" indent="-62103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Lernaktivität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Sozial-bzw. Arbeitsform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Lernmaterial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Medien/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Hilfsmittel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/>
                </a:tc>
                <a:tc>
                  <a:txBody>
                    <a:bodyPr/>
                    <a:lstStyle/>
                    <a:p>
                      <a:pPr marL="19050" marR="1206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Lehraktivität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0" anchor="ctr"/>
                </a:tc>
                <a:extLst>
                  <a:ext uri="{0D108BD9-81ED-4DB2-BD59-A6C34878D82A}">
                    <a16:rowId xmlns:a16="http://schemas.microsoft.com/office/drawing/2014/main" val="1144779874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08161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6844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07625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78931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49879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7274"/>
                  </a:ext>
                </a:extLst>
              </a:tr>
              <a:tr h="3694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2932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510146" y="24392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90488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Unterrichtsplanung</a:t>
            </a:r>
            <a:endParaRPr lang="ru-RU" altLang="ru-RU" sz="2800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sz="1400" dirty="0">
                <a:latin typeface="Goethe FF Cl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altLang="ru-RU" sz="800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</a:t>
            </a:r>
            <a:r>
              <a:rPr lang="en-US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ru-RU" b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Kurs</a:t>
            </a: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b="1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Niveau: </a:t>
            </a:r>
            <a:endParaRPr lang="ru-RU" altLang="ru-RU" b="1" dirty="0"/>
          </a:p>
          <a:p>
            <a:pPr lvl="0" indent="90488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101013" algn="l"/>
              </a:tabLst>
            </a:pPr>
            <a:r>
              <a:rPr lang="de-DE" altLang="ru-RU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Globales Lernziel: </a:t>
            </a:r>
            <a:r>
              <a:rPr lang="de-DE" altLang="ru-RU" b="1" dirty="0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02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106" y="1682404"/>
            <a:ext cx="8534401" cy="2281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b="1" i="1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Danke sehr </a:t>
            </a:r>
            <a:br>
              <a:rPr lang="de-DE" b="1" i="1" dirty="0" smtClean="0">
                <a:solidFill>
                  <a:srgbClr val="FF0000"/>
                </a:solidFill>
                <a:latin typeface="Segoe Script" panose="030B0504020000000003" pitchFamily="66" charset="0"/>
              </a:rPr>
            </a:br>
            <a:r>
              <a:rPr lang="de-DE" b="1" i="1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für eure </a:t>
            </a:r>
            <a:r>
              <a:rPr lang="de-DE" b="1" i="1" dirty="0" err="1" smtClean="0">
                <a:solidFill>
                  <a:srgbClr val="FF0000"/>
                </a:solidFill>
                <a:latin typeface="Segoe Script" panose="030B0504020000000003" pitchFamily="66" charset="0"/>
              </a:rPr>
              <a:t>aufmerksamkeit</a:t>
            </a:r>
            <a:r>
              <a:rPr lang="de-DE" b="1" i="1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!</a:t>
            </a:r>
            <a:endParaRPr lang="ru-RU" b="1" i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135" y="1443841"/>
            <a:ext cx="113219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Ein</a:t>
            </a:r>
            <a:r>
              <a:rPr lang="ru-RU" sz="2400" dirty="0"/>
              <a:t> </a:t>
            </a:r>
            <a:r>
              <a:rPr lang="ru-RU" sz="2400" dirty="0" err="1"/>
              <a:t>sehr</a:t>
            </a:r>
            <a:r>
              <a:rPr lang="ru-RU" sz="2400" dirty="0"/>
              <a:t> </a:t>
            </a:r>
            <a:r>
              <a:rPr lang="ru-RU" sz="2400" dirty="0" err="1"/>
              <a:t>bekanntes</a:t>
            </a:r>
            <a:r>
              <a:rPr lang="ru-RU" sz="2400" dirty="0"/>
              <a:t> </a:t>
            </a:r>
            <a:r>
              <a:rPr lang="ru-RU" sz="2400" dirty="0" err="1" smtClean="0"/>
              <a:t>Modell</a:t>
            </a:r>
            <a:r>
              <a:rPr lang="ru-RU" sz="2400" dirty="0" smtClean="0"/>
              <a:t> </a:t>
            </a:r>
            <a:r>
              <a:rPr lang="ru-RU" sz="2400" dirty="0" err="1"/>
              <a:t>für</a:t>
            </a:r>
            <a:r>
              <a:rPr lang="ru-RU" sz="2400" dirty="0"/>
              <a:t> </a:t>
            </a:r>
            <a:r>
              <a:rPr lang="de-DE" sz="2400" dirty="0" smtClean="0"/>
              <a:t>di</a:t>
            </a:r>
            <a:r>
              <a:rPr lang="ru-RU" sz="2400" dirty="0" smtClean="0"/>
              <a:t>e </a:t>
            </a:r>
            <a:r>
              <a:rPr lang="ru-RU" sz="2400" dirty="0" err="1"/>
              <a:t>Unterrichtsplanung</a:t>
            </a:r>
            <a:r>
              <a:rPr lang="ru-RU" sz="2400" dirty="0"/>
              <a:t> </a:t>
            </a:r>
          </a:p>
          <a:p>
            <a:r>
              <a:rPr lang="ru-RU" sz="2400" dirty="0" err="1" smtClean="0"/>
              <a:t>ist</a:t>
            </a:r>
            <a:r>
              <a:rPr lang="ru-RU" sz="2400" dirty="0" smtClean="0"/>
              <a:t> </a:t>
            </a:r>
            <a:r>
              <a:rPr lang="ru-RU" sz="2400" dirty="0" err="1"/>
              <a:t>das</a:t>
            </a:r>
            <a:r>
              <a:rPr lang="ru-RU" sz="2400" dirty="0"/>
              <a:t> </a:t>
            </a:r>
            <a:r>
              <a:rPr lang="ru-RU" sz="2400" dirty="0" err="1"/>
              <a:t>Modell</a:t>
            </a:r>
            <a:r>
              <a:rPr lang="ru-RU" sz="2400" dirty="0"/>
              <a:t> </a:t>
            </a:r>
            <a:r>
              <a:rPr lang="ru-RU" sz="2400" dirty="0" err="1"/>
              <a:t>Didaktische</a:t>
            </a:r>
            <a:r>
              <a:rPr lang="ru-RU" sz="2400" dirty="0"/>
              <a:t> </a:t>
            </a:r>
            <a:r>
              <a:rPr lang="ru-RU" sz="2400" dirty="0" err="1"/>
              <a:t>Analyse</a:t>
            </a:r>
            <a:r>
              <a:rPr lang="ru-RU" sz="2400" dirty="0"/>
              <a:t> (</a:t>
            </a:r>
            <a:r>
              <a:rPr lang="ru-RU" sz="2400" dirty="0" err="1"/>
              <a:t>Modell</a:t>
            </a:r>
            <a:r>
              <a:rPr lang="ru-RU" sz="2400" dirty="0"/>
              <a:t> DA). </a:t>
            </a:r>
            <a:r>
              <a:rPr lang="ru-RU" sz="2400" dirty="0" err="1"/>
              <a:t>Dieses</a:t>
            </a:r>
            <a:r>
              <a:rPr lang="ru-RU" sz="2400" dirty="0"/>
              <a:t> </a:t>
            </a:r>
            <a:r>
              <a:rPr lang="ru-RU" sz="2400" dirty="0" err="1" smtClean="0"/>
              <a:t>Modell</a:t>
            </a:r>
            <a:r>
              <a:rPr lang="ru-RU" sz="2400" dirty="0" smtClean="0"/>
              <a:t> </a:t>
            </a:r>
            <a:r>
              <a:rPr lang="ru-RU" sz="2400" dirty="0" err="1"/>
              <a:t>hilft</a:t>
            </a:r>
            <a:r>
              <a:rPr lang="ru-RU" sz="2400" dirty="0"/>
              <a:t> </a:t>
            </a:r>
            <a:r>
              <a:rPr lang="de-DE" sz="2400" dirty="0" smtClean="0"/>
              <a:t>uns</a:t>
            </a:r>
            <a:r>
              <a:rPr lang="ru-RU" sz="2400" dirty="0" smtClean="0"/>
              <a:t>, </a:t>
            </a:r>
            <a:r>
              <a:rPr lang="ru-RU" sz="2400" dirty="0" err="1"/>
              <a:t>Planungsschritte</a:t>
            </a:r>
            <a:r>
              <a:rPr lang="ru-RU" sz="2400" dirty="0"/>
              <a:t> </a:t>
            </a:r>
            <a:r>
              <a:rPr lang="ru-RU" sz="2400" dirty="0" err="1"/>
              <a:t>nacheinander</a:t>
            </a:r>
            <a:r>
              <a:rPr lang="ru-RU" sz="2400" dirty="0"/>
              <a:t> </a:t>
            </a:r>
            <a:r>
              <a:rPr lang="ru-RU" sz="2400" dirty="0" err="1"/>
              <a:t>zu</a:t>
            </a:r>
            <a:r>
              <a:rPr lang="ru-RU" sz="2400" dirty="0"/>
              <a:t> </a:t>
            </a:r>
            <a:r>
              <a:rPr lang="ru-RU" sz="2400" dirty="0" err="1"/>
              <a:t>gehen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 err="1"/>
              <a:t>Das</a:t>
            </a:r>
            <a:r>
              <a:rPr lang="ru-RU" sz="2400" dirty="0"/>
              <a:t> </a:t>
            </a:r>
            <a:r>
              <a:rPr lang="ru-RU" sz="2400" dirty="0" err="1"/>
              <a:t>Modell</a:t>
            </a:r>
            <a:r>
              <a:rPr lang="ru-RU" sz="2400" dirty="0"/>
              <a:t> </a:t>
            </a:r>
            <a:r>
              <a:rPr lang="ru-RU" sz="2400" dirty="0" err="1"/>
              <a:t>Didaktische</a:t>
            </a:r>
            <a:r>
              <a:rPr lang="ru-RU" sz="2400" dirty="0"/>
              <a:t> </a:t>
            </a:r>
            <a:r>
              <a:rPr lang="ru-RU" sz="2400" dirty="0" err="1"/>
              <a:t>Analyse</a:t>
            </a:r>
            <a:r>
              <a:rPr lang="ru-RU" sz="2400" dirty="0"/>
              <a:t> </a:t>
            </a:r>
            <a:r>
              <a:rPr lang="ru-RU" sz="2400" dirty="0" err="1"/>
              <a:t>basiert</a:t>
            </a:r>
            <a:r>
              <a:rPr lang="ru-RU" sz="2400" dirty="0"/>
              <a:t> </a:t>
            </a:r>
            <a:r>
              <a:rPr lang="ru-RU" sz="2400" dirty="0" err="1"/>
              <a:t>auf</a:t>
            </a:r>
            <a:r>
              <a:rPr lang="ru-RU" sz="2400" dirty="0"/>
              <a:t> </a:t>
            </a:r>
            <a:r>
              <a:rPr lang="ru-RU" sz="2400" dirty="0" err="1"/>
              <a:t>Überlegungen</a:t>
            </a:r>
            <a:r>
              <a:rPr lang="ru-RU" sz="2400" dirty="0"/>
              <a:t> </a:t>
            </a:r>
            <a:r>
              <a:rPr lang="ru-RU" sz="2400" dirty="0" err="1"/>
              <a:t>des</a:t>
            </a:r>
            <a:r>
              <a:rPr lang="ru-RU" sz="2400" dirty="0"/>
              <a:t> </a:t>
            </a:r>
            <a:r>
              <a:rPr lang="ru-RU" sz="2400" dirty="0" err="1"/>
              <a:t>Bildungstheoretikers</a:t>
            </a:r>
            <a:r>
              <a:rPr lang="ru-RU" sz="2400" dirty="0"/>
              <a:t> </a:t>
            </a:r>
            <a:r>
              <a:rPr lang="ru-RU" sz="2400" dirty="0" err="1"/>
              <a:t>und</a:t>
            </a:r>
            <a:r>
              <a:rPr lang="ru-RU" sz="2400" dirty="0"/>
              <a:t> </a:t>
            </a:r>
            <a:r>
              <a:rPr lang="ru-RU" sz="2400" dirty="0" err="1" smtClean="0"/>
              <a:t>Erziehungswissenschaftlers</a:t>
            </a:r>
            <a:r>
              <a:rPr lang="ru-RU" sz="2400" dirty="0" smtClean="0"/>
              <a:t> </a:t>
            </a:r>
            <a:r>
              <a:rPr lang="ru-RU" sz="2400" dirty="0" err="1"/>
              <a:t>Wolfgang</a:t>
            </a:r>
            <a:r>
              <a:rPr lang="ru-RU" sz="2400" dirty="0"/>
              <a:t> </a:t>
            </a:r>
            <a:r>
              <a:rPr lang="ru-RU" sz="2400" dirty="0" err="1"/>
              <a:t>Klafki</a:t>
            </a:r>
            <a:r>
              <a:rPr lang="ru-RU" sz="2400" dirty="0"/>
              <a:t> </a:t>
            </a:r>
            <a:r>
              <a:rPr lang="ru-RU" sz="2400" dirty="0" err="1"/>
              <a:t>zu</a:t>
            </a:r>
            <a:r>
              <a:rPr lang="ru-RU" sz="2400" dirty="0"/>
              <a:t> </a:t>
            </a:r>
            <a:r>
              <a:rPr lang="ru-RU" sz="2400" dirty="0" err="1"/>
              <a:t>einer</a:t>
            </a:r>
            <a:r>
              <a:rPr lang="ru-RU" sz="2400" dirty="0"/>
              <a:t> </a:t>
            </a:r>
            <a:r>
              <a:rPr lang="ru-RU" sz="2400" dirty="0" err="1"/>
              <a:t>systematischen</a:t>
            </a:r>
            <a:r>
              <a:rPr lang="ru-RU" sz="2400" dirty="0"/>
              <a:t> </a:t>
            </a:r>
            <a:r>
              <a:rPr lang="ru-RU" sz="2400" dirty="0" err="1"/>
              <a:t>Vorbereitung</a:t>
            </a:r>
            <a:r>
              <a:rPr lang="ru-RU" sz="2400" dirty="0"/>
              <a:t> </a:t>
            </a:r>
            <a:r>
              <a:rPr lang="ru-RU" sz="2400" dirty="0" err="1"/>
              <a:t>von</a:t>
            </a:r>
            <a:r>
              <a:rPr lang="ru-RU" sz="2400" dirty="0"/>
              <a:t> </a:t>
            </a:r>
            <a:r>
              <a:rPr lang="ru-RU" sz="2400" dirty="0" err="1" smtClean="0"/>
              <a:t>Unterricht</a:t>
            </a:r>
            <a:r>
              <a:rPr lang="ru-RU" sz="2400" dirty="0" smtClean="0"/>
              <a:t> </a:t>
            </a:r>
            <a:r>
              <a:rPr lang="ru-RU" sz="2400" dirty="0"/>
              <a:t>(1962). </a:t>
            </a:r>
            <a:endParaRPr lang="de-DE" sz="2400" dirty="0" smtClean="0"/>
          </a:p>
          <a:p>
            <a:endParaRPr lang="ru-RU" sz="2400" dirty="0"/>
          </a:p>
        </p:txBody>
      </p:sp>
      <p:pic>
        <p:nvPicPr>
          <p:cNvPr id="3" name="Picture 2" descr="https://i.pinimg.com/originals/f8/2a/04/f82a04539a7a8ee2216966bbb078b8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48" y="3873731"/>
            <a:ext cx="2349910" cy="27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8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3200" dirty="0" smtClean="0"/>
              <a:t>1</a:t>
            </a:r>
            <a:r>
              <a:rPr lang="de-DE" sz="3200" dirty="0"/>
              <a:t>. Was will ich erreichen?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5684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0328" y="451810"/>
            <a:ext cx="98505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err="1"/>
              <a:t>Lernziele</a:t>
            </a:r>
            <a:r>
              <a:rPr lang="ru-RU" sz="2000" dirty="0"/>
              <a:t> (</a:t>
            </a:r>
            <a:r>
              <a:rPr lang="ru-RU" sz="2000" dirty="0" err="1"/>
              <a:t>Feinlernziele</a:t>
            </a:r>
            <a:r>
              <a:rPr lang="ru-RU" sz="2000" dirty="0"/>
              <a:t>)  </a:t>
            </a:r>
            <a:r>
              <a:rPr lang="ru-RU" sz="2000" dirty="0" err="1"/>
              <a:t>können</a:t>
            </a:r>
            <a:r>
              <a:rPr lang="ru-RU" sz="2000" dirty="0"/>
              <a:t> </a:t>
            </a:r>
            <a:r>
              <a:rPr lang="ru-RU" sz="2000" dirty="0" err="1"/>
              <a:t>sich</a:t>
            </a:r>
            <a:r>
              <a:rPr lang="ru-RU" sz="2000" dirty="0"/>
              <a:t> </a:t>
            </a:r>
            <a:r>
              <a:rPr lang="ru-RU" sz="2000" dirty="0" err="1"/>
              <a:t>beziehen</a:t>
            </a:r>
            <a:r>
              <a:rPr lang="ru-RU" sz="2000" dirty="0"/>
              <a:t> </a:t>
            </a:r>
            <a:r>
              <a:rPr lang="ru-RU" sz="2000" dirty="0" err="1"/>
              <a:t>auf</a:t>
            </a:r>
            <a:r>
              <a:rPr lang="ru-RU" sz="2000" dirty="0"/>
              <a:t>:  </a:t>
            </a:r>
            <a:endParaRPr lang="de-DE" sz="2000" dirty="0" smtClean="0"/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>
                <a:solidFill>
                  <a:schemeClr val="bg1"/>
                </a:solidFill>
              </a:rPr>
              <a:t>Kenntnisse</a:t>
            </a:r>
            <a:r>
              <a:rPr lang="ru-RU" sz="2000" dirty="0"/>
              <a:t>, </a:t>
            </a:r>
            <a:r>
              <a:rPr lang="ru-RU" sz="2000" dirty="0" err="1"/>
              <a:t>d.h</a:t>
            </a:r>
            <a:r>
              <a:rPr lang="ru-RU" sz="2000" dirty="0"/>
              <a:t>. </a:t>
            </a:r>
            <a:r>
              <a:rPr lang="ru-RU" sz="2000" dirty="0" err="1"/>
              <a:t>wir</a:t>
            </a:r>
            <a:r>
              <a:rPr lang="ru-RU" sz="2000" dirty="0"/>
              <a:t> </a:t>
            </a:r>
            <a:r>
              <a:rPr lang="ru-RU" sz="2000" dirty="0" err="1"/>
              <a:t>möchten</a:t>
            </a:r>
            <a:r>
              <a:rPr lang="ru-RU" sz="2000" dirty="0"/>
              <a:t> </a:t>
            </a:r>
            <a:r>
              <a:rPr lang="ru-RU" sz="2000" dirty="0" err="1"/>
              <a:t>erreichen</a:t>
            </a:r>
            <a:r>
              <a:rPr lang="ru-RU" sz="2000" dirty="0"/>
              <a:t>, </a:t>
            </a:r>
            <a:r>
              <a:rPr lang="ru-RU" sz="2000" dirty="0" err="1"/>
              <a:t>dass</a:t>
            </a:r>
            <a:r>
              <a:rPr lang="ru-RU" sz="2000" dirty="0"/>
              <a:t> </a:t>
            </a:r>
            <a:r>
              <a:rPr lang="ru-RU" sz="2000" dirty="0" err="1"/>
              <a:t>die</a:t>
            </a:r>
            <a:r>
              <a:rPr lang="ru-RU" sz="2000" dirty="0"/>
              <a:t> TN </a:t>
            </a:r>
            <a:r>
              <a:rPr lang="ru-RU" sz="2000" dirty="0" err="1"/>
              <a:t>nach</a:t>
            </a:r>
            <a:r>
              <a:rPr lang="ru-RU" sz="2000" dirty="0"/>
              <a:t> </a:t>
            </a:r>
            <a:r>
              <a:rPr lang="ru-RU" sz="2000" dirty="0" err="1"/>
              <a:t>der</a:t>
            </a:r>
            <a:r>
              <a:rPr lang="ru-RU" sz="2000" dirty="0"/>
              <a:t> UE </a:t>
            </a:r>
            <a:r>
              <a:rPr lang="ru-RU" sz="2000" dirty="0" err="1"/>
              <a:t>etwas</a:t>
            </a:r>
            <a:r>
              <a:rPr lang="ru-RU" sz="2000" dirty="0"/>
              <a:t> </a:t>
            </a:r>
            <a:r>
              <a:rPr lang="ru-RU" sz="2000" dirty="0" err="1"/>
              <a:t>wissen</a:t>
            </a:r>
            <a:r>
              <a:rPr lang="ru-RU" sz="2000" dirty="0"/>
              <a:t>, </a:t>
            </a:r>
            <a:r>
              <a:rPr lang="ru-RU" sz="2000" dirty="0" err="1"/>
              <a:t>was</a:t>
            </a:r>
            <a:r>
              <a:rPr lang="ru-RU" sz="20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sie</a:t>
            </a:r>
            <a:r>
              <a:rPr lang="ru-RU" sz="2000" dirty="0"/>
              <a:t> </a:t>
            </a:r>
            <a:r>
              <a:rPr lang="ru-RU" sz="2000" dirty="0" err="1"/>
              <a:t>vorher</a:t>
            </a:r>
            <a:r>
              <a:rPr lang="ru-RU" sz="2000" dirty="0"/>
              <a:t> </a:t>
            </a:r>
            <a:r>
              <a:rPr lang="ru-RU" sz="2000" dirty="0" err="1"/>
              <a:t>nicht</a:t>
            </a:r>
            <a:r>
              <a:rPr lang="ru-RU" sz="2000" dirty="0"/>
              <a:t> </a:t>
            </a:r>
            <a:r>
              <a:rPr lang="ru-RU" sz="2000" dirty="0" err="1"/>
              <a:t>gewusst</a:t>
            </a:r>
            <a:r>
              <a:rPr lang="ru-RU" sz="2000" dirty="0"/>
              <a:t> </a:t>
            </a:r>
            <a:r>
              <a:rPr lang="ru-RU" sz="2000" dirty="0" err="1"/>
              <a:t>haben</a:t>
            </a:r>
            <a:r>
              <a:rPr lang="ru-RU" sz="2000" dirty="0"/>
              <a:t> (</a:t>
            </a:r>
            <a:r>
              <a:rPr lang="ru-RU" sz="2000" dirty="0" err="1"/>
              <a:t>Kognitive</a:t>
            </a:r>
            <a:r>
              <a:rPr lang="ru-RU" sz="2000" dirty="0"/>
              <a:t> </a:t>
            </a:r>
            <a:r>
              <a:rPr lang="ru-RU" sz="2000" dirty="0" err="1"/>
              <a:t>Lernziele</a:t>
            </a:r>
            <a:r>
              <a:rPr lang="ru-RU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>
                <a:solidFill>
                  <a:schemeClr val="bg1"/>
                </a:solidFill>
              </a:rPr>
              <a:t>Fertigkeiten</a:t>
            </a:r>
            <a:r>
              <a:rPr lang="ru-RU" sz="2000" dirty="0"/>
              <a:t>, </a:t>
            </a:r>
            <a:r>
              <a:rPr lang="ru-RU" sz="2000" dirty="0" err="1"/>
              <a:t>d.h</a:t>
            </a:r>
            <a:r>
              <a:rPr lang="ru-RU" sz="2000" dirty="0"/>
              <a:t>. </a:t>
            </a:r>
            <a:r>
              <a:rPr lang="ru-RU" sz="2000" dirty="0" err="1"/>
              <a:t>die</a:t>
            </a:r>
            <a:r>
              <a:rPr lang="ru-RU" sz="2000" dirty="0"/>
              <a:t> TN </a:t>
            </a:r>
            <a:r>
              <a:rPr lang="ru-RU" sz="2000" dirty="0" err="1"/>
              <a:t>können</a:t>
            </a:r>
            <a:r>
              <a:rPr lang="ru-RU" sz="2000" dirty="0"/>
              <a:t> </a:t>
            </a:r>
            <a:r>
              <a:rPr lang="ru-RU" sz="2000" dirty="0" err="1"/>
              <a:t>etwas</a:t>
            </a:r>
            <a:r>
              <a:rPr lang="ru-RU" sz="2000" dirty="0"/>
              <a:t>, </a:t>
            </a:r>
            <a:r>
              <a:rPr lang="ru-RU" sz="2000" dirty="0" err="1"/>
              <a:t>was</a:t>
            </a:r>
            <a:r>
              <a:rPr lang="ru-RU" sz="2000" dirty="0"/>
              <a:t> </a:t>
            </a:r>
            <a:r>
              <a:rPr lang="ru-RU" sz="2000" dirty="0" err="1"/>
              <a:t>sie</a:t>
            </a:r>
            <a:r>
              <a:rPr lang="ru-RU" sz="2000" dirty="0"/>
              <a:t> </a:t>
            </a:r>
            <a:r>
              <a:rPr lang="ru-RU" sz="2000" dirty="0" err="1"/>
              <a:t>vorher</a:t>
            </a:r>
            <a:r>
              <a:rPr lang="ru-RU" sz="2000" dirty="0"/>
              <a:t> </a:t>
            </a:r>
            <a:r>
              <a:rPr lang="ru-RU" sz="2000" dirty="0" err="1"/>
              <a:t>so</a:t>
            </a:r>
            <a:r>
              <a:rPr lang="ru-RU" sz="2000" dirty="0"/>
              <a:t> </a:t>
            </a:r>
            <a:r>
              <a:rPr lang="ru-RU" sz="2000" dirty="0" err="1"/>
              <a:t>nicht</a:t>
            </a:r>
            <a:r>
              <a:rPr lang="ru-RU" sz="2000" dirty="0"/>
              <a:t> </a:t>
            </a:r>
            <a:r>
              <a:rPr lang="ru-RU" sz="2000" dirty="0" err="1"/>
              <a:t>gekonnt</a:t>
            </a:r>
            <a:r>
              <a:rPr lang="ru-RU" sz="2000" dirty="0"/>
              <a:t> </a:t>
            </a:r>
            <a:r>
              <a:rPr lang="ru-RU" sz="2000" dirty="0" err="1"/>
              <a:t>haben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ru-RU" sz="2000" dirty="0" err="1"/>
              <a:t>handlungsorientierte</a:t>
            </a:r>
            <a:r>
              <a:rPr lang="ru-RU" sz="2000" dirty="0"/>
              <a:t> </a:t>
            </a:r>
            <a:r>
              <a:rPr lang="ru-RU" sz="2000" dirty="0" err="1"/>
              <a:t>Lernziele</a:t>
            </a:r>
            <a:r>
              <a:rPr lang="ru-RU" sz="2000" dirty="0"/>
              <a:t>; </a:t>
            </a:r>
            <a:r>
              <a:rPr lang="ru-RU" sz="2000" dirty="0" err="1"/>
              <a:t>psychomotorische</a:t>
            </a:r>
            <a:r>
              <a:rPr lang="ru-RU" sz="2000" dirty="0"/>
              <a:t> </a:t>
            </a:r>
            <a:r>
              <a:rPr lang="ru-RU" sz="2000" dirty="0" err="1"/>
              <a:t>Lernziele</a:t>
            </a:r>
            <a:r>
              <a:rPr lang="ru-RU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>
                <a:solidFill>
                  <a:schemeClr val="bg1"/>
                </a:solidFill>
              </a:rPr>
              <a:t>Haltungen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und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Einstellungen</a:t>
            </a:r>
            <a:r>
              <a:rPr lang="ru-RU" sz="2000" dirty="0"/>
              <a:t>, </a:t>
            </a:r>
            <a:r>
              <a:rPr lang="ru-RU" sz="2000" dirty="0" err="1"/>
              <a:t>d.h</a:t>
            </a:r>
            <a:r>
              <a:rPr lang="ru-RU" sz="2000" dirty="0"/>
              <a:t>. </a:t>
            </a:r>
            <a:r>
              <a:rPr lang="ru-RU" sz="2000" dirty="0" err="1"/>
              <a:t>die</a:t>
            </a:r>
            <a:r>
              <a:rPr lang="ru-RU" sz="2000" dirty="0"/>
              <a:t> TN </a:t>
            </a:r>
            <a:r>
              <a:rPr lang="ru-RU" sz="2000" dirty="0" err="1"/>
              <a:t>fühlen</a:t>
            </a:r>
            <a:r>
              <a:rPr lang="ru-RU" sz="2000" dirty="0"/>
              <a:t> </a:t>
            </a:r>
            <a:r>
              <a:rPr lang="ru-RU" sz="2000" dirty="0" err="1"/>
              <a:t>oder</a:t>
            </a:r>
            <a:r>
              <a:rPr lang="ru-RU" sz="2000" dirty="0"/>
              <a:t> </a:t>
            </a:r>
            <a:r>
              <a:rPr lang="ru-RU" sz="2000" dirty="0" err="1"/>
              <a:t>finden</a:t>
            </a:r>
            <a:r>
              <a:rPr lang="ru-RU" sz="2000" dirty="0"/>
              <a:t>/</a:t>
            </a:r>
            <a:r>
              <a:rPr lang="ru-RU" sz="2000" dirty="0" err="1"/>
              <a:t>begreifen</a:t>
            </a:r>
            <a:r>
              <a:rPr lang="ru-RU" sz="2000" dirty="0"/>
              <a:t>/</a:t>
            </a:r>
            <a:r>
              <a:rPr lang="ru-RU" sz="2000" dirty="0" err="1"/>
              <a:t>sehen</a:t>
            </a:r>
            <a:r>
              <a:rPr lang="ru-RU" sz="20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etwas</a:t>
            </a:r>
            <a:r>
              <a:rPr lang="ru-RU" sz="2000" dirty="0"/>
              <a:t> </a:t>
            </a:r>
            <a:r>
              <a:rPr lang="ru-RU" sz="2000" dirty="0" err="1"/>
              <a:t>anders</a:t>
            </a:r>
            <a:r>
              <a:rPr lang="ru-RU" sz="2000" dirty="0"/>
              <a:t> </a:t>
            </a:r>
            <a:r>
              <a:rPr lang="ru-RU" sz="2000" dirty="0" err="1"/>
              <a:t>als</a:t>
            </a:r>
            <a:r>
              <a:rPr lang="ru-RU" sz="2000" dirty="0"/>
              <a:t> </a:t>
            </a:r>
            <a:r>
              <a:rPr lang="ru-RU" sz="2000" dirty="0" err="1"/>
              <a:t>vorher</a:t>
            </a:r>
            <a:r>
              <a:rPr lang="ru-RU" sz="2000" dirty="0"/>
              <a:t> (</a:t>
            </a:r>
            <a:r>
              <a:rPr lang="ru-RU" sz="2000" dirty="0" err="1"/>
              <a:t>affektive</a:t>
            </a:r>
            <a:r>
              <a:rPr lang="ru-RU" sz="2000" dirty="0"/>
              <a:t> </a:t>
            </a:r>
            <a:r>
              <a:rPr lang="ru-RU" sz="2000" dirty="0" err="1"/>
              <a:t>Lernziele</a:t>
            </a:r>
            <a:r>
              <a:rPr lang="ru-RU" sz="2000" dirty="0"/>
              <a:t>; </a:t>
            </a:r>
            <a:r>
              <a:rPr lang="ru-RU" sz="2000" dirty="0" err="1"/>
              <a:t>dazu</a:t>
            </a:r>
            <a:r>
              <a:rPr lang="ru-RU" sz="2000" dirty="0"/>
              <a:t> </a:t>
            </a:r>
            <a:r>
              <a:rPr lang="ru-RU" sz="2000" dirty="0" err="1"/>
              <a:t>gehören</a:t>
            </a:r>
            <a:r>
              <a:rPr lang="ru-RU" sz="2000" dirty="0"/>
              <a:t> </a:t>
            </a:r>
            <a:r>
              <a:rPr lang="ru-RU" sz="2000" dirty="0" err="1"/>
              <a:t>auch</a:t>
            </a:r>
            <a:r>
              <a:rPr lang="ru-RU" sz="2000" dirty="0"/>
              <a:t> </a:t>
            </a:r>
            <a:r>
              <a:rPr lang="ru-RU" sz="2000" dirty="0" err="1"/>
              <a:t>interkulturelle</a:t>
            </a:r>
            <a:r>
              <a:rPr lang="ru-RU" sz="20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/>
              <a:t>Lernziele</a:t>
            </a:r>
            <a:r>
              <a:rPr lang="ru-RU" sz="2000" dirty="0"/>
              <a:t> </a:t>
            </a:r>
            <a:r>
              <a:rPr lang="ru-RU" sz="2000" dirty="0" err="1"/>
              <a:t>zum</a:t>
            </a:r>
            <a:r>
              <a:rPr lang="ru-RU" sz="2000" dirty="0"/>
              <a:t> </a:t>
            </a:r>
            <a:r>
              <a:rPr lang="ru-RU" sz="2000" dirty="0" err="1"/>
              <a:t>Erwerb</a:t>
            </a:r>
            <a:r>
              <a:rPr lang="ru-RU" sz="2000" dirty="0"/>
              <a:t> </a:t>
            </a:r>
            <a:r>
              <a:rPr lang="ru-RU" sz="2000" dirty="0" err="1"/>
              <a:t>interkultureller</a:t>
            </a:r>
            <a:r>
              <a:rPr lang="ru-RU" sz="2000" dirty="0"/>
              <a:t> </a:t>
            </a:r>
            <a:r>
              <a:rPr lang="ru-RU" sz="2000" dirty="0" err="1"/>
              <a:t>Kompetenz</a:t>
            </a:r>
            <a:r>
              <a:rPr lang="ru-R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1664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957" y="-733476"/>
            <a:ext cx="10521345" cy="2281600"/>
          </a:xfrm>
        </p:spPr>
        <p:txBody>
          <a:bodyPr>
            <a:normAutofit/>
          </a:bodyPr>
          <a:lstStyle/>
          <a:p>
            <a:r>
              <a:rPr lang="de-DE" sz="2000" dirty="0"/>
              <a:t>Aufgabe </a:t>
            </a:r>
            <a:r>
              <a:rPr lang="de-DE" sz="2000" dirty="0" smtClean="0"/>
              <a:t>: </a:t>
            </a:r>
            <a:r>
              <a:rPr lang="de-DE" sz="2000" dirty="0"/>
              <a:t>Die folgenden Lernziele sprechen unterschiedliche Bereiche an. Welches Lernziel </a:t>
            </a:r>
            <a:r>
              <a:rPr lang="de-DE" sz="2000" dirty="0" smtClean="0"/>
              <a:t>gehört </a:t>
            </a:r>
            <a:r>
              <a:rPr lang="de-DE" sz="2000" dirty="0"/>
              <a:t>in welchen Bereich?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Ordnen </a:t>
            </a:r>
            <a:r>
              <a:rPr lang="de-DE" sz="2000" dirty="0"/>
              <a:t>Sie bitte zu: Kenntnisse  - Fertigkeiten - Haltungen 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7957" y="1877508"/>
            <a:ext cx="10828915" cy="1498600"/>
          </a:xfrm>
        </p:spPr>
        <p:txBody>
          <a:bodyPr>
            <a:normAutofit fontScale="25000" lnSpcReduction="20000"/>
          </a:bodyPr>
          <a:lstStyle/>
          <a:p>
            <a:r>
              <a:rPr lang="de-DE" sz="8000" dirty="0"/>
              <a:t>Lernziele: </a:t>
            </a:r>
            <a:r>
              <a:rPr lang="de-DE" sz="8000" dirty="0" smtClean="0"/>
              <a:t> </a:t>
            </a:r>
            <a:endParaRPr lang="de-DE" sz="8000" dirty="0"/>
          </a:p>
          <a:p>
            <a:r>
              <a:rPr lang="de-DE" sz="8000" dirty="0"/>
              <a:t>1. Die Lerner können in einem </a:t>
            </a:r>
            <a:r>
              <a:rPr lang="de-DE" sz="8000" dirty="0" smtClean="0"/>
              <a:t>Restaurant </a:t>
            </a:r>
            <a:r>
              <a:rPr lang="de-DE" sz="8000" dirty="0"/>
              <a:t>etwas zu trinken und zu </a:t>
            </a:r>
            <a:r>
              <a:rPr lang="de-DE" sz="8000" dirty="0" smtClean="0"/>
              <a:t>essen </a:t>
            </a:r>
            <a:r>
              <a:rPr lang="de-DE" sz="8000" dirty="0"/>
              <a:t>bestellen. </a:t>
            </a:r>
          </a:p>
          <a:p>
            <a:r>
              <a:rPr lang="de-DE" sz="8000" dirty="0" smtClean="0"/>
              <a:t> </a:t>
            </a:r>
          </a:p>
          <a:p>
            <a:r>
              <a:rPr lang="de-DE" sz="8000" dirty="0" smtClean="0"/>
              <a:t>2</a:t>
            </a:r>
            <a:r>
              <a:rPr lang="de-DE" sz="8000" dirty="0"/>
              <a:t>. Die Lerner zeigen die </a:t>
            </a:r>
            <a:r>
              <a:rPr lang="de-DE" sz="8000" dirty="0" smtClean="0"/>
              <a:t>Bereitschaft</a:t>
            </a:r>
            <a:r>
              <a:rPr lang="de-DE" sz="8000" dirty="0"/>
              <a:t>, die eigene </a:t>
            </a:r>
            <a:r>
              <a:rPr lang="de-DE" sz="8000" dirty="0" smtClean="0"/>
              <a:t>Vorstellungs- </a:t>
            </a:r>
            <a:r>
              <a:rPr lang="de-DE" sz="8000" dirty="0"/>
              <a:t>und Erfahrungswelt </a:t>
            </a:r>
          </a:p>
          <a:p>
            <a:r>
              <a:rPr lang="de-DE" sz="8000" dirty="0"/>
              <a:t>durch die Beschäftigung mit einer </a:t>
            </a:r>
            <a:r>
              <a:rPr lang="de-DE" sz="8000" dirty="0" smtClean="0"/>
              <a:t>anderen </a:t>
            </a:r>
            <a:r>
              <a:rPr lang="de-DE" sz="8000" dirty="0"/>
              <a:t>Kultur zu ändern. </a:t>
            </a:r>
          </a:p>
          <a:p>
            <a:endParaRPr lang="de-DE" sz="8000" dirty="0" smtClean="0"/>
          </a:p>
          <a:p>
            <a:r>
              <a:rPr lang="de-DE" sz="8000" dirty="0" smtClean="0"/>
              <a:t>3</a:t>
            </a:r>
            <a:r>
              <a:rPr lang="de-DE" sz="8000" dirty="0"/>
              <a:t>. Die Lerner wissen, wann bei </a:t>
            </a:r>
            <a:r>
              <a:rPr lang="de-DE" sz="8000" dirty="0" smtClean="0"/>
              <a:t>den </a:t>
            </a:r>
            <a:r>
              <a:rPr lang="de-DE" sz="8000" dirty="0"/>
              <a:t>Wechselpräpositionen „auf“ </a:t>
            </a:r>
            <a:r>
              <a:rPr lang="de-DE" sz="8000" dirty="0" smtClean="0"/>
              <a:t>und </a:t>
            </a:r>
            <a:r>
              <a:rPr lang="de-DE" sz="8000" dirty="0"/>
              <a:t>„in“ der Dativ bzw. der </a:t>
            </a:r>
            <a:r>
              <a:rPr lang="de-DE" sz="8000" dirty="0" smtClean="0"/>
              <a:t>Akkusativ </a:t>
            </a:r>
            <a:r>
              <a:rPr lang="de-DE" sz="8000" dirty="0"/>
              <a:t>verwendet wird</a:t>
            </a:r>
            <a:r>
              <a:rPr lang="de-DE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79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863" y="486297"/>
            <a:ext cx="10394707" cy="12053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Lernzielformulierungen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880" y="546563"/>
            <a:ext cx="12009120" cy="6111932"/>
          </a:xfrm>
        </p:spPr>
        <p:txBody>
          <a:bodyPr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… kennt </a:t>
            </a:r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die Regeln der Pluralbildung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weiß, dass die Nomen in Deutsch drei Genera haben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kennt die Bundesländer Deutschlands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</a:t>
            </a:r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weiß</a:t>
            </a:r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wo man die Anlaufstellen für die Bewerbung um ein Studium in Deutschland </a:t>
            </a:r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recherchiert</a:t>
            </a:r>
            <a:endParaRPr lang="de-DE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nachfragen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einem Text die wichtigsten Informationen entnehmen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Formulare ausfüllen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sehr kurze Texte, z.B. einfache Mitteilungen oder Notizen schreiben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 </a:t>
            </a:r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kann </a:t>
            </a:r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sehr kurze, einfache Texte, z.B. einfache Beschreibungen, die Bilder enthalten, </a:t>
            </a:r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lesen </a:t>
            </a:r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 verstehen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bei Fragesätzen richtig intonieren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die Regeln zur Bildung des Perfekts anwenden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auf die Frage nach Hobbies/Vorlieben flüssig reagieren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</a:t>
            </a:r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kann </a:t>
            </a:r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kulturell unterschiedliche Verhaltensweisen einschätzen, beispielsweise bei der </a:t>
            </a:r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Begrüßung</a:t>
            </a:r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bei Einladungen, auf Behörden usw.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einschätzen, ob eine Person formell oder informell angesprochen wird</a:t>
            </a:r>
          </a:p>
          <a:p>
            <a:r>
              <a:rPr lang="de-DE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kann das eigene Sprachenlernen kritisch </a:t>
            </a:r>
            <a:r>
              <a:rPr lang="de-DE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reflektieren</a:t>
            </a:r>
          </a:p>
          <a:p>
            <a:r>
              <a:rPr lang="de-DE" sz="1400" b="1" dirty="0" smtClean="0">
                <a:solidFill>
                  <a:schemeClr val="bg1"/>
                </a:solidFill>
              </a:rPr>
              <a:t>… ist </a:t>
            </a:r>
            <a:r>
              <a:rPr lang="de-DE" sz="1400" b="1" dirty="0">
                <a:solidFill>
                  <a:schemeClr val="bg1"/>
                </a:solidFill>
              </a:rPr>
              <a:t>sensibilisiert dafür, dass sich gesprochenes und geschriebenes Deutsch </a:t>
            </a:r>
            <a:r>
              <a:rPr lang="de-DE" sz="1400" b="1" dirty="0" err="1" smtClean="0">
                <a:solidFill>
                  <a:schemeClr val="bg1"/>
                </a:solidFill>
              </a:rPr>
              <a:t>unterscheden</a:t>
            </a:r>
            <a:endParaRPr lang="de-DE" sz="1400" b="1" dirty="0">
              <a:solidFill>
                <a:schemeClr val="bg1"/>
              </a:solidFill>
            </a:endParaRPr>
          </a:p>
          <a:p>
            <a:r>
              <a:rPr lang="de-DE" sz="1400" b="1" dirty="0">
                <a:solidFill>
                  <a:schemeClr val="bg1"/>
                </a:solidFill>
              </a:rPr>
              <a:t>… kann seine Vorgehensweise bei einem Projekt systematisch planen</a:t>
            </a:r>
          </a:p>
          <a:p>
            <a:r>
              <a:rPr lang="de-DE" sz="1400" b="1" dirty="0">
                <a:solidFill>
                  <a:schemeClr val="bg1"/>
                </a:solidFill>
              </a:rPr>
              <a:t>… kann einschätzen, in welchen Aufgaben es einen Mehrwert hat mit anderen zu </a:t>
            </a:r>
            <a:r>
              <a:rPr lang="de-DE" sz="1400" b="1" dirty="0" smtClean="0">
                <a:solidFill>
                  <a:schemeClr val="bg1"/>
                </a:solidFill>
              </a:rPr>
              <a:t>kooperieren</a:t>
            </a:r>
            <a:endParaRPr lang="de-DE" sz="1400" b="1" dirty="0">
              <a:solidFill>
                <a:schemeClr val="bg1"/>
              </a:solidFill>
            </a:endParaRPr>
          </a:p>
          <a:p>
            <a:r>
              <a:rPr lang="de-DE" sz="1400" b="1" dirty="0">
                <a:solidFill>
                  <a:schemeClr val="bg1"/>
                </a:solidFill>
              </a:rPr>
              <a:t>… kann ihre/seine Arbeitsergebnisse präsentieren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Leitfragen der Unterrichtsplanung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3200" dirty="0" smtClean="0"/>
              <a:t>2</a:t>
            </a:r>
            <a:r>
              <a:rPr lang="de-DE" sz="3200" dirty="0"/>
              <a:t>. Wo stehen meine Lernenden?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032330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1104</Words>
  <Application>Microsoft Office PowerPoint</Application>
  <PresentationFormat>Широкоэкранный</PresentationFormat>
  <Paragraphs>211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Agency FB</vt:lpstr>
      <vt:lpstr>Arial</vt:lpstr>
      <vt:lpstr>Arial Rounded MT Bold</vt:lpstr>
      <vt:lpstr>Bradley Hand ITC</vt:lpstr>
      <vt:lpstr>Calibri</vt:lpstr>
      <vt:lpstr>Century Gothic</vt:lpstr>
      <vt:lpstr>Goethe FF Clan</vt:lpstr>
      <vt:lpstr>Segoe Script</vt:lpstr>
      <vt:lpstr>Times New Roman</vt:lpstr>
      <vt:lpstr>Wingdings 3</vt:lpstr>
      <vt:lpstr>Сектор</vt:lpstr>
      <vt:lpstr>Den Unterricht planen</vt:lpstr>
      <vt:lpstr>Презентация PowerPoint</vt:lpstr>
      <vt:lpstr>Презентация PowerPoint</vt:lpstr>
      <vt:lpstr>Презентация PowerPoint</vt:lpstr>
      <vt:lpstr>Leitfragen der Unterrichtsplanung</vt:lpstr>
      <vt:lpstr>Презентация PowerPoint</vt:lpstr>
      <vt:lpstr>Aufgabe : Die folgenden Lernziele sprechen unterschiedliche Bereiche an. Welches Lernziel gehört in welchen Bereich?   Ordnen Sie bitte zu: Kenntnisse  - Fertigkeiten - Haltungen </vt:lpstr>
      <vt:lpstr>Lernzielformulierungen</vt:lpstr>
      <vt:lpstr>Leitfragen der Unterrichtsplanung</vt:lpstr>
      <vt:lpstr>Wohin will ich in der Unterrichtsstunde kommen?  Was brauchen meine Lernenden? </vt:lpstr>
      <vt:lpstr>Презентация PowerPoint</vt:lpstr>
      <vt:lpstr>Презентация PowerPoint</vt:lpstr>
      <vt:lpstr>Leitfragen der Unterrichtsplanung</vt:lpstr>
      <vt:lpstr>Презентация PowerPoint</vt:lpstr>
      <vt:lpstr>Презентация PowerPoint</vt:lpstr>
      <vt:lpstr>Leitfragen der Unterrichtsplanung</vt:lpstr>
      <vt:lpstr>Презентация PowerPoint</vt:lpstr>
      <vt:lpstr>Презентация PowerPoint</vt:lpstr>
      <vt:lpstr>Презентация PowerPoint</vt:lpstr>
      <vt:lpstr>Презентация PowerPoint</vt:lpstr>
      <vt:lpstr>Leitfragen der Unterrichtsplanung</vt:lpstr>
      <vt:lpstr>Bücher BILDER Audio-dateien Filme  </vt:lpstr>
      <vt:lpstr>Welche unterschiedlichen Arten von Materialien haben Sie in Ihrem Unterricht bereits eingesetzt bzw. welche würden Sie gern einsetzen?  Welches davon war/wäre das Ungewöhnlichste?</vt:lpstr>
      <vt:lpstr>Leitfragen der Unterrichtsplanung</vt:lpstr>
      <vt:lpstr>CD-Spieler handy PC interaktiven Whiteboard Beamer  </vt:lpstr>
      <vt:lpstr>Leitfragen der Unterrichtsplanung</vt:lpstr>
      <vt:lpstr>Leitfragen der Unterrichtsplanung</vt:lpstr>
      <vt:lpstr>- Lektionstests - Selbstevaluationsbögen ausfüllen („Das kann ich jetzt: …“) - Rückfragen wie z.B. „Habt ihr noch Fragen dazu?“ - Ein Plakat mit drei Spalten „Ich habe es verstanden/ fast verstanden/noch nichtverstanden.“ </vt:lpstr>
      <vt:lpstr>Презентация PowerPoint</vt:lpstr>
      <vt:lpstr>Презентация PowerPoint</vt:lpstr>
      <vt:lpstr>Презентация PowerPoint</vt:lpstr>
      <vt:lpstr>Danke sehr 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Unterricht planen</dc:title>
  <dc:creator>User</dc:creator>
  <cp:lastModifiedBy>User</cp:lastModifiedBy>
  <cp:revision>32</cp:revision>
  <dcterms:created xsi:type="dcterms:W3CDTF">2022-12-25T18:18:09Z</dcterms:created>
  <dcterms:modified xsi:type="dcterms:W3CDTF">2022-12-25T21:28:08Z</dcterms:modified>
</cp:coreProperties>
</file>