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62" r:id="rId1"/>
  </p:sldMasterIdLst>
  <p:notesMasterIdLst>
    <p:notesMasterId r:id="rId19"/>
  </p:notesMasterIdLst>
  <p:sldIdLst>
    <p:sldId id="256" r:id="rId2"/>
    <p:sldId id="258" r:id="rId3"/>
    <p:sldId id="259" r:id="rId4"/>
    <p:sldId id="260" r:id="rId5"/>
    <p:sldId id="261" r:id="rId6"/>
    <p:sldId id="262" r:id="rId7"/>
    <p:sldId id="270" r:id="rId8"/>
    <p:sldId id="271" r:id="rId9"/>
    <p:sldId id="269" r:id="rId10"/>
    <p:sldId id="272" r:id="rId11"/>
    <p:sldId id="273" r:id="rId12"/>
    <p:sldId id="266" r:id="rId13"/>
    <p:sldId id="257" r:id="rId14"/>
    <p:sldId id="263" r:id="rId15"/>
    <p:sldId id="264" r:id="rId16"/>
    <p:sldId id="275"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74"/>
  </p:normalViewPr>
  <p:slideViewPr>
    <p:cSldViewPr snapToGrid="0">
      <p:cViewPr varScale="1">
        <p:scale>
          <a:sx n="119" d="100"/>
          <a:sy n="119"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696CF-A4CF-F24A-9874-C3BEEA2A6FC5}"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A6F27-F8C1-E343-A053-EFFB978BBB7A}" type="slidenum">
              <a:rPr lang="en-US" smtClean="0"/>
              <a:t>‹#›</a:t>
            </a:fld>
            <a:endParaRPr lang="en-US"/>
          </a:p>
        </p:txBody>
      </p:sp>
    </p:spTree>
    <p:extLst>
      <p:ext uri="{BB962C8B-B14F-4D97-AF65-F5344CB8AC3E}">
        <p14:creationId xmlns:p14="http://schemas.microsoft.com/office/powerpoint/2010/main" val="291045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FA6F27-F8C1-E343-A053-EFFB978BBB7A}" type="slidenum">
              <a:rPr lang="en-US" smtClean="0"/>
              <a:t>4</a:t>
            </a:fld>
            <a:endParaRPr lang="en-US"/>
          </a:p>
        </p:txBody>
      </p:sp>
    </p:spTree>
    <p:extLst>
      <p:ext uri="{BB962C8B-B14F-4D97-AF65-F5344CB8AC3E}">
        <p14:creationId xmlns:p14="http://schemas.microsoft.com/office/powerpoint/2010/main" val="40403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FA6F27-F8C1-E343-A053-EFFB978BBB7A}" type="slidenum">
              <a:rPr lang="en-US" smtClean="0"/>
              <a:t>8</a:t>
            </a:fld>
            <a:endParaRPr lang="en-US"/>
          </a:p>
        </p:txBody>
      </p:sp>
    </p:spTree>
    <p:extLst>
      <p:ext uri="{BB962C8B-B14F-4D97-AF65-F5344CB8AC3E}">
        <p14:creationId xmlns:p14="http://schemas.microsoft.com/office/powerpoint/2010/main" val="64459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FA6F27-F8C1-E343-A053-EFFB978BBB7A}" type="slidenum">
              <a:rPr lang="en-US" smtClean="0"/>
              <a:t>10</a:t>
            </a:fld>
            <a:endParaRPr lang="en-US"/>
          </a:p>
        </p:txBody>
      </p:sp>
    </p:spTree>
    <p:extLst>
      <p:ext uri="{BB962C8B-B14F-4D97-AF65-F5344CB8AC3E}">
        <p14:creationId xmlns:p14="http://schemas.microsoft.com/office/powerpoint/2010/main" val="80308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FA6F27-F8C1-E343-A053-EFFB978BBB7A}" type="slidenum">
              <a:rPr lang="en-US" smtClean="0"/>
              <a:t>15</a:t>
            </a:fld>
            <a:endParaRPr lang="en-US"/>
          </a:p>
        </p:txBody>
      </p:sp>
    </p:spTree>
    <p:extLst>
      <p:ext uri="{BB962C8B-B14F-4D97-AF65-F5344CB8AC3E}">
        <p14:creationId xmlns:p14="http://schemas.microsoft.com/office/powerpoint/2010/main" val="38607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E45D8C8-0B5E-BD4B-A432-B37E0C72B14C}" type="datetimeFigureOut">
              <a:rPr lang="en-US" smtClean="0"/>
              <a:t>12/10/23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CF016BF-3B1A-0345-8CEC-93264A6EED4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58290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5D8C8-0B5E-BD4B-A432-B37E0C72B14C}"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290451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5D8C8-0B5E-BD4B-A432-B37E0C72B14C}"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532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5D8C8-0B5E-BD4B-A432-B37E0C72B14C}"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274031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E45D8C8-0B5E-BD4B-A432-B37E0C72B14C}" type="datetimeFigureOut">
              <a:rPr lang="en-US" smtClean="0"/>
              <a:t>12/10/23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CF016BF-3B1A-0345-8CEC-93264A6EED4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784878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5D8C8-0B5E-BD4B-A432-B37E0C72B14C}"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182539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5D8C8-0B5E-BD4B-A432-B37E0C72B14C}" type="datetimeFigureOut">
              <a:rPr lang="en-US" smtClean="0"/>
              <a:t>12/10/23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75242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5D8C8-0B5E-BD4B-A432-B37E0C72B14C}" type="datetimeFigureOut">
              <a:rPr lang="en-US" smtClean="0"/>
              <a:t>12/10/23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102795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5D8C8-0B5E-BD4B-A432-B37E0C72B14C}" type="datetimeFigureOut">
              <a:rPr lang="en-US" smtClean="0"/>
              <a:t>12/10/23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F016BF-3B1A-0345-8CEC-93264A6EED49}" type="slidenum">
              <a:rPr lang="en-US" smtClean="0"/>
              <a:t>‹#›</a:t>
            </a:fld>
            <a:endParaRPr lang="en-US"/>
          </a:p>
        </p:txBody>
      </p:sp>
    </p:spTree>
    <p:extLst>
      <p:ext uri="{BB962C8B-B14F-4D97-AF65-F5344CB8AC3E}">
        <p14:creationId xmlns:p14="http://schemas.microsoft.com/office/powerpoint/2010/main" val="424465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45D8C8-0B5E-BD4B-A432-B37E0C72B14C}" type="datetimeFigureOut">
              <a:rPr lang="en-US" smtClean="0"/>
              <a:t>12/10/23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F016BF-3B1A-0345-8CEC-93264A6EED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397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45D8C8-0B5E-BD4B-A432-B37E0C72B14C}" type="datetimeFigureOut">
              <a:rPr lang="en-US" smtClean="0"/>
              <a:t>12/10/23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F016BF-3B1A-0345-8CEC-93264A6EED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551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E45D8C8-0B5E-BD4B-A432-B37E0C72B14C}" type="datetimeFigureOut">
              <a:rPr lang="en-US" smtClean="0"/>
              <a:t>12/10/23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CF016BF-3B1A-0345-8CEC-93264A6EED4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7619756"/>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statista.com/study/36294/digital-advertising-report-social-media-advertising/#:~:text=The%20Social%20Media%20Advertising%20market,What's%20included%3F" TargetMode="External"/><Relationship Id="rId3" Type="http://schemas.openxmlformats.org/officeDocument/2006/relationships/hyperlink" Target="https://doi.org/10.24432/C5NS3V" TargetMode="External"/><Relationship Id="rId7" Type="http://schemas.openxmlformats.org/officeDocument/2006/relationships/hyperlink" Target="https://www.pewresearch.org/short-reads/2021/01/12/more-than-eight-in-ten-americans-get-news-from-digital-devices/" TargetMode="External"/><Relationship Id="rId2" Type="http://schemas.openxmlformats.org/officeDocument/2006/relationships/hyperlink" Target="https://ourworldindata.org/rise-of-social-media" TargetMode="External"/><Relationship Id="rId1" Type="http://schemas.openxmlformats.org/officeDocument/2006/relationships/slideLayout" Target="../slideLayouts/slideLayout2.xml"/><Relationship Id="rId6" Type="http://schemas.openxmlformats.org/officeDocument/2006/relationships/hyperlink" Target="https://tuckerhall.com/shareable-content-important/#:~:text=Shareable%20content%20can%20lead%20to,Social%20validation" TargetMode="External"/><Relationship Id="rId5" Type="http://schemas.openxmlformats.org/officeDocument/2006/relationships/hyperlink" Target="https://www.pewresearch.org/journalism/fact-sheet/digital-news/" TargetMode="External"/><Relationship Id="rId4" Type="http://schemas.openxmlformats.org/officeDocument/2006/relationships/hyperlink" Target="https://www.semrush.com/blog/anatomy-of-top-performing-artic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83E-275A-E76F-9AAE-567FE7800FEC}"/>
              </a:ext>
            </a:extLst>
          </p:cNvPr>
          <p:cNvSpPr>
            <a:spLocks noGrp="1"/>
          </p:cNvSpPr>
          <p:nvPr>
            <p:ph type="ctrTitle"/>
          </p:nvPr>
        </p:nvSpPr>
        <p:spPr>
          <a:xfrm>
            <a:off x="1990427" y="1854223"/>
            <a:ext cx="8361229" cy="2098226"/>
          </a:xfrm>
        </p:spPr>
        <p:txBody>
          <a:bodyPr/>
          <a:lstStyle/>
          <a:p>
            <a:r>
              <a:rPr lang="en-US" sz="3200" b="1" dirty="0">
                <a:latin typeface="Avenir Next Demi Bold" panose="020B0503020202020204" pitchFamily="34" charset="0"/>
              </a:rPr>
              <a:t>Data Mining &amp; Analysis on the Circulation of Online Publications</a:t>
            </a:r>
            <a:br>
              <a:rPr lang="en-US" sz="3200" b="1" dirty="0">
                <a:latin typeface="Avenir Next Demi Bold" panose="020B0503020202020204" pitchFamily="34" charset="0"/>
              </a:rPr>
            </a:br>
            <a:endParaRPr lang="en-US" sz="2800" dirty="0"/>
          </a:p>
        </p:txBody>
      </p:sp>
      <p:sp>
        <p:nvSpPr>
          <p:cNvPr id="3" name="Subtitle 2">
            <a:extLst>
              <a:ext uri="{FF2B5EF4-FFF2-40B4-BE49-F238E27FC236}">
                <a16:creationId xmlns:a16="http://schemas.microsoft.com/office/drawing/2014/main" id="{83381C17-A98E-14D5-0CF4-0E391CBF67D5}"/>
              </a:ext>
            </a:extLst>
          </p:cNvPr>
          <p:cNvSpPr>
            <a:spLocks noGrp="1"/>
          </p:cNvSpPr>
          <p:nvPr>
            <p:ph type="subTitle" idx="1"/>
          </p:nvPr>
        </p:nvSpPr>
        <p:spPr>
          <a:xfrm>
            <a:off x="2679901" y="3954664"/>
            <a:ext cx="6831673" cy="1524765"/>
          </a:xfrm>
        </p:spPr>
        <p:txBody>
          <a:bodyPr>
            <a:normAutofit fontScale="47500" lnSpcReduction="20000"/>
          </a:bodyPr>
          <a:lstStyle/>
          <a:p>
            <a:r>
              <a:rPr lang="en-US" sz="3400" dirty="0">
                <a:latin typeface="Avenir Next" panose="020B0503020202020204" pitchFamily="34" charset="0"/>
              </a:rPr>
              <a:t>Akhila Reddy Bokka  </a:t>
            </a:r>
            <a:r>
              <a:rPr lang="en-US" sz="2900" dirty="0">
                <a:effectLst/>
                <a:latin typeface="Avenir Next" panose="020B0503020202020204" pitchFamily="34" charset="0"/>
                <a:ea typeface="Calibri" panose="020F0502020204030204" pitchFamily="34" charset="0"/>
                <a:cs typeface="Times New Roman" panose="02020603050405020304" pitchFamily="18" charset="0"/>
                <a:sym typeface="Symbol" pitchFamily="2" charset="2"/>
              </a:rPr>
              <a:t></a:t>
            </a:r>
            <a:r>
              <a:rPr lang="en-US" sz="3400" dirty="0">
                <a:effectLst/>
                <a:latin typeface="Avenir Next" panose="020B0503020202020204" pitchFamily="34" charset="0"/>
                <a:ea typeface="Calibri" panose="020F0502020204030204" pitchFamily="34" charset="0"/>
                <a:cs typeface="Times New Roman" panose="02020603050405020304" pitchFamily="18" charset="0"/>
                <a:sym typeface="Symbol" pitchFamily="2" charset="2"/>
              </a:rPr>
              <a:t>  Shamhith</a:t>
            </a:r>
            <a:r>
              <a:rPr lang="en-US" sz="3400" dirty="0">
                <a:latin typeface="Avenir Next" panose="020B0503020202020204" pitchFamily="34" charset="0"/>
                <a:ea typeface="Calibri" panose="020F0502020204030204" pitchFamily="34" charset="0"/>
                <a:cs typeface="Times New Roman" panose="02020603050405020304" pitchFamily="18" charset="0"/>
                <a:sym typeface="Symbol" pitchFamily="2" charset="2"/>
              </a:rPr>
              <a:t> Kamasani  </a:t>
            </a:r>
            <a:r>
              <a:rPr lang="en-US" sz="2900" dirty="0">
                <a:effectLst/>
                <a:latin typeface="Avenir Next" panose="020B0503020202020204" pitchFamily="34" charset="0"/>
                <a:ea typeface="Calibri" panose="020F0502020204030204" pitchFamily="34" charset="0"/>
                <a:cs typeface="Times New Roman" panose="02020603050405020304" pitchFamily="18" charset="0"/>
                <a:sym typeface="Symbol" pitchFamily="2" charset="2"/>
              </a:rPr>
              <a:t></a:t>
            </a:r>
            <a:r>
              <a:rPr lang="en-US" sz="3400" dirty="0">
                <a:effectLst/>
                <a:latin typeface="Avenir Next" panose="020B0503020202020204" pitchFamily="34" charset="0"/>
                <a:ea typeface="Calibri" panose="020F0502020204030204" pitchFamily="34" charset="0"/>
                <a:cs typeface="Times New Roman" panose="02020603050405020304" pitchFamily="18" charset="0"/>
                <a:sym typeface="Symbol" pitchFamily="2" charset="2"/>
              </a:rPr>
              <a:t>  Shreyas Risbud</a:t>
            </a:r>
          </a:p>
          <a:p>
            <a:endParaRPr lang="en-US" sz="2100" dirty="0">
              <a:effectLst/>
              <a:latin typeface="Avenir Next" panose="020B0503020202020204" pitchFamily="34" charset="0"/>
              <a:ea typeface="Calibri" panose="020F0502020204030204" pitchFamily="34" charset="0"/>
              <a:cs typeface="Times New Roman" panose="02020603050405020304" pitchFamily="18" charset="0"/>
              <a:sym typeface="Symbol" pitchFamily="2" charset="2"/>
            </a:endParaRPr>
          </a:p>
          <a:p>
            <a:r>
              <a:rPr lang="en-US" sz="3400" dirty="0">
                <a:latin typeface="Avenir Next" panose="020B0503020202020204" pitchFamily="34" charset="0"/>
                <a:cs typeface="Times New Roman" panose="02020603050405020304" pitchFamily="18" charset="0"/>
                <a:sym typeface="Symbol" pitchFamily="2" charset="2"/>
              </a:rPr>
              <a:t>IE 7275 – Data Mining in Engineering</a:t>
            </a:r>
          </a:p>
          <a:p>
            <a:endParaRPr lang="en-US" sz="2100" dirty="0">
              <a:latin typeface="Avenir Next" panose="020B0503020202020204" pitchFamily="34" charset="0"/>
              <a:cs typeface="Times New Roman" panose="02020603050405020304" pitchFamily="18" charset="0"/>
              <a:sym typeface="Symbol" pitchFamily="2" charset="2"/>
            </a:endParaRPr>
          </a:p>
          <a:p>
            <a:r>
              <a:rPr lang="en-US" sz="3400" dirty="0">
                <a:latin typeface="Avenir Next" panose="020B0503020202020204" pitchFamily="34" charset="0"/>
                <a:cs typeface="Times New Roman" panose="02020603050405020304" pitchFamily="18" charset="0"/>
                <a:sym typeface="Symbol" pitchFamily="2" charset="2"/>
              </a:rPr>
              <a:t> Northeastern University</a:t>
            </a:r>
          </a:p>
          <a:p>
            <a:endParaRPr lang="en-US" sz="2200" dirty="0">
              <a:latin typeface="Avenir Next" panose="020B0503020202020204" pitchFamily="34" charset="0"/>
              <a:cs typeface="Times New Roman" panose="02020603050405020304" pitchFamily="18" charset="0"/>
              <a:sym typeface="Symbol" pitchFamily="2" charset="2"/>
            </a:endParaRPr>
          </a:p>
          <a:p>
            <a:r>
              <a:rPr lang="en-US" dirty="0">
                <a:effectLst/>
                <a:latin typeface="Avenir Next" panose="020B0503020202020204" pitchFamily="34" charset="0"/>
              </a:rPr>
              <a:t> </a:t>
            </a:r>
            <a:r>
              <a:rPr lang="en-US" dirty="0">
                <a:latin typeface="Avenir Next" panose="020B0503020202020204" pitchFamily="34" charset="0"/>
                <a:ea typeface="Calibri" panose="020F0502020204030204" pitchFamily="34" charset="0"/>
                <a:cs typeface="Times New Roman" panose="02020603050405020304" pitchFamily="18" charset="0"/>
                <a:sym typeface="Symbol" pitchFamily="2" charset="2"/>
              </a:rPr>
              <a:t>  </a:t>
            </a:r>
            <a:r>
              <a:rPr lang="en-US" sz="3400" dirty="0">
                <a:latin typeface="Avenir Next" panose="020B0503020202020204" pitchFamily="34" charset="0"/>
                <a:ea typeface="Calibri" panose="020F0502020204030204" pitchFamily="34" charset="0"/>
                <a:cs typeface="Times New Roman" panose="02020603050405020304" pitchFamily="18" charset="0"/>
                <a:sym typeface="Symbol" pitchFamily="2" charset="2"/>
              </a:rPr>
              <a:t>Tuesday, December 12</a:t>
            </a:r>
            <a:r>
              <a:rPr lang="en-US" sz="3400" baseline="30000" dirty="0">
                <a:latin typeface="Avenir Next" panose="020B0503020202020204" pitchFamily="34" charset="0"/>
                <a:ea typeface="Calibri" panose="020F0502020204030204" pitchFamily="34" charset="0"/>
                <a:cs typeface="Times New Roman" panose="02020603050405020304" pitchFamily="18" charset="0"/>
                <a:sym typeface="Symbol" pitchFamily="2" charset="2"/>
              </a:rPr>
              <a:t>th</a:t>
            </a:r>
            <a:r>
              <a:rPr lang="en-US" sz="3400" dirty="0">
                <a:latin typeface="Avenir Next" panose="020B0503020202020204" pitchFamily="34" charset="0"/>
                <a:ea typeface="Calibri" panose="020F0502020204030204" pitchFamily="34" charset="0"/>
                <a:cs typeface="Times New Roman" panose="02020603050405020304" pitchFamily="18" charset="0"/>
                <a:sym typeface="Symbol" pitchFamily="2" charset="2"/>
              </a:rPr>
              <a:t>, 2023</a:t>
            </a:r>
            <a:r>
              <a:rPr lang="en-US" sz="3400" dirty="0">
                <a:latin typeface="Avenir Next Medium" panose="020B0503020202020204" pitchFamily="34" charset="0"/>
                <a:ea typeface="Calibri" panose="020F0502020204030204" pitchFamily="34" charset="0"/>
                <a:cs typeface="Times New Roman" panose="02020603050405020304" pitchFamily="18" charset="0"/>
                <a:sym typeface="Symbol" pitchFamily="2" charset="2"/>
              </a:rPr>
              <a:t> </a:t>
            </a:r>
            <a:endParaRPr lang="en-US" sz="3400" dirty="0">
              <a:latin typeface="Avenir Next Medium" panose="020B0503020202020204" pitchFamily="34" charset="0"/>
            </a:endParaRPr>
          </a:p>
        </p:txBody>
      </p:sp>
    </p:spTree>
    <p:extLst>
      <p:ext uri="{BB962C8B-B14F-4D97-AF65-F5344CB8AC3E}">
        <p14:creationId xmlns:p14="http://schemas.microsoft.com/office/powerpoint/2010/main" val="71642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Autofit/>
          </a:bodyPr>
          <a:lstStyle/>
          <a:p>
            <a:r>
              <a:rPr lang="en-US" sz="3200" b="1" dirty="0">
                <a:latin typeface="Avenir Next Demi Bold" panose="020B0503020202020204" pitchFamily="34" charset="0"/>
              </a:rPr>
              <a:t>Lasso Linear Regression:</a:t>
            </a:r>
            <a:br>
              <a:rPr lang="en-US" sz="3200" b="1" dirty="0">
                <a:latin typeface="Avenir Next Demi Bold" panose="020B0503020202020204" pitchFamily="34" charset="0"/>
              </a:rPr>
            </a:br>
            <a:endParaRPr lang="en-US" sz="3200" b="1" dirty="0">
              <a:latin typeface="Avenir Next Demi Bold" panose="020B0503020202020204" pitchFamily="34" charset="0"/>
            </a:endParaRP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4" name="Picture 3">
            <a:extLst>
              <a:ext uri="{FF2B5EF4-FFF2-40B4-BE49-F238E27FC236}">
                <a16:creationId xmlns:a16="http://schemas.microsoft.com/office/drawing/2014/main" id="{BC88A9DF-7E36-9CBD-96D8-5E8A4A251B80}"/>
              </a:ext>
            </a:extLst>
          </p:cNvPr>
          <p:cNvPicPr>
            <a:picLocks noChangeAspect="1"/>
          </p:cNvPicPr>
          <p:nvPr/>
        </p:nvPicPr>
        <p:blipFill>
          <a:blip r:embed="rId3"/>
          <a:stretch>
            <a:fillRect/>
          </a:stretch>
        </p:blipFill>
        <p:spPr>
          <a:xfrm>
            <a:off x="1378773" y="1355465"/>
            <a:ext cx="5906561" cy="2094876"/>
          </a:xfrm>
          <a:prstGeom prst="rect">
            <a:avLst/>
          </a:prstGeom>
        </p:spPr>
      </p:pic>
      <p:pic>
        <p:nvPicPr>
          <p:cNvPr id="6" name="Picture 5">
            <a:extLst>
              <a:ext uri="{FF2B5EF4-FFF2-40B4-BE49-F238E27FC236}">
                <a16:creationId xmlns:a16="http://schemas.microsoft.com/office/drawing/2014/main" id="{DF0B1470-C888-0BE4-0D8F-5BDD424FD3EC}"/>
              </a:ext>
            </a:extLst>
          </p:cNvPr>
          <p:cNvPicPr>
            <a:picLocks noChangeAspect="1"/>
          </p:cNvPicPr>
          <p:nvPr/>
        </p:nvPicPr>
        <p:blipFill>
          <a:blip r:embed="rId4"/>
          <a:stretch>
            <a:fillRect/>
          </a:stretch>
        </p:blipFill>
        <p:spPr>
          <a:xfrm>
            <a:off x="1371600" y="3679115"/>
            <a:ext cx="5913734" cy="2856208"/>
          </a:xfrm>
          <a:prstGeom prst="rect">
            <a:avLst/>
          </a:prstGeom>
        </p:spPr>
      </p:pic>
      <p:pic>
        <p:nvPicPr>
          <p:cNvPr id="10" name="Picture 9">
            <a:extLst>
              <a:ext uri="{FF2B5EF4-FFF2-40B4-BE49-F238E27FC236}">
                <a16:creationId xmlns:a16="http://schemas.microsoft.com/office/drawing/2014/main" id="{67419F86-1CB8-F505-1861-D579B251276B}"/>
              </a:ext>
            </a:extLst>
          </p:cNvPr>
          <p:cNvPicPr>
            <a:picLocks noChangeAspect="1"/>
          </p:cNvPicPr>
          <p:nvPr/>
        </p:nvPicPr>
        <p:blipFill>
          <a:blip r:embed="rId5"/>
          <a:stretch>
            <a:fillRect/>
          </a:stretch>
        </p:blipFill>
        <p:spPr>
          <a:xfrm>
            <a:off x="7719863" y="1355462"/>
            <a:ext cx="3100537" cy="2476467"/>
          </a:xfrm>
          <a:prstGeom prst="rect">
            <a:avLst/>
          </a:prstGeom>
        </p:spPr>
      </p:pic>
      <p:pic>
        <p:nvPicPr>
          <p:cNvPr id="13" name="Picture 12">
            <a:extLst>
              <a:ext uri="{FF2B5EF4-FFF2-40B4-BE49-F238E27FC236}">
                <a16:creationId xmlns:a16="http://schemas.microsoft.com/office/drawing/2014/main" id="{84C579E1-FCBD-3BAC-9477-35699C9EA51A}"/>
              </a:ext>
            </a:extLst>
          </p:cNvPr>
          <p:cNvPicPr>
            <a:picLocks noChangeAspect="1"/>
          </p:cNvPicPr>
          <p:nvPr/>
        </p:nvPicPr>
        <p:blipFill>
          <a:blip r:embed="rId6"/>
          <a:stretch>
            <a:fillRect/>
          </a:stretch>
        </p:blipFill>
        <p:spPr>
          <a:xfrm>
            <a:off x="7719863" y="4026798"/>
            <a:ext cx="3100537" cy="2508525"/>
          </a:xfrm>
          <a:prstGeom prst="rect">
            <a:avLst/>
          </a:prstGeom>
        </p:spPr>
      </p:pic>
    </p:spTree>
    <p:extLst>
      <p:ext uri="{BB962C8B-B14F-4D97-AF65-F5344CB8AC3E}">
        <p14:creationId xmlns:p14="http://schemas.microsoft.com/office/powerpoint/2010/main" val="70595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Autofit/>
          </a:bodyPr>
          <a:lstStyle/>
          <a:p>
            <a:r>
              <a:rPr lang="en-US" sz="3200" b="1" dirty="0">
                <a:latin typeface="Avenir Next Demi Bold" panose="020B0503020202020204" pitchFamily="34" charset="0"/>
              </a:rPr>
              <a:t>Ridge Linear Regression:</a:t>
            </a:r>
            <a:br>
              <a:rPr lang="en-US" sz="3200" b="1" dirty="0">
                <a:latin typeface="Avenir Next Demi Bold" panose="020B0503020202020204" pitchFamily="34" charset="0"/>
              </a:rPr>
            </a:br>
            <a:endParaRPr lang="en-US" sz="3200" b="1" dirty="0">
              <a:latin typeface="Avenir Next Demi Bold" panose="020B0503020202020204" pitchFamily="34" charset="0"/>
            </a:endParaRP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5" name="Picture 4">
            <a:extLst>
              <a:ext uri="{FF2B5EF4-FFF2-40B4-BE49-F238E27FC236}">
                <a16:creationId xmlns:a16="http://schemas.microsoft.com/office/drawing/2014/main" id="{98DB6B6D-FFE9-9E85-6E6B-5B748F42F895}"/>
              </a:ext>
            </a:extLst>
          </p:cNvPr>
          <p:cNvPicPr>
            <a:picLocks noChangeAspect="1"/>
          </p:cNvPicPr>
          <p:nvPr/>
        </p:nvPicPr>
        <p:blipFill>
          <a:blip r:embed="rId2"/>
          <a:stretch>
            <a:fillRect/>
          </a:stretch>
        </p:blipFill>
        <p:spPr>
          <a:xfrm>
            <a:off x="1371601" y="1355464"/>
            <a:ext cx="5913733" cy="2097420"/>
          </a:xfrm>
          <a:prstGeom prst="rect">
            <a:avLst/>
          </a:prstGeom>
        </p:spPr>
      </p:pic>
      <p:pic>
        <p:nvPicPr>
          <p:cNvPr id="7" name="Picture 6">
            <a:extLst>
              <a:ext uri="{FF2B5EF4-FFF2-40B4-BE49-F238E27FC236}">
                <a16:creationId xmlns:a16="http://schemas.microsoft.com/office/drawing/2014/main" id="{06D5EEE2-D22D-F315-C4D6-5047A3B6C56F}"/>
              </a:ext>
            </a:extLst>
          </p:cNvPr>
          <p:cNvPicPr>
            <a:picLocks noChangeAspect="1"/>
          </p:cNvPicPr>
          <p:nvPr/>
        </p:nvPicPr>
        <p:blipFill>
          <a:blip r:embed="rId3"/>
          <a:stretch>
            <a:fillRect/>
          </a:stretch>
        </p:blipFill>
        <p:spPr>
          <a:xfrm>
            <a:off x="1371599" y="3679114"/>
            <a:ext cx="5913733" cy="2856207"/>
          </a:xfrm>
          <a:prstGeom prst="rect">
            <a:avLst/>
          </a:prstGeom>
        </p:spPr>
      </p:pic>
      <p:pic>
        <p:nvPicPr>
          <p:cNvPr id="8" name="Picture 7">
            <a:extLst>
              <a:ext uri="{FF2B5EF4-FFF2-40B4-BE49-F238E27FC236}">
                <a16:creationId xmlns:a16="http://schemas.microsoft.com/office/drawing/2014/main" id="{85972D86-1CC7-A43E-556A-EE311CDB6951}"/>
              </a:ext>
            </a:extLst>
          </p:cNvPr>
          <p:cNvPicPr>
            <a:picLocks noChangeAspect="1"/>
          </p:cNvPicPr>
          <p:nvPr/>
        </p:nvPicPr>
        <p:blipFill>
          <a:blip r:embed="rId4"/>
          <a:stretch>
            <a:fillRect/>
          </a:stretch>
        </p:blipFill>
        <p:spPr>
          <a:xfrm>
            <a:off x="7719863" y="1355463"/>
            <a:ext cx="3100536" cy="2476467"/>
          </a:xfrm>
          <a:prstGeom prst="rect">
            <a:avLst/>
          </a:prstGeom>
        </p:spPr>
      </p:pic>
      <p:pic>
        <p:nvPicPr>
          <p:cNvPr id="10" name="Picture 9">
            <a:extLst>
              <a:ext uri="{FF2B5EF4-FFF2-40B4-BE49-F238E27FC236}">
                <a16:creationId xmlns:a16="http://schemas.microsoft.com/office/drawing/2014/main" id="{61236CDC-7424-F45E-8A91-CDF10F38C6C6}"/>
              </a:ext>
            </a:extLst>
          </p:cNvPr>
          <p:cNvPicPr>
            <a:picLocks noChangeAspect="1"/>
          </p:cNvPicPr>
          <p:nvPr/>
        </p:nvPicPr>
        <p:blipFill>
          <a:blip r:embed="rId5"/>
          <a:stretch>
            <a:fillRect/>
          </a:stretch>
        </p:blipFill>
        <p:spPr>
          <a:xfrm>
            <a:off x="7719862" y="4026798"/>
            <a:ext cx="3100536" cy="2508524"/>
          </a:xfrm>
          <a:prstGeom prst="rect">
            <a:avLst/>
          </a:prstGeom>
        </p:spPr>
      </p:pic>
    </p:spTree>
    <p:extLst>
      <p:ext uri="{BB962C8B-B14F-4D97-AF65-F5344CB8AC3E}">
        <p14:creationId xmlns:p14="http://schemas.microsoft.com/office/powerpoint/2010/main" val="186311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Autofit/>
          </a:bodyPr>
          <a:lstStyle/>
          <a:p>
            <a:r>
              <a:rPr lang="en-US" sz="3200" b="1" dirty="0">
                <a:latin typeface="Avenir Next Demi Bold" panose="020B0503020202020204" pitchFamily="34" charset="0"/>
              </a:rPr>
              <a:t>Comparison of Feature Coefficients:</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5" name="Picture 4">
            <a:extLst>
              <a:ext uri="{FF2B5EF4-FFF2-40B4-BE49-F238E27FC236}">
                <a16:creationId xmlns:a16="http://schemas.microsoft.com/office/drawing/2014/main" id="{FCA8A36B-BB91-BB16-50D1-EAC0A677A109}"/>
              </a:ext>
            </a:extLst>
          </p:cNvPr>
          <p:cNvPicPr>
            <a:picLocks noChangeAspect="1"/>
          </p:cNvPicPr>
          <p:nvPr/>
        </p:nvPicPr>
        <p:blipFill>
          <a:blip r:embed="rId2"/>
          <a:stretch>
            <a:fillRect/>
          </a:stretch>
        </p:blipFill>
        <p:spPr>
          <a:xfrm>
            <a:off x="3308916" y="1355464"/>
            <a:ext cx="5574168" cy="4914663"/>
          </a:xfrm>
          <a:prstGeom prst="rect">
            <a:avLst/>
          </a:prstGeom>
        </p:spPr>
      </p:pic>
    </p:spTree>
    <p:extLst>
      <p:ext uri="{BB962C8B-B14F-4D97-AF65-F5344CB8AC3E}">
        <p14:creationId xmlns:p14="http://schemas.microsoft.com/office/powerpoint/2010/main" val="172312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Autofit/>
          </a:bodyPr>
          <a:lstStyle/>
          <a:p>
            <a:r>
              <a:rPr lang="en-US" sz="3200" b="1" dirty="0">
                <a:latin typeface="Avenir Next Demi Bold" panose="020B0503020202020204" pitchFamily="34" charset="0"/>
              </a:rPr>
              <a:t>Principal Component Analysis Linear Regression:</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9" name="Picture 8">
            <a:extLst>
              <a:ext uri="{FF2B5EF4-FFF2-40B4-BE49-F238E27FC236}">
                <a16:creationId xmlns:a16="http://schemas.microsoft.com/office/drawing/2014/main" id="{DAD7A933-2348-DC97-58C1-59F79F4197D0}"/>
              </a:ext>
            </a:extLst>
          </p:cNvPr>
          <p:cNvPicPr>
            <a:picLocks noChangeAspect="1"/>
          </p:cNvPicPr>
          <p:nvPr/>
        </p:nvPicPr>
        <p:blipFill>
          <a:blip r:embed="rId2"/>
          <a:stretch>
            <a:fillRect/>
          </a:stretch>
        </p:blipFill>
        <p:spPr>
          <a:xfrm>
            <a:off x="1371600" y="1355464"/>
            <a:ext cx="3827474" cy="2541623"/>
          </a:xfrm>
          <a:prstGeom prst="rect">
            <a:avLst/>
          </a:prstGeom>
        </p:spPr>
      </p:pic>
      <p:pic>
        <p:nvPicPr>
          <p:cNvPr id="11" name="Picture 10">
            <a:extLst>
              <a:ext uri="{FF2B5EF4-FFF2-40B4-BE49-F238E27FC236}">
                <a16:creationId xmlns:a16="http://schemas.microsoft.com/office/drawing/2014/main" id="{D491EA2A-C2B0-E1FD-C7DB-B518F1266451}"/>
              </a:ext>
            </a:extLst>
          </p:cNvPr>
          <p:cNvPicPr>
            <a:picLocks noChangeAspect="1"/>
          </p:cNvPicPr>
          <p:nvPr/>
        </p:nvPicPr>
        <p:blipFill>
          <a:blip r:embed="rId3"/>
          <a:stretch>
            <a:fillRect/>
          </a:stretch>
        </p:blipFill>
        <p:spPr>
          <a:xfrm>
            <a:off x="1371599" y="4129059"/>
            <a:ext cx="3827473" cy="2587371"/>
          </a:xfrm>
          <a:prstGeom prst="rect">
            <a:avLst/>
          </a:prstGeom>
        </p:spPr>
      </p:pic>
      <p:pic>
        <p:nvPicPr>
          <p:cNvPr id="13" name="Picture 12">
            <a:extLst>
              <a:ext uri="{FF2B5EF4-FFF2-40B4-BE49-F238E27FC236}">
                <a16:creationId xmlns:a16="http://schemas.microsoft.com/office/drawing/2014/main" id="{AC1A4EEB-8BDD-D8F1-C155-60F41E70CE96}"/>
              </a:ext>
            </a:extLst>
          </p:cNvPr>
          <p:cNvPicPr>
            <a:picLocks noChangeAspect="1"/>
          </p:cNvPicPr>
          <p:nvPr/>
        </p:nvPicPr>
        <p:blipFill>
          <a:blip r:embed="rId4"/>
          <a:stretch>
            <a:fillRect/>
          </a:stretch>
        </p:blipFill>
        <p:spPr>
          <a:xfrm>
            <a:off x="5486401" y="1355464"/>
            <a:ext cx="6067164" cy="2151837"/>
          </a:xfrm>
          <a:prstGeom prst="rect">
            <a:avLst/>
          </a:prstGeom>
        </p:spPr>
      </p:pic>
      <p:pic>
        <p:nvPicPr>
          <p:cNvPr id="17" name="Picture 16">
            <a:extLst>
              <a:ext uri="{FF2B5EF4-FFF2-40B4-BE49-F238E27FC236}">
                <a16:creationId xmlns:a16="http://schemas.microsoft.com/office/drawing/2014/main" id="{C993330B-68F7-9CB5-97A7-B1D5A0B0D603}"/>
              </a:ext>
            </a:extLst>
          </p:cNvPr>
          <p:cNvPicPr>
            <a:picLocks noChangeAspect="1"/>
          </p:cNvPicPr>
          <p:nvPr/>
        </p:nvPicPr>
        <p:blipFill>
          <a:blip r:embed="rId5"/>
          <a:stretch>
            <a:fillRect/>
          </a:stretch>
        </p:blipFill>
        <p:spPr>
          <a:xfrm>
            <a:off x="5486401" y="3786121"/>
            <a:ext cx="6067164" cy="2930310"/>
          </a:xfrm>
          <a:prstGeom prst="rect">
            <a:avLst/>
          </a:prstGeom>
        </p:spPr>
      </p:pic>
    </p:spTree>
    <p:extLst>
      <p:ext uri="{BB962C8B-B14F-4D97-AF65-F5344CB8AC3E}">
        <p14:creationId xmlns:p14="http://schemas.microsoft.com/office/powerpoint/2010/main" val="323253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Regression Tree Model:</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4" name="Picture 3">
            <a:extLst>
              <a:ext uri="{FF2B5EF4-FFF2-40B4-BE49-F238E27FC236}">
                <a16:creationId xmlns:a16="http://schemas.microsoft.com/office/drawing/2014/main" id="{4422E7DB-CDE8-A503-D678-A359AA5F56C9}"/>
              </a:ext>
            </a:extLst>
          </p:cNvPr>
          <p:cNvPicPr>
            <a:picLocks noChangeAspect="1"/>
          </p:cNvPicPr>
          <p:nvPr/>
        </p:nvPicPr>
        <p:blipFill>
          <a:blip r:embed="rId2"/>
          <a:stretch>
            <a:fillRect/>
          </a:stretch>
        </p:blipFill>
        <p:spPr>
          <a:xfrm>
            <a:off x="939501" y="1511556"/>
            <a:ext cx="5783424" cy="4071663"/>
          </a:xfrm>
          <a:prstGeom prst="rect">
            <a:avLst/>
          </a:prstGeom>
        </p:spPr>
      </p:pic>
      <p:pic>
        <p:nvPicPr>
          <p:cNvPr id="5" name="Picture 4">
            <a:extLst>
              <a:ext uri="{FF2B5EF4-FFF2-40B4-BE49-F238E27FC236}">
                <a16:creationId xmlns:a16="http://schemas.microsoft.com/office/drawing/2014/main" id="{C7852629-3408-3D86-8386-94B1779717F2}"/>
              </a:ext>
            </a:extLst>
          </p:cNvPr>
          <p:cNvPicPr>
            <a:picLocks noChangeAspect="1"/>
          </p:cNvPicPr>
          <p:nvPr/>
        </p:nvPicPr>
        <p:blipFill>
          <a:blip r:embed="rId3"/>
          <a:stretch>
            <a:fillRect/>
          </a:stretch>
        </p:blipFill>
        <p:spPr>
          <a:xfrm>
            <a:off x="6868376" y="1511556"/>
            <a:ext cx="4708644" cy="1670011"/>
          </a:xfrm>
          <a:prstGeom prst="rect">
            <a:avLst/>
          </a:prstGeom>
        </p:spPr>
      </p:pic>
      <p:pic>
        <p:nvPicPr>
          <p:cNvPr id="10" name="Picture 9">
            <a:extLst>
              <a:ext uri="{FF2B5EF4-FFF2-40B4-BE49-F238E27FC236}">
                <a16:creationId xmlns:a16="http://schemas.microsoft.com/office/drawing/2014/main" id="{DDBF739D-37BD-3178-2608-7E74F3EAC864}"/>
              </a:ext>
            </a:extLst>
          </p:cNvPr>
          <p:cNvPicPr>
            <a:picLocks noChangeAspect="1"/>
          </p:cNvPicPr>
          <p:nvPr/>
        </p:nvPicPr>
        <p:blipFill>
          <a:blip r:embed="rId4"/>
          <a:stretch>
            <a:fillRect/>
          </a:stretch>
        </p:blipFill>
        <p:spPr>
          <a:xfrm>
            <a:off x="6868375" y="3309044"/>
            <a:ext cx="4708645" cy="2274175"/>
          </a:xfrm>
          <a:prstGeom prst="rect">
            <a:avLst/>
          </a:prstGeom>
        </p:spPr>
      </p:pic>
    </p:spTree>
    <p:extLst>
      <p:ext uri="{BB962C8B-B14F-4D97-AF65-F5344CB8AC3E}">
        <p14:creationId xmlns:p14="http://schemas.microsoft.com/office/powerpoint/2010/main" val="198697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 Neural Networks:</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a:buFont typeface="Wingdings" pitchFamily="2" charset="2"/>
              <a:buChar char="§"/>
            </a:pPr>
            <a:r>
              <a:rPr lang="en-US" kern="100" dirty="0">
                <a:effectLst/>
                <a:latin typeface="Avenir Next" panose="020B0503020202020204" pitchFamily="34" charset="0"/>
                <a:ea typeface="Calibri" panose="020F0502020204030204" pitchFamily="34" charset="0"/>
                <a:cs typeface="Times New Roman" panose="02020603050405020304" pitchFamily="18" charset="0"/>
              </a:rPr>
              <a:t>The main focus of</a:t>
            </a:r>
            <a:r>
              <a:rPr lang="en-US" kern="100" dirty="0">
                <a:latin typeface="Avenir Next" panose="020B0503020202020204" pitchFamily="34" charset="0"/>
                <a:ea typeface="Calibri" panose="020F0502020204030204" pitchFamily="34" charset="0"/>
                <a:cs typeface="Times New Roman" panose="02020603050405020304" pitchFamily="18" charset="0"/>
              </a:rPr>
              <a:t> this project was on regression models for predicting the popularity of online news articles.</a:t>
            </a:r>
          </a:p>
          <a:p>
            <a:pPr>
              <a:buFont typeface="Wingdings" pitchFamily="2" charset="2"/>
              <a:buChar char="§"/>
            </a:pPr>
            <a:r>
              <a:rPr lang="en-US" kern="100" dirty="0">
                <a:latin typeface="Avenir Next" panose="020B0503020202020204" pitchFamily="34" charset="0"/>
                <a:ea typeface="Calibri" panose="020F0502020204030204" pitchFamily="34" charset="0"/>
                <a:cs typeface="Times New Roman" panose="02020603050405020304" pitchFamily="18" charset="0"/>
              </a:rPr>
              <a:t>Just out of curiosity, neural networks were looked at as another potential predictive model. </a:t>
            </a:r>
          </a:p>
          <a:p>
            <a:pPr>
              <a:buFont typeface="Wingdings" pitchFamily="2" charset="2"/>
              <a:buChar char="§"/>
            </a:pPr>
            <a:r>
              <a:rPr lang="en-US" dirty="0">
                <a:solidFill>
                  <a:srgbClr val="1F1F1F"/>
                </a:solidFill>
                <a:latin typeface="Avenir Next" panose="020B0503020202020204" pitchFamily="34" charset="0"/>
              </a:rPr>
              <a:t>However, t</a:t>
            </a:r>
            <a:r>
              <a:rPr lang="en-US" b="0" i="0" u="none" strike="noStrike" dirty="0">
                <a:solidFill>
                  <a:srgbClr val="1F1F1F"/>
                </a:solidFill>
                <a:effectLst/>
                <a:latin typeface="Avenir Next" panose="020B0503020202020204" pitchFamily="34" charset="0"/>
              </a:rPr>
              <a:t>he results of the neural network show that the model is overfitting, meaning that the training loss is decreasing but the validation loss is increasing. </a:t>
            </a:r>
          </a:p>
          <a:p>
            <a:pPr>
              <a:buFont typeface="Wingdings" pitchFamily="2" charset="2"/>
              <a:buChar char="§"/>
            </a:pPr>
            <a:r>
              <a:rPr lang="en-US" kern="100" dirty="0">
                <a:solidFill>
                  <a:srgbClr val="1F1F1F"/>
                </a:solidFill>
                <a:effectLst/>
                <a:latin typeface="Avenir Next" panose="020B0503020202020204" pitchFamily="34" charset="0"/>
                <a:ea typeface="Calibri" panose="020F0502020204030204" pitchFamily="34" charset="0"/>
                <a:cs typeface="Times New Roman" panose="02020603050405020304" pitchFamily="18" charset="0"/>
              </a:rPr>
              <a:t>As a</a:t>
            </a:r>
            <a:r>
              <a:rPr lang="en-US" kern="100" dirty="0">
                <a:solidFill>
                  <a:srgbClr val="1F1F1F"/>
                </a:solidFill>
                <a:latin typeface="Avenir Next" panose="020B0503020202020204" pitchFamily="34" charset="0"/>
                <a:ea typeface="Calibri" panose="020F0502020204030204" pitchFamily="34" charset="0"/>
                <a:cs typeface="Times New Roman" panose="02020603050405020304" pitchFamily="18" charset="0"/>
              </a:rPr>
              <a:t>n illustration, the root mean squared error (RMSE) from the testing set was 7.538, which is much higher than those from the previous models and further confirms that the model is overfitting. </a:t>
            </a:r>
          </a:p>
          <a:p>
            <a:pPr>
              <a:buFont typeface="Wingdings" pitchFamily="2" charset="2"/>
              <a:buChar char="§"/>
            </a:pPr>
            <a:r>
              <a:rPr lang="en-US" kern="100" dirty="0">
                <a:solidFill>
                  <a:srgbClr val="1F1F1F"/>
                </a:solidFill>
                <a:latin typeface="Avenir Next" panose="020B0503020202020204" pitchFamily="34" charset="0"/>
                <a:ea typeface="Calibri" panose="020F0502020204030204" pitchFamily="34" charset="0"/>
                <a:cs typeface="Times New Roman" panose="02020603050405020304" pitchFamily="18" charset="0"/>
              </a:rPr>
              <a:t>The model is not able to generalize to new data, suggesting that it is too complex. The data set may also be too small, and a larger data set could help with matching the model’s complexity without overfitting on the training data. </a:t>
            </a:r>
          </a:p>
          <a:p>
            <a:pPr>
              <a:buFont typeface="Wingdings" pitchFamily="2" charset="2"/>
              <a:buChar char="§"/>
            </a:pPr>
            <a:r>
              <a:rPr lang="en-US" kern="100" dirty="0">
                <a:solidFill>
                  <a:srgbClr val="1F1F1F"/>
                </a:solidFill>
                <a:latin typeface="Avenir Next" panose="020B0503020202020204" pitchFamily="34" charset="0"/>
                <a:ea typeface="Calibri" panose="020F0502020204030204" pitchFamily="34" charset="0"/>
                <a:cs typeface="Times New Roman" panose="02020603050405020304" pitchFamily="18" charset="0"/>
              </a:rPr>
              <a:t>Or, this model may not be the right architecture for the task. A different model, like a convolutional neural network (CNN) may be more suitable. For example, in the improved model, the testing RMSE reduced significantly to about 1.538. </a:t>
            </a:r>
          </a:p>
          <a:p>
            <a:pPr>
              <a:buFont typeface="Wingdings" pitchFamily="2" charset="2"/>
              <a:buChar char="§"/>
            </a:pPr>
            <a:endParaRPr lang="en-US" kern="100" dirty="0">
              <a:solidFill>
                <a:srgbClr val="1F1F1F"/>
              </a:solidFill>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Tree>
    <p:extLst>
      <p:ext uri="{BB962C8B-B14F-4D97-AF65-F5344CB8AC3E}">
        <p14:creationId xmlns:p14="http://schemas.microsoft.com/office/powerpoint/2010/main" val="49537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Project Results &amp; Outcomes:</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There is much consistency in the performance metrics and the prediction errors for the validation and testing sets across all of the different regression models investigated for this project.</a:t>
            </a:r>
          </a:p>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However, there is still a lot of bias in these models. The combined bias and irreducible error terms for the multiple, lasso, and ridge linear regression models are about 7.766, 7.712, and 7.761, respectively. </a:t>
            </a:r>
          </a:p>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The principal component analysis (PCA) linear regression model does manage to reduce the combined bias and irreducible term, but only slightly to approximately 7.467.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Perhaps using different feature scaling or keeping </a:t>
            </a:r>
            <a:r>
              <a:rPr lang="en-US" sz="1800" kern="100" dirty="0">
                <a:solidFill>
                  <a:schemeClr val="tx1"/>
                </a:solidFill>
                <a:latin typeface="Courier New" panose="02070309020205020404" pitchFamily="49" charset="0"/>
                <a:ea typeface="Calibri" panose="020F0502020204030204" pitchFamily="34" charset="0"/>
                <a:cs typeface="Courier New" panose="02070309020205020404" pitchFamily="49" charset="0"/>
              </a:rPr>
              <a:t>shares</a:t>
            </a: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 as the target variable, or even experimenting with polynomial or exponential regression would yield better results. </a:t>
            </a:r>
          </a:p>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Courier New" panose="02070309020205020404" pitchFamily="49" charset="0"/>
              </a:rPr>
              <a:t>But in spite of these shortcomings, if companies are interested in real-world applications to getting accurate quantifiable popularity predictions of their online content, the solutions to this problem are likely to lie in regression methods and techniques. </a:t>
            </a: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Tree>
    <p:extLst>
      <p:ext uri="{BB962C8B-B14F-4D97-AF65-F5344CB8AC3E}">
        <p14:creationId xmlns:p14="http://schemas.microsoft.com/office/powerpoint/2010/main" val="261076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References &amp; Data Sources:</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fontScale="62500" lnSpcReduction="20000"/>
          </a:bodyPr>
          <a:lstStyle/>
          <a:p>
            <a:pPr marL="458788" indent="-458788">
              <a:lnSpc>
                <a:spcPct val="110000"/>
              </a:lnSpc>
              <a:buNone/>
            </a:pPr>
            <a:r>
              <a:rPr lang="en-US" sz="2600" kern="0" spc="10" dirty="0">
                <a:solidFill>
                  <a:srgbClr val="000000"/>
                </a:solidFill>
                <a:effectLst/>
                <a:latin typeface="Avenir Next" panose="020B0503020202020204" pitchFamily="34" charset="0"/>
                <a:ea typeface="Times New Roman" panose="02020603050405020304" pitchFamily="18" charset="0"/>
                <a:cs typeface="Times New Roman" panose="02020603050405020304" pitchFamily="18" charset="0"/>
              </a:rPr>
              <a:t>Esteban Ortiz-Ospina (2019) - “The rise of social media” Published online at OurWorldInData.org. Retrieved from: </a:t>
            </a:r>
            <a:r>
              <a:rPr lang="en-US" sz="2600" strike="noStrike" kern="0" spc="10" dirty="0">
                <a:solidFill>
                  <a:schemeClr val="tx1"/>
                </a:solidFill>
                <a:effectLst/>
                <a:latin typeface="Avenir Next" panose="020B050302020202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https://ourworldindata.org/rise-of-social-media</a:t>
            </a:r>
            <a:r>
              <a:rPr lang="en-US" sz="2600" kern="0" spc="10" dirty="0">
                <a:solidFill>
                  <a:srgbClr val="000000"/>
                </a:solidFill>
                <a:effectLst/>
                <a:latin typeface="Avenir Next" panose="020B0503020202020204" pitchFamily="34" charset="0"/>
                <a:ea typeface="Times New Roman" panose="02020603050405020304" pitchFamily="18" charset="0"/>
                <a:cs typeface="Times New Roman" panose="02020603050405020304" pitchFamily="18" charset="0"/>
              </a:rPr>
              <a:t> [Online Resource].</a:t>
            </a:r>
          </a:p>
          <a:p>
            <a:pPr marL="458788" indent="-458788">
              <a:lnSpc>
                <a:spcPct val="110000"/>
              </a:lnSpc>
              <a:buNone/>
            </a:pP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Fernandes, Kelwin; Vinagre, Pedro; Cortez, Paulo; and Sernadela, Pedro. (2015). Online News Popularity. UCI Machine Learning Repository. </a:t>
            </a:r>
            <a:r>
              <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https://doi.org/10.24432/C5NS3V</a:t>
            </a: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a:t>
            </a:r>
          </a:p>
          <a:p>
            <a:pPr marL="458788" indent="-458788">
              <a:lnSpc>
                <a:spcPct val="110000"/>
              </a:lnSpc>
              <a:buNone/>
            </a:pPr>
            <a:r>
              <a:rPr lang="en-US" sz="2600" kern="0" dirty="0">
                <a:effectLst/>
                <a:latin typeface="Avenir Next" panose="020B0503020202020204" pitchFamily="34" charset="0"/>
                <a:ea typeface="Times New Roman" panose="02020603050405020304" pitchFamily="18" charset="0"/>
                <a:cs typeface="Times New Roman" panose="02020603050405020304" pitchFamily="18" charset="0"/>
              </a:rPr>
              <a:t>Petrova, A. (2021). The Anatomy of Top Performing Articles: Successful vs. Invisible Content [Semrush Study]. Semrush. [Research Article]. Available at </a:t>
            </a:r>
            <a:r>
              <a:rPr lang="en-US" sz="2600" strike="noStrike" kern="0" dirty="0">
                <a:solidFill>
                  <a:schemeClr val="tx1"/>
                </a:solidFill>
                <a:effectLst/>
                <a:latin typeface="Avenir Next" panose="020B0503020202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https://www.semrush.com/blog/anatomy-of-top-performing-articles/</a:t>
            </a:r>
            <a:r>
              <a:rPr lang="en-US" sz="2600" kern="0" dirty="0">
                <a:effectLst/>
                <a:latin typeface="Avenir Next" panose="020B0503020202020204" pitchFamily="34" charset="0"/>
                <a:ea typeface="Times New Roman" panose="02020603050405020304" pitchFamily="18" charset="0"/>
                <a:cs typeface="Times New Roman" panose="02020603050405020304" pitchFamily="18" charset="0"/>
              </a:rPr>
              <a:t>.</a:t>
            </a:r>
          </a:p>
          <a:p>
            <a:pPr marL="458788" indent="-458788">
              <a:lnSpc>
                <a:spcPct val="110000"/>
              </a:lnSpc>
              <a:buNone/>
            </a:pP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Pew Research Center. (2023). Digital News Fact Sheet. [Research Article]. Available at </a:t>
            </a:r>
            <a:r>
              <a:rPr lang="en-US" sz="2600" strike="noStrike"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https://www.pewresearch.org/journalism/fact-sheet/digital-news/</a:t>
            </a: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a:t>
            </a:r>
          </a:p>
          <a:p>
            <a:pPr marL="458788" indent="-458788">
              <a:lnSpc>
                <a:spcPct val="110000"/>
              </a:lnSpc>
              <a:buNone/>
            </a:pP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Richards, D. (2023). Shareable Content: What Is It? &amp; Why Is It So Important?. [Online Post]. Available at </a:t>
            </a:r>
            <a:r>
              <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https://tuckerhall.com/shareable-content-important/#:~:text=Shareable%20content%20can%20lead%20to,Social%20validation</a:t>
            </a: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a:t>
            </a:r>
          </a:p>
          <a:p>
            <a:pPr marL="458788" indent="-458788">
              <a:lnSpc>
                <a:spcPct val="110000"/>
              </a:lnSpc>
              <a:buNone/>
            </a:pPr>
            <a:r>
              <a:rPr lang="en-US" sz="2600" kern="100" dirty="0">
                <a:effectLst/>
                <a:latin typeface="Avenir Next" panose="020B0503020202020204" pitchFamily="34" charset="0"/>
                <a:ea typeface="Calibri" panose="020F0502020204030204" pitchFamily="34" charset="0"/>
                <a:cs typeface="Times New Roman" panose="02020603050405020304" pitchFamily="18" charset="0"/>
              </a:rPr>
              <a:t>Shearer, E. (2021). More than eight-in-ten Americans get news from digital devices. Pew Research Center. [Research Article]. Available at </a:t>
            </a:r>
            <a:r>
              <a:rPr lang="en-US" sz="2600" strike="noStrike"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https://www.pewresearch.org/short-reads/2021/01/12/more-than-eight-in-ten-americans-get-news-from-digital-devices/</a:t>
            </a:r>
            <a:r>
              <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a:t>
            </a:r>
          </a:p>
          <a:p>
            <a:pPr marL="458788" indent="-458788">
              <a:lnSpc>
                <a:spcPct val="110000"/>
              </a:lnSpc>
              <a:buNone/>
            </a:pPr>
            <a:r>
              <a:rPr lang="en-US" sz="2600" kern="0" dirty="0">
                <a:effectLst/>
                <a:latin typeface="Avenir Next" panose="020B0503020202020204" pitchFamily="34" charset="0"/>
                <a:ea typeface="Times New Roman" panose="02020603050405020304" pitchFamily="18" charset="0"/>
                <a:cs typeface="Times New Roman" panose="02020603050405020304" pitchFamily="18" charset="0"/>
              </a:rPr>
              <a:t>Statista. (2023). Social Media Advertising: market data &amp; analysis. [Research Article]. Available at </a:t>
            </a:r>
            <a:r>
              <a:rPr lang="en-US" sz="2600" u="sng" strike="noStrike" kern="0" dirty="0">
                <a:solidFill>
                  <a:schemeClr val="tx1"/>
                </a:solidFill>
                <a:effectLst/>
                <a:latin typeface="Avenir Next" panose="020B0503020202020204" pitchFamily="34"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https://www.statista.com/study/36294/digital-advertising-report-social-media-advertising/#:~:text=The%20Social%20Media%20Advertising%20market,What's%20included%3F</a:t>
            </a:r>
            <a:r>
              <a:rPr lang="en-US" sz="2600" kern="0" dirty="0">
                <a:effectLst/>
                <a:latin typeface="Avenir Next" panose="020B0503020202020204" pitchFamily="34" charset="0"/>
                <a:ea typeface="Times New Roman" panose="02020603050405020304" pitchFamily="18" charset="0"/>
                <a:cs typeface="Times New Roman" panose="02020603050405020304" pitchFamily="18" charset="0"/>
              </a:rPr>
              <a:t>.</a:t>
            </a:r>
            <a:endParaRPr lang="en-US" sz="2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Tree>
    <p:extLst>
      <p:ext uri="{BB962C8B-B14F-4D97-AF65-F5344CB8AC3E}">
        <p14:creationId xmlns:p14="http://schemas.microsoft.com/office/powerpoint/2010/main" val="4334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Project Goals &amp; Objectives:</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a:buFont typeface="Wingdings" pitchFamily="2" charset="2"/>
              <a:buChar char="§"/>
            </a:pPr>
            <a:r>
              <a:rPr lang="en-US" dirty="0">
                <a:latin typeface="Avenir Next" panose="020B0503020202020204" pitchFamily="34" charset="0"/>
              </a:rPr>
              <a:t>With digital dissemination helping to drive today’s digital advertising revenues, companies and websites that are dependent on an online presence may find it useful to be able to project how well their content will circulate on the internet from person to person before making an official investment in it. </a:t>
            </a:r>
          </a:p>
          <a:p>
            <a:pPr>
              <a:buFont typeface="Wingdings" pitchFamily="2" charset="2"/>
              <a:buChar char="§"/>
            </a:pPr>
            <a:r>
              <a:rPr lang="en-US" dirty="0">
                <a:latin typeface="Avenir Next" panose="020B0503020202020204" pitchFamily="34" charset="0"/>
              </a:rPr>
              <a:t>The purpose of this project is to use relevant data from a set of online news articles and stories to predict their inherent popularity.</a:t>
            </a:r>
          </a:p>
          <a:p>
            <a:pPr>
              <a:buFont typeface="Wingdings" pitchFamily="2" charset="2"/>
              <a:buChar char="§"/>
            </a:pPr>
            <a:r>
              <a:rPr lang="en-US" dirty="0">
                <a:latin typeface="Avenir Next" panose="020B0503020202020204" pitchFamily="34" charset="0"/>
              </a:rPr>
              <a:t>Another objective is to determine which features are the most important in affecting the popularity of an online article. </a:t>
            </a:r>
          </a:p>
          <a:p>
            <a:pPr>
              <a:buFont typeface="Wingdings" pitchFamily="2" charset="2"/>
              <a:buChar char="§"/>
            </a:pPr>
            <a:r>
              <a:rPr lang="en-US" kern="100" dirty="0">
                <a:latin typeface="Avenir Next" panose="020B0503020202020204" pitchFamily="34" charset="0"/>
                <a:ea typeface="Calibri" panose="020F0502020204030204" pitchFamily="34" charset="0"/>
                <a:cs typeface="Times New Roman" panose="02020603050405020304" pitchFamily="18" charset="0"/>
              </a:rPr>
              <a:t>The total number of shares that a given article receives is used as the benchmark of its popularity. A greater number of shares means that the article is more popular, while a lower number means that the article is less popular. </a:t>
            </a:r>
          </a:p>
          <a:p>
            <a:pPr>
              <a:buFont typeface="Wingdings" pitchFamily="2" charset="2"/>
              <a:buChar char="§"/>
            </a:pPr>
            <a:r>
              <a:rPr lang="en-US" kern="100" dirty="0">
                <a:latin typeface="Avenir Next" panose="020B0503020202020204" pitchFamily="34" charset="0"/>
                <a:ea typeface="Calibri" panose="020F0502020204030204" pitchFamily="34" charset="0"/>
                <a:cs typeface="Times New Roman" panose="02020603050405020304" pitchFamily="18" charset="0"/>
              </a:rPr>
              <a:t>In this study, five different regression models are trained and built to estimate how popular an article is based on a certain set of features.</a:t>
            </a:r>
          </a:p>
          <a:p>
            <a:pPr>
              <a:buFont typeface="Wingdings" pitchFamily="2" charset="2"/>
              <a:buChar char="§"/>
            </a:pPr>
            <a:r>
              <a:rPr lang="en-US" kern="100" dirty="0">
                <a:latin typeface="Avenir Next" panose="020B0503020202020204" pitchFamily="34" charset="0"/>
                <a:ea typeface="Calibri" panose="020F0502020204030204" pitchFamily="34" charset="0"/>
                <a:cs typeface="Times New Roman" panose="02020603050405020304" pitchFamily="18" charset="0"/>
              </a:rPr>
              <a:t>These models include multiple, lasso, and ridge linear regression, as well as principal component analysis (PCA) linear regression and a regression tree for comparative analysis. </a:t>
            </a:r>
          </a:p>
          <a:p>
            <a:pPr>
              <a:buFont typeface="Wingdings" pitchFamily="2" charset="2"/>
              <a:buChar char="§"/>
            </a:pPr>
            <a:endParaRPr lang="en-US" kern="100" dirty="0">
              <a:effectLst/>
              <a:latin typeface="Courier New" panose="02070309020205020404" pitchFamily="49" charset="0"/>
              <a:ea typeface="Calibri" panose="020F0502020204030204" pitchFamily="34" charset="0"/>
              <a:cs typeface="Courier New" panose="02070309020205020404" pitchFamily="49"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Tree>
    <p:extLst>
      <p:ext uri="{BB962C8B-B14F-4D97-AF65-F5344CB8AC3E}">
        <p14:creationId xmlns:p14="http://schemas.microsoft.com/office/powerpoint/2010/main" val="335385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Original Data Set:</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a:lnSpc>
                <a:spcPct val="100000"/>
              </a:lnSpc>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The original data set is known as “Online News Popularity” and is available from the UCI Machine Learning Repository.</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It is a c</a:t>
            </a: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ollection of </a:t>
            </a: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data for </a:t>
            </a: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39,644 online articles published between January 7</a:t>
            </a:r>
            <a:r>
              <a:rPr lang="en-US" kern="100" baseline="300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a:t>
            </a: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 2013 and December 27</a:t>
            </a:r>
            <a:r>
              <a:rPr lang="en-US" kern="100" baseline="300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a:t>
            </a: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 2014 from the website Mashable.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Mashable is a digital media organization that writes online editorials and stories in the lifestyle, entertainment, business, social media, technology, and world news spaces. </a:t>
            </a:r>
          </a:p>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The unprocesse</a:t>
            </a: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d data set has a total of 61 columns, of which 45 are purely numerical features and 14 are binary dummy variables for already one-hot encoded categorical features.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rPr>
              <a:t>The target variable </a:t>
            </a:r>
            <a:r>
              <a:rPr lang="en-US" sz="1800" kern="100" dirty="0">
                <a:solidFill>
                  <a:schemeClr val="tx1"/>
                </a:solidFill>
                <a:latin typeface="Courier New" panose="02070309020205020404" pitchFamily="49" charset="0"/>
                <a:ea typeface="Calibri" panose="020F0502020204030204" pitchFamily="34" charset="0"/>
                <a:cs typeface="Courier New" panose="02070309020205020404" pitchFamily="49" charset="0"/>
              </a:rPr>
              <a:t>shares</a:t>
            </a: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 denotes the total number of shares that a given Mashable article receives online.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There are no missing values in this data set, so there is no need to write code for imputation on specific columns, or even remove columns altogether due to an abundance of missing records. </a:t>
            </a:r>
            <a:endParaRPr lang="en-US" kern="100"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kern="100" dirty="0">
              <a:solidFill>
                <a:schemeClr val="tx1"/>
              </a:solidFill>
              <a:latin typeface="Avenir Next" panose="020B0503020202020204" pitchFamily="34" charset="0"/>
              <a:ea typeface="Calibri" panose="020F0502020204030204" pitchFamily="34" charset="0"/>
              <a:cs typeface="Times New Roman" panose="02020603050405020304" pitchFamily="18" charset="0"/>
            </a:endParaRPr>
          </a:p>
          <a:p>
            <a:pPr>
              <a:buFont typeface="Wingdings" pitchFamily="2" charset="2"/>
              <a:buChar char="§"/>
            </a:pPr>
            <a:endPar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
        <p:nvSpPr>
          <p:cNvPr id="11" name="TextBox 10">
            <a:extLst>
              <a:ext uri="{FF2B5EF4-FFF2-40B4-BE49-F238E27FC236}">
                <a16:creationId xmlns:a16="http://schemas.microsoft.com/office/drawing/2014/main" id="{876714A6-4C98-7CAD-3C68-E4802A5AF4EB}"/>
              </a:ext>
            </a:extLst>
          </p:cNvPr>
          <p:cNvSpPr txBox="1"/>
          <p:nvPr/>
        </p:nvSpPr>
        <p:spPr>
          <a:xfrm>
            <a:off x="1914861" y="181804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517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Data Preprocessing:</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rPr>
              <a:t>The nominal </a:t>
            </a:r>
            <a:r>
              <a:rPr lang="en-US" sz="1800" kern="10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url</a:t>
            </a:r>
            <a:r>
              <a:rPr lang="en-US" kern="100" dirty="0">
                <a:solidFill>
                  <a:schemeClr val="tx1"/>
                </a:solidFill>
                <a:effectLst/>
                <a:latin typeface="Avenir Next" panose="020B0503020202020204" pitchFamily="34" charset="0"/>
                <a:ea typeface="Calibri" panose="020F0502020204030204" pitchFamily="34" charset="0"/>
                <a:cs typeface="Courier New" panose="02070309020205020404" pitchFamily="49" charset="0"/>
              </a:rPr>
              <a:t> variable and the redundant </a:t>
            </a:r>
            <a:r>
              <a:rPr lang="en-US" sz="1800" kern="10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is_weekend</a:t>
            </a:r>
            <a:r>
              <a:rPr lang="en-US" kern="100" dirty="0">
                <a:solidFill>
                  <a:schemeClr val="tx1"/>
                </a:solidFill>
                <a:effectLst/>
                <a:latin typeface="Avenir Next" panose="020B0503020202020204" pitchFamily="34" charset="0"/>
                <a:ea typeface="Calibri" panose="020F0502020204030204" pitchFamily="34" charset="0"/>
                <a:cs typeface="Courier New" panose="02070309020205020404" pitchFamily="49" charset="0"/>
              </a:rPr>
              <a:t> dummy variable were first removed from the data set.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While there are no missing values, there are records which have been misrecorded, so these rows were dropped from the data set. </a:t>
            </a:r>
          </a:p>
          <a:p>
            <a:pPr>
              <a:buFont typeface="Wingdings" pitchFamily="2" charset="2"/>
              <a:buChar char="§"/>
            </a:pPr>
            <a:r>
              <a:rPr lang="en-US" kern="100" dirty="0">
                <a:solidFill>
                  <a:schemeClr val="tx1"/>
                </a:solidFill>
                <a:effectLst/>
                <a:latin typeface="Avenir Next" panose="020B0503020202020204" pitchFamily="34" charset="0"/>
                <a:ea typeface="Calibri" panose="020F0502020204030204" pitchFamily="34" charset="0"/>
                <a:cs typeface="Courier New" panose="02070309020205020404" pitchFamily="49" charset="0"/>
              </a:rPr>
              <a:t>The highly positively skewe</a:t>
            </a: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d features concerning online sharing based on keywords and self-reference links were removed.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The latent Dirichlet allocation (LDA) proportions related to natural language processing were dropped, since they are beyond the scope of this project.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To avoid multicollinearity, the numerical features in pairs with correlation coefficients of magnitude at least 0.50 were removed from consideration. </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The natural logarithm of the target variable was taken to scale the highly positively skewed </a:t>
            </a:r>
            <a:r>
              <a:rPr lang="en-US" sz="1800" kern="100" dirty="0">
                <a:solidFill>
                  <a:schemeClr val="tx1"/>
                </a:solidFill>
                <a:latin typeface="Courier New" panose="02070309020205020404" pitchFamily="49" charset="0"/>
                <a:ea typeface="Calibri" panose="020F0502020204030204" pitchFamily="34" charset="0"/>
                <a:cs typeface="Courier New" panose="02070309020205020404" pitchFamily="49" charset="0"/>
              </a:rPr>
              <a:t>shares</a:t>
            </a: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 column. The new target variable is called </a:t>
            </a:r>
            <a:r>
              <a:rPr lang="en-US" sz="1800" kern="100" dirty="0">
                <a:solidFill>
                  <a:schemeClr val="tx1"/>
                </a:solidFill>
                <a:latin typeface="Courier New" panose="02070309020205020404" pitchFamily="49" charset="0"/>
                <a:ea typeface="Calibri" panose="020F0502020204030204" pitchFamily="34" charset="0"/>
                <a:cs typeface="Courier New" panose="02070309020205020404" pitchFamily="49" charset="0"/>
              </a:rPr>
              <a:t>ln_shares</a:t>
            </a:r>
            <a:r>
              <a:rPr lang="en-US" sz="1800"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a:t>
            </a:r>
          </a:p>
          <a:p>
            <a:pPr>
              <a:buFont typeface="Wingdings" pitchFamily="2" charset="2"/>
              <a:buChar char="§"/>
            </a:pPr>
            <a:r>
              <a:rPr lang="en-US" kern="100" dirty="0">
                <a:solidFill>
                  <a:schemeClr val="tx1"/>
                </a:solidFill>
                <a:latin typeface="Avenir Next" panose="020B0503020202020204" pitchFamily="34" charset="0"/>
                <a:ea typeface="Calibri" panose="020F0502020204030204" pitchFamily="34" charset="0"/>
                <a:cs typeface="Courier New" panose="02070309020205020404" pitchFamily="49" charset="0"/>
              </a:rPr>
              <a:t>There are finally 38,456 rows and 29 columns in the preprocessed data, which is split into 60% training, 20% validation, and 20% testing sets for passing into the regression models.</a:t>
            </a:r>
            <a:endParaRPr lang="en-US" kern="100" dirty="0">
              <a:solidFill>
                <a:schemeClr val="tx1"/>
              </a:solidFill>
              <a:effectLst/>
              <a:latin typeface="Avenir Next" panose="020B0503020202020204" pitchFamily="34" charset="0"/>
              <a:ea typeface="Calibri" panose="020F0502020204030204" pitchFamily="34" charset="0"/>
              <a:cs typeface="Courier New" panose="02070309020205020404" pitchFamily="49"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spTree>
    <p:extLst>
      <p:ext uri="{BB962C8B-B14F-4D97-AF65-F5344CB8AC3E}">
        <p14:creationId xmlns:p14="http://schemas.microsoft.com/office/powerpoint/2010/main" val="112818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Feature Exploration &amp; Visualization:</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9" name="Picture 8">
            <a:extLst>
              <a:ext uri="{FF2B5EF4-FFF2-40B4-BE49-F238E27FC236}">
                <a16:creationId xmlns:a16="http://schemas.microsoft.com/office/drawing/2014/main" id="{361F5399-6792-15BC-066D-39D56BDB6D0E}"/>
              </a:ext>
            </a:extLst>
          </p:cNvPr>
          <p:cNvPicPr>
            <a:picLocks noChangeAspect="1"/>
          </p:cNvPicPr>
          <p:nvPr/>
        </p:nvPicPr>
        <p:blipFill>
          <a:blip r:embed="rId2"/>
          <a:stretch>
            <a:fillRect/>
          </a:stretch>
        </p:blipFill>
        <p:spPr>
          <a:xfrm>
            <a:off x="855844" y="1546412"/>
            <a:ext cx="5491808" cy="3765175"/>
          </a:xfrm>
          <a:prstGeom prst="rect">
            <a:avLst/>
          </a:prstGeom>
        </p:spPr>
      </p:pic>
      <p:pic>
        <p:nvPicPr>
          <p:cNvPr id="11" name="Picture 10">
            <a:extLst>
              <a:ext uri="{FF2B5EF4-FFF2-40B4-BE49-F238E27FC236}">
                <a16:creationId xmlns:a16="http://schemas.microsoft.com/office/drawing/2014/main" id="{92A4E635-0BEF-BA86-AA9E-53431C838422}"/>
              </a:ext>
            </a:extLst>
          </p:cNvPr>
          <p:cNvPicPr>
            <a:picLocks noChangeAspect="1"/>
          </p:cNvPicPr>
          <p:nvPr/>
        </p:nvPicPr>
        <p:blipFill>
          <a:blip r:embed="rId3"/>
          <a:stretch>
            <a:fillRect/>
          </a:stretch>
        </p:blipFill>
        <p:spPr>
          <a:xfrm>
            <a:off x="6516448" y="1546411"/>
            <a:ext cx="5491809" cy="3765175"/>
          </a:xfrm>
          <a:prstGeom prst="rect">
            <a:avLst/>
          </a:prstGeom>
        </p:spPr>
      </p:pic>
    </p:spTree>
    <p:extLst>
      <p:ext uri="{BB962C8B-B14F-4D97-AF65-F5344CB8AC3E}">
        <p14:creationId xmlns:p14="http://schemas.microsoft.com/office/powerpoint/2010/main" val="174238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Feature Exploration &amp; Visualization (II):</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5" name="Picture 4">
            <a:extLst>
              <a:ext uri="{FF2B5EF4-FFF2-40B4-BE49-F238E27FC236}">
                <a16:creationId xmlns:a16="http://schemas.microsoft.com/office/drawing/2014/main" id="{0896279C-4140-0CDB-8D17-DFF4AE7B32E0}"/>
              </a:ext>
            </a:extLst>
          </p:cNvPr>
          <p:cNvPicPr>
            <a:picLocks noChangeAspect="1"/>
          </p:cNvPicPr>
          <p:nvPr/>
        </p:nvPicPr>
        <p:blipFill>
          <a:blip r:embed="rId2"/>
          <a:stretch>
            <a:fillRect/>
          </a:stretch>
        </p:blipFill>
        <p:spPr>
          <a:xfrm>
            <a:off x="2767278" y="1503382"/>
            <a:ext cx="6809844" cy="4668818"/>
          </a:xfrm>
          <a:prstGeom prst="rect">
            <a:avLst/>
          </a:prstGeom>
        </p:spPr>
      </p:pic>
    </p:spTree>
    <p:extLst>
      <p:ext uri="{BB962C8B-B14F-4D97-AF65-F5344CB8AC3E}">
        <p14:creationId xmlns:p14="http://schemas.microsoft.com/office/powerpoint/2010/main" val="167031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Feature Exploration &amp; Visualization (III):</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5" name="Picture 4">
            <a:extLst>
              <a:ext uri="{FF2B5EF4-FFF2-40B4-BE49-F238E27FC236}">
                <a16:creationId xmlns:a16="http://schemas.microsoft.com/office/drawing/2014/main" id="{A762965C-A0C3-FC96-2294-E0E2551EDB4B}"/>
              </a:ext>
            </a:extLst>
          </p:cNvPr>
          <p:cNvPicPr>
            <a:picLocks noChangeAspect="1"/>
          </p:cNvPicPr>
          <p:nvPr/>
        </p:nvPicPr>
        <p:blipFill>
          <a:blip r:embed="rId2"/>
          <a:stretch>
            <a:fillRect/>
          </a:stretch>
        </p:blipFill>
        <p:spPr>
          <a:xfrm>
            <a:off x="879434" y="1644753"/>
            <a:ext cx="5489093" cy="3568490"/>
          </a:xfrm>
          <a:prstGeom prst="rect">
            <a:avLst/>
          </a:prstGeom>
        </p:spPr>
      </p:pic>
      <p:pic>
        <p:nvPicPr>
          <p:cNvPr id="7" name="Picture 6">
            <a:extLst>
              <a:ext uri="{FF2B5EF4-FFF2-40B4-BE49-F238E27FC236}">
                <a16:creationId xmlns:a16="http://schemas.microsoft.com/office/drawing/2014/main" id="{8DC2F947-92A6-63A0-BF5D-CD2C308AF296}"/>
              </a:ext>
            </a:extLst>
          </p:cNvPr>
          <p:cNvPicPr>
            <a:picLocks noChangeAspect="1"/>
          </p:cNvPicPr>
          <p:nvPr/>
        </p:nvPicPr>
        <p:blipFill>
          <a:blip r:embed="rId3"/>
          <a:stretch>
            <a:fillRect/>
          </a:stretch>
        </p:blipFill>
        <p:spPr>
          <a:xfrm>
            <a:off x="6542177" y="1644753"/>
            <a:ext cx="5489093" cy="3591269"/>
          </a:xfrm>
          <a:prstGeom prst="rect">
            <a:avLst/>
          </a:prstGeom>
        </p:spPr>
      </p:pic>
    </p:spTree>
    <p:extLst>
      <p:ext uri="{BB962C8B-B14F-4D97-AF65-F5344CB8AC3E}">
        <p14:creationId xmlns:p14="http://schemas.microsoft.com/office/powerpoint/2010/main" val="1434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rmAutofit fontScale="90000"/>
          </a:bodyPr>
          <a:lstStyle/>
          <a:p>
            <a:r>
              <a:rPr lang="en-US" sz="3600" b="1" dirty="0">
                <a:latin typeface="Avenir Next Demi Bold" panose="020B0503020202020204" pitchFamily="34" charset="0"/>
              </a:rPr>
              <a:t>Feature Exploration &amp; Visualization (IV):</a:t>
            </a: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7" name="Picture 6">
            <a:extLst>
              <a:ext uri="{FF2B5EF4-FFF2-40B4-BE49-F238E27FC236}">
                <a16:creationId xmlns:a16="http://schemas.microsoft.com/office/drawing/2014/main" id="{0FCADA57-1978-EDEC-5F8F-28CEA1EE905A}"/>
              </a:ext>
            </a:extLst>
          </p:cNvPr>
          <p:cNvPicPr>
            <a:picLocks noChangeAspect="1"/>
          </p:cNvPicPr>
          <p:nvPr/>
        </p:nvPicPr>
        <p:blipFill>
          <a:blip r:embed="rId3"/>
          <a:stretch>
            <a:fillRect/>
          </a:stretch>
        </p:blipFill>
        <p:spPr>
          <a:xfrm>
            <a:off x="1693611" y="1616437"/>
            <a:ext cx="9279189" cy="4117389"/>
          </a:xfrm>
          <a:prstGeom prst="rect">
            <a:avLst/>
          </a:prstGeom>
        </p:spPr>
      </p:pic>
    </p:spTree>
    <p:extLst>
      <p:ext uri="{BB962C8B-B14F-4D97-AF65-F5344CB8AC3E}">
        <p14:creationId xmlns:p14="http://schemas.microsoft.com/office/powerpoint/2010/main" val="328817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68-076E-FDB7-7FBD-665B82B8A42E}"/>
              </a:ext>
            </a:extLst>
          </p:cNvPr>
          <p:cNvSpPr>
            <a:spLocks noGrp="1"/>
          </p:cNvSpPr>
          <p:nvPr>
            <p:ph type="title"/>
          </p:nvPr>
        </p:nvSpPr>
        <p:spPr>
          <a:xfrm>
            <a:off x="1371600" y="685800"/>
            <a:ext cx="9601200" cy="540572"/>
          </a:xfrm>
        </p:spPr>
        <p:txBody>
          <a:bodyPr>
            <a:noAutofit/>
          </a:bodyPr>
          <a:lstStyle/>
          <a:p>
            <a:r>
              <a:rPr lang="en-US" sz="3200" b="1" dirty="0">
                <a:latin typeface="Avenir Next Demi Bold" panose="020B0503020202020204" pitchFamily="34" charset="0"/>
              </a:rPr>
              <a:t>Multiple Linear Regression:</a:t>
            </a:r>
            <a:br>
              <a:rPr lang="en-US" sz="3200" b="1" dirty="0">
                <a:latin typeface="Avenir Next Demi Bold" panose="020B0503020202020204" pitchFamily="34" charset="0"/>
              </a:rPr>
            </a:br>
            <a:endParaRPr lang="en-US" sz="3200" b="1" dirty="0">
              <a:latin typeface="Avenir Next Demi Bold" panose="020B0503020202020204" pitchFamily="34" charset="0"/>
            </a:endParaRPr>
          </a:p>
        </p:txBody>
      </p:sp>
      <p:sp>
        <p:nvSpPr>
          <p:cNvPr id="3" name="Content Placeholder 2">
            <a:extLst>
              <a:ext uri="{FF2B5EF4-FFF2-40B4-BE49-F238E27FC236}">
                <a16:creationId xmlns:a16="http://schemas.microsoft.com/office/drawing/2014/main" id="{1F6E130A-3154-DFB2-BFA3-46E430705236}"/>
              </a:ext>
            </a:extLst>
          </p:cNvPr>
          <p:cNvSpPr>
            <a:spLocks noGrp="1"/>
          </p:cNvSpPr>
          <p:nvPr>
            <p:ph idx="1"/>
          </p:nvPr>
        </p:nvSpPr>
        <p:spPr>
          <a:xfrm>
            <a:off x="1371600" y="1355464"/>
            <a:ext cx="9773322" cy="5502536"/>
          </a:xfrm>
        </p:spPr>
        <p:txBody>
          <a:bodyPr>
            <a:normAutofit/>
          </a:bodyPr>
          <a:lstStyle/>
          <a:p>
            <a:pPr marL="458788" indent="-458788">
              <a:buNone/>
            </a:pPr>
            <a:endParaRPr lang="en-US" sz="2600" kern="100" dirty="0">
              <a:solidFill>
                <a:schemeClr val="tx1"/>
              </a:solidFill>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0" dirty="0">
              <a:effectLst/>
              <a:latin typeface="Avenir Next" panose="020B0503020202020204" pitchFamily="34" charset="0"/>
              <a:ea typeface="Times New Roman" panose="02020603050405020304" pitchFamily="18"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458788" indent="-458788">
              <a:buNone/>
            </a:pPr>
            <a:endParaRPr lang="en-US" sz="1600" kern="100" dirty="0">
              <a:effectLst/>
              <a:latin typeface="Avenir Next" panose="020B0503020202020204" pitchFamily="34" charset="0"/>
              <a:ea typeface="Calibri" panose="020F0502020204030204" pitchFamily="34" charset="0"/>
              <a:cs typeface="Times New Roman" panose="02020603050405020304" pitchFamily="18" charset="0"/>
            </a:endParaRPr>
          </a:p>
          <a:p>
            <a:pPr marL="0" indent="0">
              <a:buNone/>
            </a:pPr>
            <a:endParaRPr lang="en-US" dirty="0">
              <a:latin typeface="Avenir Next" panose="020B0503020202020204" pitchFamily="34" charset="0"/>
            </a:endParaRPr>
          </a:p>
        </p:txBody>
      </p:sp>
      <p:pic>
        <p:nvPicPr>
          <p:cNvPr id="5" name="Picture 4">
            <a:extLst>
              <a:ext uri="{FF2B5EF4-FFF2-40B4-BE49-F238E27FC236}">
                <a16:creationId xmlns:a16="http://schemas.microsoft.com/office/drawing/2014/main" id="{A9D16C8C-78EA-383C-29A8-A87D32DA6233}"/>
              </a:ext>
            </a:extLst>
          </p:cNvPr>
          <p:cNvPicPr>
            <a:picLocks noChangeAspect="1"/>
          </p:cNvPicPr>
          <p:nvPr/>
        </p:nvPicPr>
        <p:blipFill>
          <a:blip r:embed="rId2"/>
          <a:stretch>
            <a:fillRect/>
          </a:stretch>
        </p:blipFill>
        <p:spPr>
          <a:xfrm>
            <a:off x="1378772" y="1355464"/>
            <a:ext cx="5913733" cy="2097419"/>
          </a:xfrm>
          <a:prstGeom prst="rect">
            <a:avLst/>
          </a:prstGeom>
        </p:spPr>
      </p:pic>
      <p:pic>
        <p:nvPicPr>
          <p:cNvPr id="7" name="Picture 6">
            <a:extLst>
              <a:ext uri="{FF2B5EF4-FFF2-40B4-BE49-F238E27FC236}">
                <a16:creationId xmlns:a16="http://schemas.microsoft.com/office/drawing/2014/main" id="{1BF47CBB-9959-293C-5F02-C4F5D19C2968}"/>
              </a:ext>
            </a:extLst>
          </p:cNvPr>
          <p:cNvPicPr>
            <a:picLocks noChangeAspect="1"/>
          </p:cNvPicPr>
          <p:nvPr/>
        </p:nvPicPr>
        <p:blipFill>
          <a:blip r:embed="rId3"/>
          <a:stretch>
            <a:fillRect/>
          </a:stretch>
        </p:blipFill>
        <p:spPr>
          <a:xfrm>
            <a:off x="1378772" y="3679115"/>
            <a:ext cx="5913733" cy="2856208"/>
          </a:xfrm>
          <a:prstGeom prst="rect">
            <a:avLst/>
          </a:prstGeom>
        </p:spPr>
      </p:pic>
      <p:pic>
        <p:nvPicPr>
          <p:cNvPr id="9" name="Picture 8">
            <a:extLst>
              <a:ext uri="{FF2B5EF4-FFF2-40B4-BE49-F238E27FC236}">
                <a16:creationId xmlns:a16="http://schemas.microsoft.com/office/drawing/2014/main" id="{5CD2D673-1E51-78B4-56FF-FB16B350B78E}"/>
              </a:ext>
            </a:extLst>
          </p:cNvPr>
          <p:cNvPicPr>
            <a:picLocks noChangeAspect="1"/>
          </p:cNvPicPr>
          <p:nvPr/>
        </p:nvPicPr>
        <p:blipFill>
          <a:blip r:embed="rId4"/>
          <a:stretch>
            <a:fillRect/>
          </a:stretch>
        </p:blipFill>
        <p:spPr>
          <a:xfrm>
            <a:off x="7719863" y="1355464"/>
            <a:ext cx="3100537" cy="2476467"/>
          </a:xfrm>
          <a:prstGeom prst="rect">
            <a:avLst/>
          </a:prstGeom>
        </p:spPr>
      </p:pic>
      <p:pic>
        <p:nvPicPr>
          <p:cNvPr id="11" name="Picture 10">
            <a:extLst>
              <a:ext uri="{FF2B5EF4-FFF2-40B4-BE49-F238E27FC236}">
                <a16:creationId xmlns:a16="http://schemas.microsoft.com/office/drawing/2014/main" id="{9DB77553-46A7-DAB3-FE45-E7F44F93FC2C}"/>
              </a:ext>
            </a:extLst>
          </p:cNvPr>
          <p:cNvPicPr>
            <a:picLocks noChangeAspect="1"/>
          </p:cNvPicPr>
          <p:nvPr/>
        </p:nvPicPr>
        <p:blipFill>
          <a:blip r:embed="rId5"/>
          <a:stretch>
            <a:fillRect/>
          </a:stretch>
        </p:blipFill>
        <p:spPr>
          <a:xfrm>
            <a:off x="7719863" y="4026798"/>
            <a:ext cx="3100537" cy="2508525"/>
          </a:xfrm>
          <a:prstGeom prst="rect">
            <a:avLst/>
          </a:prstGeom>
        </p:spPr>
      </p:pic>
    </p:spTree>
    <p:extLst>
      <p:ext uri="{BB962C8B-B14F-4D97-AF65-F5344CB8AC3E}">
        <p14:creationId xmlns:p14="http://schemas.microsoft.com/office/powerpoint/2010/main" val="190820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{F18CBF36-F8A5-454D-9DBF-8897FD795B5E}tf10001072</Template>
  <TotalTime>2055</TotalTime>
  <Words>1314</Words>
  <Application>Microsoft Macintosh PowerPoint</Application>
  <PresentationFormat>Widescreen</PresentationFormat>
  <Paragraphs>170</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Avenir Next</vt:lpstr>
      <vt:lpstr>Avenir Next Demi Bold</vt:lpstr>
      <vt:lpstr>Avenir Next Medium</vt:lpstr>
      <vt:lpstr>Calibri</vt:lpstr>
      <vt:lpstr>Courier New</vt:lpstr>
      <vt:lpstr>Franklin Gothic Book</vt:lpstr>
      <vt:lpstr>Wingdings</vt:lpstr>
      <vt:lpstr>Crop</vt:lpstr>
      <vt:lpstr>Data Mining &amp; Analysis on the Circulation of Online Publications </vt:lpstr>
      <vt:lpstr>Project Goals &amp; Objectives:</vt:lpstr>
      <vt:lpstr>Original Data Set:</vt:lpstr>
      <vt:lpstr>Data Preprocessing:</vt:lpstr>
      <vt:lpstr>Feature Exploration &amp; Visualization:</vt:lpstr>
      <vt:lpstr>Feature Exploration &amp; Visualization (II):</vt:lpstr>
      <vt:lpstr>Feature Exploration &amp; Visualization (III):</vt:lpstr>
      <vt:lpstr>Feature Exploration &amp; Visualization (IV):</vt:lpstr>
      <vt:lpstr>Multiple Linear Regression: </vt:lpstr>
      <vt:lpstr>Lasso Linear Regression: </vt:lpstr>
      <vt:lpstr>Ridge Linear Regression: </vt:lpstr>
      <vt:lpstr>Comparison of Feature Coefficients:</vt:lpstr>
      <vt:lpstr>Principal Component Analysis Linear Regression:</vt:lpstr>
      <vt:lpstr>Regression Tree Model:</vt:lpstr>
      <vt:lpstr>* Neural Networks:</vt:lpstr>
      <vt:lpstr>Project Results &amp; Outcomes:</vt:lpstr>
      <vt:lpstr>References &amp; 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&amp; Analysis on the Circulation of Online Publications </dc:title>
  <dc:creator>Shreyas Risbud</dc:creator>
  <cp:lastModifiedBy>Shreyas Risbud</cp:lastModifiedBy>
  <cp:revision>7</cp:revision>
  <dcterms:created xsi:type="dcterms:W3CDTF">2023-12-09T19:20:19Z</dcterms:created>
  <dcterms:modified xsi:type="dcterms:W3CDTF">2023-12-11T05:50:10Z</dcterms:modified>
</cp:coreProperties>
</file>