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2" r:id="rId5"/>
    <p:sldId id="269" r:id="rId6"/>
    <p:sldId id="258" r:id="rId7"/>
    <p:sldId id="259" r:id="rId8"/>
    <p:sldId id="260" r:id="rId9"/>
    <p:sldId id="261" r:id="rId10"/>
    <p:sldId id="267" r:id="rId11"/>
    <p:sldId id="263" r:id="rId12"/>
    <p:sldId id="264" r:id="rId13"/>
    <p:sldId id="270" r:id="rId14"/>
    <p:sldId id="26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128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71064" y="2295843"/>
            <a:ext cx="8791575" cy="2199957"/>
          </a:xfrm>
        </p:spPr>
        <p:txBody>
          <a:bodyPr>
            <a:noAutofit/>
          </a:bodyPr>
          <a:lstStyle/>
          <a:p>
            <a:pPr algn="ctr"/>
            <a:r>
              <a:rPr lang="en-US" sz="2400" b="1" dirty="0" err="1">
                <a:solidFill>
                  <a:schemeClr val="tx1">
                    <a:lumMod val="95000"/>
                  </a:schemeClr>
                </a:solidFill>
                <a:latin typeface="Arial" panose="020B0604020202020204" pitchFamily="34" charset="0"/>
                <a:cs typeface="Arial" panose="020B0604020202020204" pitchFamily="34" charset="0"/>
              </a:rPr>
              <a:t>O’zbekiston</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milliy</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universiteti</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err="1">
                <a:solidFill>
                  <a:schemeClr val="tx1">
                    <a:lumMod val="95000"/>
                  </a:schemeClr>
                </a:solidFill>
                <a:latin typeface="Arial" panose="020B0604020202020204" pitchFamily="34" charset="0"/>
                <a:cs typeface="Arial" panose="020B0604020202020204" pitchFamily="34" charset="0"/>
              </a:rPr>
              <a:t>ijtimoiy</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fanlar</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fakulteti</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err="1">
                <a:solidFill>
                  <a:schemeClr val="tx1">
                    <a:lumMod val="95000"/>
                  </a:schemeClr>
                </a:solidFill>
                <a:latin typeface="Arial" panose="020B0604020202020204" pitchFamily="34" charset="0"/>
                <a:cs typeface="Arial" panose="020B0604020202020204" pitchFamily="34" charset="0"/>
              </a:rPr>
              <a:t>sotsiologiya</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yo’nalishi</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err="1">
                <a:solidFill>
                  <a:schemeClr val="tx1">
                    <a:lumMod val="95000"/>
                  </a:schemeClr>
                </a:solidFill>
                <a:latin typeface="Arial" panose="020B0604020202020204" pitchFamily="34" charset="0"/>
                <a:cs typeface="Arial" panose="020B0604020202020204" pitchFamily="34" charset="0"/>
              </a:rPr>
              <a:t>i-bosqich</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talabasi</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smtClean="0">
                <a:solidFill>
                  <a:schemeClr val="tx1">
                    <a:lumMod val="95000"/>
                  </a:schemeClr>
                </a:solidFill>
                <a:latin typeface="Arial" panose="020B0604020202020204" pitchFamily="34" charset="0"/>
                <a:cs typeface="Arial" panose="020B0604020202020204" pitchFamily="34" charset="0"/>
              </a:rPr>
              <a:t>XUSANOV BOBUR</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sotsiologiya</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tarixi</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fanidan</a:t>
            </a:r>
            <a:r>
              <a:rPr lang="en-US" sz="2400" b="1" dirty="0">
                <a:solidFill>
                  <a:schemeClr val="tx1">
                    <a:lumMod val="95000"/>
                  </a:schemeClr>
                </a:solidFill>
                <a:latin typeface="Arial" panose="020B0604020202020204" pitchFamily="34" charset="0"/>
                <a:cs typeface="Arial" panose="020B0604020202020204" pitchFamily="34" charset="0"/>
              </a:rPr>
              <a:t/>
            </a:r>
            <a:br>
              <a:rPr lang="en-US" sz="2400" b="1" dirty="0">
                <a:solidFill>
                  <a:schemeClr val="tx1">
                    <a:lumMod val="95000"/>
                  </a:schemeClr>
                </a:solidFill>
                <a:latin typeface="Arial" panose="020B0604020202020204" pitchFamily="34" charset="0"/>
                <a:cs typeface="Arial" panose="020B0604020202020204" pitchFamily="34" charset="0"/>
              </a:rPr>
            </a:br>
            <a:r>
              <a:rPr lang="en-US" sz="2400" b="1" dirty="0" err="1">
                <a:solidFill>
                  <a:schemeClr val="tx1">
                    <a:lumMod val="95000"/>
                  </a:schemeClr>
                </a:solidFill>
                <a:latin typeface="Arial" panose="020B0604020202020204" pitchFamily="34" charset="0"/>
                <a:cs typeface="Arial" panose="020B0604020202020204" pitchFamily="34" charset="0"/>
              </a:rPr>
              <a:t>mustaqil</a:t>
            </a:r>
            <a:r>
              <a:rPr lang="en-US" sz="2400" b="1" dirty="0">
                <a:solidFill>
                  <a:schemeClr val="tx1">
                    <a:lumMod val="95000"/>
                  </a:schemeClr>
                </a:solidFill>
                <a:latin typeface="Arial" panose="020B0604020202020204" pitchFamily="34" charset="0"/>
                <a:cs typeface="Arial" panose="020B0604020202020204" pitchFamily="34" charset="0"/>
              </a:rPr>
              <a:t> </a:t>
            </a:r>
            <a:r>
              <a:rPr lang="en-US" sz="2400" b="1" dirty="0" err="1">
                <a:solidFill>
                  <a:schemeClr val="tx1">
                    <a:lumMod val="95000"/>
                  </a:schemeClr>
                </a:solidFill>
                <a:latin typeface="Arial" panose="020B0604020202020204" pitchFamily="34" charset="0"/>
                <a:cs typeface="Arial" panose="020B0604020202020204" pitchFamily="34" charset="0"/>
              </a:rPr>
              <a:t>ta’lim</a:t>
            </a:r>
            <a:endParaRPr lang="ru-RU" sz="2400" dirty="0">
              <a:solidFill>
                <a:schemeClr val="tx1">
                  <a:lumMod val="95000"/>
                </a:schemeClr>
              </a:solidFill>
            </a:endParaRPr>
          </a:p>
        </p:txBody>
      </p:sp>
      <p:sp>
        <p:nvSpPr>
          <p:cNvPr id="4" name="Заголовок 1"/>
          <p:cNvSpPr txBox="1">
            <a:spLocks/>
          </p:cNvSpPr>
          <p:nvPr/>
        </p:nvSpPr>
        <p:spPr>
          <a:xfrm>
            <a:off x="5523864" y="4658043"/>
            <a:ext cx="8791575" cy="21999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1600" dirty="0" smtClean="0">
                <a:solidFill>
                  <a:schemeClr val="tx1">
                    <a:lumMod val="95000"/>
                  </a:schemeClr>
                </a:solidFill>
              </a:rPr>
              <a:t>QABUL QILDI;JIYANMUROTOVA GULNORA</a:t>
            </a:r>
            <a:endParaRPr lang="ru-RU" sz="1600" dirty="0">
              <a:solidFill>
                <a:schemeClr val="tx1">
                  <a:lumMod val="95000"/>
                </a:schemeClr>
              </a:solidFill>
            </a:endParaRPr>
          </a:p>
        </p:txBody>
      </p:sp>
    </p:spTree>
    <p:extLst>
      <p:ext uri="{BB962C8B-B14F-4D97-AF65-F5344CB8AC3E}">
        <p14:creationId xmlns:p14="http://schemas.microsoft.com/office/powerpoint/2010/main" val="256346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1613" y="2950859"/>
            <a:ext cx="9905998" cy="1478570"/>
          </a:xfrm>
        </p:spPr>
        <p:txBody>
          <a:bodyPr>
            <a:noAutofit/>
          </a:bodyPr>
          <a:lstStyle/>
          <a:p>
            <a:pPr algn="ctr"/>
            <a:r>
              <a:rPr lang="en-US" sz="1800" dirty="0"/>
              <a:t>Mid </a:t>
            </a:r>
            <a:r>
              <a:rPr lang="en-US" sz="1800" dirty="0" err="1"/>
              <a:t>faqat</a:t>
            </a:r>
            <a:r>
              <a:rPr lang="en-US" sz="1800" dirty="0"/>
              <a:t> </a:t>
            </a:r>
            <a:r>
              <a:rPr lang="en-US" sz="1800" dirty="0" err="1"/>
              <a:t>ikkinchi</a:t>
            </a:r>
            <a:r>
              <a:rPr lang="en-US" sz="1800" dirty="0"/>
              <a:t> </a:t>
            </a:r>
            <a:r>
              <a:rPr lang="en-US" sz="1800" dirty="0" err="1"/>
              <a:t>o‘rindagi</a:t>
            </a:r>
            <a:r>
              <a:rPr lang="en-US" sz="1800" dirty="0"/>
              <a:t> </a:t>
            </a:r>
            <a:r>
              <a:rPr lang="en-US" sz="1800" dirty="0" err="1"/>
              <a:t>ijtimoiy</a:t>
            </a:r>
            <a:r>
              <a:rPr lang="en-US" sz="1800" dirty="0"/>
              <a:t> </a:t>
            </a:r>
            <a:r>
              <a:rPr lang="en-US" sz="1800" dirty="0" err="1"/>
              <a:t>psixolog</a:t>
            </a:r>
            <a:r>
              <a:rPr lang="en-US" sz="1800" dirty="0"/>
              <a:t> </a:t>
            </a:r>
            <a:r>
              <a:rPr lang="en-US" sz="1800" dirty="0" err="1"/>
              <a:t>sifatida</a:t>
            </a:r>
            <a:r>
              <a:rPr lang="en-US" sz="1800" dirty="0"/>
              <a:t> </a:t>
            </a:r>
            <a:r>
              <a:rPr lang="en-US" sz="1800" dirty="0" err="1"/>
              <a:t>qabul</a:t>
            </a:r>
            <a:r>
              <a:rPr lang="en-US" sz="1800" dirty="0"/>
              <a:t> </a:t>
            </a:r>
            <a:r>
              <a:rPr lang="en-US" sz="1800" dirty="0" err="1"/>
              <a:t>qilindi</a:t>
            </a:r>
            <a:r>
              <a:rPr lang="en-US" sz="1800" dirty="0"/>
              <a:t>; </a:t>
            </a:r>
            <a:r>
              <a:rPr lang="en-US" sz="1800" dirty="0" err="1"/>
              <a:t>faqat</a:t>
            </a:r>
            <a:r>
              <a:rPr lang="en-US" sz="1800" dirty="0"/>
              <a:t> 1950-yillaming </a:t>
            </a:r>
            <a:r>
              <a:rPr lang="en-US" sz="1800" dirty="0" err="1"/>
              <a:t>oxiri</a:t>
            </a:r>
            <a:r>
              <a:rPr lang="en-US" sz="1800" dirty="0"/>
              <a:t> - 1960-yillaming </a:t>
            </a:r>
            <a:r>
              <a:rPr lang="en-US" sz="1800" dirty="0" err="1"/>
              <a:t>boshida</a:t>
            </a:r>
            <a:r>
              <a:rPr lang="en-US" sz="1800" dirty="0"/>
              <a:t> u </a:t>
            </a:r>
            <a:r>
              <a:rPr lang="en-US" sz="1800" dirty="0" err="1"/>
              <a:t>o‘ziga</a:t>
            </a:r>
            <a:r>
              <a:rPr lang="en-US" sz="1800" dirty="0"/>
              <a:t> </a:t>
            </a:r>
            <a:r>
              <a:rPr lang="en-US" sz="1800" dirty="0" err="1"/>
              <a:t>xos</a:t>
            </a:r>
            <a:r>
              <a:rPr lang="en-US" sz="1800" dirty="0"/>
              <a:t> </a:t>
            </a:r>
            <a:r>
              <a:rPr lang="en-US" sz="1800" dirty="0" err="1"/>
              <a:t>falsafiy-sotsiologik</a:t>
            </a:r>
            <a:r>
              <a:rPr lang="en-US" sz="1800" dirty="0"/>
              <a:t> </a:t>
            </a:r>
            <a:r>
              <a:rPr lang="en-US" sz="1800" dirty="0" err="1"/>
              <a:t>konsepsiya</a:t>
            </a:r>
            <a:r>
              <a:rPr lang="en-US" sz="1800" dirty="0"/>
              <a:t> </a:t>
            </a:r>
            <a:r>
              <a:rPr lang="en-US" sz="1800" dirty="0" err="1"/>
              <a:t>muallifi</a:t>
            </a:r>
            <a:r>
              <a:rPr lang="en-US" sz="1800" dirty="0"/>
              <a:t>, </a:t>
            </a:r>
            <a:r>
              <a:rPr lang="en-US" sz="1800" dirty="0" err="1"/>
              <a:t>tez</a:t>
            </a:r>
            <a:r>
              <a:rPr lang="en-US" sz="1800" dirty="0"/>
              <a:t> </a:t>
            </a:r>
            <a:r>
              <a:rPr lang="en-US" sz="1800" dirty="0" err="1"/>
              <a:t>orada</a:t>
            </a:r>
            <a:r>
              <a:rPr lang="en-US" sz="1800" dirty="0"/>
              <a:t> </a:t>
            </a:r>
            <a:r>
              <a:rPr lang="en-US" sz="1800" dirty="0" err="1"/>
              <a:t>esa</a:t>
            </a:r>
            <a:r>
              <a:rPr lang="en-US" sz="1800" dirty="0"/>
              <a:t> - </a:t>
            </a:r>
            <a:r>
              <a:rPr lang="en-US" sz="1800" dirty="0" err="1"/>
              <a:t>sotsiologiya</a:t>
            </a:r>
            <a:r>
              <a:rPr lang="en-US" sz="1800" dirty="0"/>
              <a:t> </a:t>
            </a:r>
            <a:r>
              <a:rPr lang="en-US" sz="1800" dirty="0" err="1"/>
              <a:t>va</a:t>
            </a:r>
            <a:r>
              <a:rPr lang="en-US" sz="1800" dirty="0"/>
              <a:t> </a:t>
            </a:r>
            <a:r>
              <a:rPr lang="en-US" sz="1800" dirty="0" err="1"/>
              <a:t>falsafaning</a:t>
            </a:r>
            <a:r>
              <a:rPr lang="en-US" sz="1800" dirty="0"/>
              <a:t> </a:t>
            </a:r>
            <a:r>
              <a:rPr lang="en-US" sz="1800" dirty="0" err="1"/>
              <a:t>mumtoz</a:t>
            </a:r>
            <a:r>
              <a:rPr lang="en-US" sz="1800" dirty="0"/>
              <a:t> </a:t>
            </a:r>
            <a:r>
              <a:rPr lang="en-US" sz="1800" dirty="0" err="1"/>
              <a:t>namoyandasi</a:t>
            </a:r>
            <a:r>
              <a:rPr lang="en-US" sz="1800" dirty="0"/>
              <a:t> </a:t>
            </a:r>
            <a:r>
              <a:rPr lang="en-US" sz="1800" dirty="0" err="1"/>
              <a:t>sifatida</a:t>
            </a:r>
            <a:r>
              <a:rPr lang="en-US" sz="1800" dirty="0"/>
              <a:t> tan </a:t>
            </a:r>
            <a:r>
              <a:rPr lang="en-US" sz="1800" dirty="0" err="1"/>
              <a:t>olindi</a:t>
            </a:r>
            <a:r>
              <a:rPr lang="en-US" sz="1800" dirty="0"/>
              <a:t>. Bu ham </a:t>
            </a:r>
            <a:r>
              <a:rPr lang="en-US" sz="1800" dirty="0" err="1"/>
              <a:t>uning</a:t>
            </a:r>
            <a:r>
              <a:rPr lang="en-US" sz="1800" dirty="0"/>
              <a:t> </a:t>
            </a:r>
            <a:r>
              <a:rPr lang="en-US" sz="1800" dirty="0" err="1"/>
              <a:t>o‘ziga</a:t>
            </a:r>
            <a:r>
              <a:rPr lang="en-US" sz="1800" dirty="0"/>
              <a:t> </a:t>
            </a:r>
            <a:r>
              <a:rPr lang="en-US" sz="1800" dirty="0" err="1"/>
              <a:t>xos</a:t>
            </a:r>
            <a:r>
              <a:rPr lang="en-US" sz="1800" dirty="0"/>
              <a:t> </a:t>
            </a:r>
            <a:r>
              <a:rPr lang="en-US" sz="1800" dirty="0" err="1"/>
              <a:t>ijodiy</a:t>
            </a:r>
            <a:r>
              <a:rPr lang="en-US" sz="1800" dirty="0"/>
              <a:t> </a:t>
            </a:r>
            <a:r>
              <a:rPr lang="en-US" sz="1800" dirty="0" err="1"/>
              <a:t>yondashuvi</a:t>
            </a:r>
            <a:r>
              <a:rPr lang="en-US" sz="1800" dirty="0"/>
              <a:t>, ham </a:t>
            </a:r>
            <a:r>
              <a:rPr lang="en-US" sz="1800" dirty="0" err="1"/>
              <a:t>asarlari</a:t>
            </a:r>
            <a:r>
              <a:rPr lang="en-US" sz="1800" dirty="0"/>
              <a:t> </a:t>
            </a:r>
            <a:r>
              <a:rPr lang="en-US" sz="1800" dirty="0" err="1"/>
              <a:t>taqdiri</a:t>
            </a:r>
            <a:r>
              <a:rPr lang="en-US" sz="1800" dirty="0"/>
              <a:t> </a:t>
            </a:r>
            <a:r>
              <a:rPr lang="en-US" sz="1800" dirty="0" err="1"/>
              <a:t>bilan</a:t>
            </a:r>
            <a:r>
              <a:rPr lang="en-US" sz="1800" dirty="0"/>
              <a:t> </a:t>
            </a:r>
            <a:r>
              <a:rPr lang="en-US" sz="1800" dirty="0" err="1"/>
              <a:t>izohlanadi</a:t>
            </a:r>
            <a:r>
              <a:rPr lang="en-US" sz="1800" dirty="0"/>
              <a:t>. Mid </a:t>
            </a:r>
            <a:r>
              <a:rPr lang="en-US" sz="1800" dirty="0" err="1"/>
              <a:t>hayotligida</a:t>
            </a:r>
            <a:r>
              <a:rPr lang="en-US" sz="1800" dirty="0"/>
              <a:t> </a:t>
            </a:r>
            <a:r>
              <a:rPr lang="en-US" sz="1800" dirty="0" err="1"/>
              <a:t>iste'dodli</a:t>
            </a:r>
            <a:r>
              <a:rPr lang="en-US" sz="1800" dirty="0"/>
              <a:t> </a:t>
            </a:r>
            <a:r>
              <a:rPr lang="en-US" sz="1800" dirty="0" err="1"/>
              <a:t>ma’ruzachi</a:t>
            </a:r>
            <a:r>
              <a:rPr lang="en-US" sz="1800" dirty="0"/>
              <a:t> </a:t>
            </a:r>
            <a:r>
              <a:rPr lang="en-US" sz="1800" dirty="0" err="1"/>
              <a:t>va</a:t>
            </a:r>
            <a:r>
              <a:rPr lang="en-US" sz="1800" dirty="0"/>
              <a:t> </a:t>
            </a:r>
            <a:r>
              <a:rPr lang="en-US" sz="1800" dirty="0" err="1"/>
              <a:t>turli</a:t>
            </a:r>
            <a:r>
              <a:rPr lang="en-US" sz="1800" dirty="0"/>
              <a:t> </a:t>
            </a:r>
            <a:r>
              <a:rPr lang="en-US" sz="1800" dirty="0" err="1"/>
              <a:t>nashrlarda</a:t>
            </a:r>
            <a:r>
              <a:rPr lang="en-US" sz="1800" dirty="0"/>
              <a:t> </a:t>
            </a:r>
            <a:r>
              <a:rPr lang="en-US" sz="1800" dirty="0" err="1"/>
              <a:t>bosilgan</a:t>
            </a:r>
            <a:r>
              <a:rPr lang="en-US" sz="1800" dirty="0"/>
              <a:t> </a:t>
            </a:r>
            <a:r>
              <a:rPr lang="en-US" sz="1800" dirty="0" err="1"/>
              <a:t>ko‘plab</a:t>
            </a:r>
            <a:r>
              <a:rPr lang="en-US" sz="1800" dirty="0"/>
              <a:t> </a:t>
            </a:r>
            <a:r>
              <a:rPr lang="en-US" sz="1800" dirty="0" err="1"/>
              <a:t>maqolalar</a:t>
            </a:r>
            <a:r>
              <a:rPr lang="en-US" sz="1800" dirty="0"/>
              <a:t> </a:t>
            </a:r>
            <a:r>
              <a:rPr lang="en-US" sz="1800" dirty="0" err="1"/>
              <a:t>muallifi</a:t>
            </a:r>
            <a:r>
              <a:rPr lang="en-US" sz="1800" dirty="0"/>
              <a:t> </a:t>
            </a:r>
            <a:r>
              <a:rPr lang="en-US" sz="1800" dirty="0" err="1"/>
              <a:t>kabi</a:t>
            </a:r>
            <a:r>
              <a:rPr lang="en-US" sz="1800" dirty="0"/>
              <a:t> </a:t>
            </a:r>
            <a:r>
              <a:rPr lang="en-US" sz="1800" dirty="0" err="1"/>
              <a:t>tanilgan</a:t>
            </a:r>
            <a:r>
              <a:rPr lang="en-US" sz="1800" dirty="0"/>
              <a:t> </a:t>
            </a:r>
            <a:r>
              <a:rPr lang="en-US" sz="1800" dirty="0" err="1"/>
              <a:t>edi</a:t>
            </a:r>
            <a:r>
              <a:rPr lang="en-US" sz="1800" dirty="0"/>
              <a:t>. </a:t>
            </a:r>
            <a:r>
              <a:rPr lang="ru-RU" sz="1800" dirty="0"/>
              <a:t/>
            </a:r>
            <a:br>
              <a:rPr lang="ru-RU" sz="1800" dirty="0"/>
            </a:br>
            <a:endParaRPr lang="ru-RU" sz="1800" dirty="0"/>
          </a:p>
        </p:txBody>
      </p:sp>
      <p:sp>
        <p:nvSpPr>
          <p:cNvPr id="4" name="Заголовок 1"/>
          <p:cNvSpPr txBox="1">
            <a:spLocks/>
          </p:cNvSpPr>
          <p:nvPr/>
        </p:nvSpPr>
        <p:spPr>
          <a:xfrm>
            <a:off x="1306513" y="550559"/>
            <a:ext cx="9905998" cy="14785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dirty="0" smtClean="0">
                <a:solidFill>
                  <a:srgbClr val="C00000"/>
                </a:solidFill>
              </a:rPr>
              <a:t>J.MIDNI SOTSIOLOG BO’LIB TANLISHI</a:t>
            </a:r>
            <a:endParaRPr lang="ru-RU" sz="2400" dirty="0">
              <a:solidFill>
                <a:srgbClr val="C00000"/>
              </a:solidFill>
            </a:endParaRPr>
          </a:p>
        </p:txBody>
      </p:sp>
    </p:spTree>
    <p:extLst>
      <p:ext uri="{BB962C8B-B14F-4D97-AF65-F5344CB8AC3E}">
        <p14:creationId xmlns:p14="http://schemas.microsoft.com/office/powerpoint/2010/main" val="246734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0823" y="2640502"/>
            <a:ext cx="9905998" cy="1478570"/>
          </a:xfrm>
        </p:spPr>
        <p:txBody>
          <a:bodyPr>
            <a:noAutofit/>
          </a:bodyPr>
          <a:lstStyle/>
          <a:p>
            <a:pPr algn="ctr"/>
            <a:r>
              <a:rPr lang="en-US" sz="2000" dirty="0"/>
              <a:t>. </a:t>
            </a:r>
            <a:r>
              <a:rPr lang="en-US" sz="2000" dirty="0" err="1"/>
              <a:t>Gerbert</a:t>
            </a:r>
            <a:r>
              <a:rPr lang="en-US" sz="2000" dirty="0"/>
              <a:t> </a:t>
            </a:r>
            <a:r>
              <a:rPr lang="en-US" sz="2000" dirty="0" err="1"/>
              <a:t>Blumer</a:t>
            </a:r>
            <a:r>
              <a:rPr lang="en-US" sz="2000" dirty="0"/>
              <a:t> (1900-1987) </a:t>
            </a:r>
            <a:r>
              <a:rPr lang="en-US" sz="2000" dirty="0" err="1"/>
              <a:t>ramziy</a:t>
            </a:r>
            <a:r>
              <a:rPr lang="en-US" sz="2000" dirty="0"/>
              <a:t> </a:t>
            </a:r>
            <a:r>
              <a:rPr lang="en-US" sz="2000" dirty="0" err="1"/>
              <a:t>interaksionizmning</a:t>
            </a:r>
            <a:r>
              <a:rPr lang="en-US" sz="2000" dirty="0"/>
              <a:t> </a:t>
            </a:r>
            <a:r>
              <a:rPr lang="en-US" sz="2000" dirty="0" err="1"/>
              <a:t>ikkinchi</a:t>
            </a:r>
            <a:r>
              <a:rPr lang="en-US" sz="2000" dirty="0"/>
              <a:t> </a:t>
            </a:r>
            <a:r>
              <a:rPr lang="en-US" sz="2000" dirty="0" err="1"/>
              <a:t>taniqli</a:t>
            </a:r>
            <a:r>
              <a:rPr lang="en-US" sz="2000" dirty="0"/>
              <a:t> </a:t>
            </a:r>
            <a:r>
              <a:rPr lang="en-US" sz="2000" dirty="0" err="1"/>
              <a:t>vakili</a:t>
            </a:r>
            <a:r>
              <a:rPr lang="en-US" sz="2000" dirty="0"/>
              <a:t>, </a:t>
            </a:r>
            <a:r>
              <a:rPr lang="en-US" sz="2000" dirty="0" err="1"/>
              <a:t>Midning</a:t>
            </a:r>
            <a:r>
              <a:rPr lang="en-US" sz="2000" dirty="0"/>
              <a:t> </a:t>
            </a:r>
            <a:r>
              <a:rPr lang="en-US" sz="2000" dirty="0" err="1"/>
              <a:t>izdoshi</a:t>
            </a:r>
            <a:r>
              <a:rPr lang="en-US" sz="2000" dirty="0"/>
              <a:t>. U Sent-Luis </a:t>
            </a:r>
            <a:r>
              <a:rPr lang="en-US" sz="2000" dirty="0" err="1"/>
              <a:t>shahrida</a:t>
            </a:r>
            <a:r>
              <a:rPr lang="en-US" sz="2000" dirty="0"/>
              <a:t> (</a:t>
            </a:r>
            <a:r>
              <a:rPr lang="en-US" sz="2000" dirty="0" err="1"/>
              <a:t>Missuri</a:t>
            </a:r>
            <a:r>
              <a:rPr lang="en-US" sz="2000" dirty="0"/>
              <a:t> </a:t>
            </a:r>
            <a:r>
              <a:rPr lang="en-US" sz="2000" dirty="0" err="1"/>
              <a:t>shtati</a:t>
            </a:r>
            <a:r>
              <a:rPr lang="en-US" sz="2000" dirty="0"/>
              <a:t>) </a:t>
            </a:r>
            <a:r>
              <a:rPr lang="en-US" sz="2000" dirty="0" err="1"/>
              <a:t>tugilgan</a:t>
            </a:r>
            <a:r>
              <a:rPr lang="en-US" sz="2000" dirty="0"/>
              <a:t>, </a:t>
            </a:r>
            <a:r>
              <a:rPr lang="en-US" sz="2000" dirty="0" err="1"/>
              <a:t>Chikago</a:t>
            </a:r>
            <a:r>
              <a:rPr lang="en-US" sz="2000" dirty="0"/>
              <a:t> </a:t>
            </a:r>
            <a:r>
              <a:rPr lang="en-US" sz="2000" dirty="0" err="1"/>
              <a:t>universitetida</a:t>
            </a:r>
            <a:r>
              <a:rPr lang="en-US" sz="2000" dirty="0"/>
              <a:t> </a:t>
            </a:r>
            <a:r>
              <a:rPr lang="en-US" sz="2000" dirty="0" err="1"/>
              <a:t>sotsiologiyadan</a:t>
            </a:r>
            <a:r>
              <a:rPr lang="en-US" sz="2000" dirty="0"/>
              <a:t> </a:t>
            </a:r>
            <a:r>
              <a:rPr lang="en-US" sz="2000" dirty="0" err="1"/>
              <a:t>tahsil</a:t>
            </a:r>
            <a:r>
              <a:rPr lang="en-US" sz="2000" dirty="0"/>
              <a:t> </a:t>
            </a:r>
            <a:r>
              <a:rPr lang="en-US" sz="2000" dirty="0" err="1"/>
              <a:t>olgan</a:t>
            </a:r>
            <a:r>
              <a:rPr lang="en-US" sz="2000" dirty="0"/>
              <a:t>. 1925-1952-yillarda </a:t>
            </a:r>
            <a:r>
              <a:rPr lang="en-US" sz="2000" dirty="0" err="1"/>
              <a:t>Chikago</a:t>
            </a:r>
            <a:r>
              <a:rPr lang="en-US" sz="2000" dirty="0"/>
              <a:t> </a:t>
            </a:r>
            <a:r>
              <a:rPr lang="en-US" sz="2000" dirty="0" err="1"/>
              <a:t>universitetida</a:t>
            </a:r>
            <a:r>
              <a:rPr lang="en-US" sz="2000" dirty="0"/>
              <a:t>, 1952-yildan </a:t>
            </a:r>
            <a:r>
              <a:rPr lang="en-US" sz="2000" dirty="0" err="1"/>
              <a:t>boshlab</a:t>
            </a:r>
            <a:r>
              <a:rPr lang="en-US" sz="2000" dirty="0"/>
              <a:t> </a:t>
            </a:r>
            <a:r>
              <a:rPr lang="en-US" sz="2000" dirty="0" err="1"/>
              <a:t>esa</a:t>
            </a:r>
            <a:r>
              <a:rPr lang="en-US" sz="2000" dirty="0"/>
              <a:t> </a:t>
            </a:r>
            <a:r>
              <a:rPr lang="en-US" sz="2000" dirty="0" err="1"/>
              <a:t>Kalifomiya</a:t>
            </a:r>
            <a:r>
              <a:rPr lang="en-US" sz="2000" dirty="0"/>
              <a:t> </a:t>
            </a:r>
            <a:r>
              <a:rPr lang="en-US" sz="2000" dirty="0" err="1"/>
              <a:t>universitetida</a:t>
            </a:r>
            <a:r>
              <a:rPr lang="en-US" sz="2000" dirty="0"/>
              <a:t> </a:t>
            </a:r>
            <a:r>
              <a:rPr lang="en-US" sz="2000" dirty="0" err="1"/>
              <a:t>dars</a:t>
            </a:r>
            <a:r>
              <a:rPr lang="en-US" sz="2000" dirty="0"/>
              <a:t> </a:t>
            </a:r>
            <a:r>
              <a:rPr lang="en-US" sz="2000" dirty="0" err="1"/>
              <a:t>bergan</a:t>
            </a:r>
            <a:r>
              <a:rPr lang="en-US" sz="2000" dirty="0"/>
              <a:t>. Bu </a:t>
            </a:r>
            <a:r>
              <a:rPr lang="en-US" sz="2000" dirty="0" err="1"/>
              <a:t>yerda</a:t>
            </a:r>
            <a:r>
              <a:rPr lang="en-US" sz="2000" dirty="0"/>
              <a:t> u </a:t>
            </a:r>
            <a:r>
              <a:rPr lang="en-US" sz="2000" dirty="0" err="1"/>
              <a:t>awaliga</a:t>
            </a:r>
            <a:r>
              <a:rPr lang="en-US" sz="2000" dirty="0"/>
              <a:t> professor </a:t>
            </a:r>
            <a:r>
              <a:rPr lang="en-US" sz="2000" dirty="0" err="1"/>
              <a:t>va</a:t>
            </a:r>
            <a:r>
              <a:rPr lang="en-US" sz="2000" dirty="0"/>
              <a:t> </a:t>
            </a:r>
            <a:r>
              <a:rPr lang="en-US" sz="2000" dirty="0" err="1"/>
              <a:t>kafedra</a:t>
            </a:r>
            <a:r>
              <a:rPr lang="en-US" sz="2000" dirty="0"/>
              <a:t> </a:t>
            </a:r>
            <a:r>
              <a:rPr lang="en-US" sz="2000" dirty="0" err="1"/>
              <a:t>rahbari</a:t>
            </a:r>
            <a:r>
              <a:rPr lang="en-US" sz="2000" dirty="0"/>
              <a:t>, 1959-yildan </a:t>
            </a:r>
            <a:r>
              <a:rPr lang="en-US" sz="2000" dirty="0" err="1"/>
              <a:t>boshlab</a:t>
            </a:r>
            <a:r>
              <a:rPr lang="en-US" sz="2000" dirty="0"/>
              <a:t> </a:t>
            </a:r>
            <a:r>
              <a:rPr lang="en-US" sz="2000" dirty="0" err="1"/>
              <a:t>esa</a:t>
            </a:r>
            <a:r>
              <a:rPr lang="en-US" sz="2000" dirty="0"/>
              <a:t> </a:t>
            </a:r>
            <a:r>
              <a:rPr lang="en-US" sz="2000" dirty="0" err="1"/>
              <a:t>Sotsial</a:t>
            </a:r>
            <a:r>
              <a:rPr lang="en-US" sz="2000" dirty="0"/>
              <a:t> </a:t>
            </a:r>
            <a:r>
              <a:rPr lang="en-US" sz="2000" dirty="0" err="1"/>
              <a:t>fanlar</a:t>
            </a:r>
            <a:r>
              <a:rPr lang="en-US" sz="2000" dirty="0"/>
              <a:t> </a:t>
            </a:r>
            <a:r>
              <a:rPr lang="en-US" sz="2000" dirty="0" err="1"/>
              <a:t>instituti</a:t>
            </a:r>
            <a:r>
              <a:rPr lang="en-US" sz="2000" dirty="0"/>
              <a:t> </a:t>
            </a:r>
            <a:r>
              <a:rPr lang="en-US" sz="2000" dirty="0" err="1"/>
              <a:t>direktori</a:t>
            </a:r>
            <a:r>
              <a:rPr lang="en-US" sz="2000" dirty="0"/>
              <a:t> </a:t>
            </a:r>
            <a:r>
              <a:rPr lang="en-US" sz="2000" dirty="0" err="1"/>
              <a:t>lavozimida</a:t>
            </a:r>
            <a:r>
              <a:rPr lang="en-US" sz="2000" dirty="0"/>
              <a:t> </a:t>
            </a:r>
            <a:r>
              <a:rPr lang="en-US" sz="2000" dirty="0" err="1"/>
              <a:t>ishlagan</a:t>
            </a:r>
            <a:r>
              <a:rPr lang="en-US" sz="2000" dirty="0"/>
              <a:t>. 1942-1953-yillarda "American Journal of Sociology" </a:t>
            </a:r>
            <a:r>
              <a:rPr lang="en-US" sz="2000" dirty="0" err="1"/>
              <a:t>jumalida</a:t>
            </a:r>
            <a:r>
              <a:rPr lang="en-US" sz="2000" dirty="0"/>
              <a:t> </a:t>
            </a:r>
            <a:r>
              <a:rPr lang="en-US" sz="2000" dirty="0" err="1"/>
              <a:t>muharrir</a:t>
            </a:r>
            <a:r>
              <a:rPr lang="en-US" sz="2000" dirty="0"/>
              <a:t> </a:t>
            </a:r>
            <a:r>
              <a:rPr lang="en-US" sz="2000" dirty="0" err="1"/>
              <a:t>boiib</a:t>
            </a:r>
            <a:r>
              <a:rPr lang="en-US" sz="2000" dirty="0"/>
              <a:t> </a:t>
            </a:r>
            <a:r>
              <a:rPr lang="en-US" sz="2000" dirty="0" err="1"/>
              <a:t>ishlaydi</a:t>
            </a:r>
            <a:r>
              <a:rPr lang="en-US" sz="2000" dirty="0"/>
              <a:t>. </a:t>
            </a:r>
            <a:r>
              <a:rPr lang="en-US" sz="2000" dirty="0" err="1"/>
              <a:t>Chikago</a:t>
            </a:r>
            <a:r>
              <a:rPr lang="en-US" sz="2000" dirty="0"/>
              <a:t> </a:t>
            </a:r>
            <a:r>
              <a:rPr lang="en-US" sz="2000" dirty="0" err="1"/>
              <a:t>maktabining</a:t>
            </a:r>
            <a:r>
              <a:rPr lang="en-US" sz="2000" dirty="0"/>
              <a:t> </a:t>
            </a:r>
            <a:r>
              <a:rPr lang="en-US" sz="2000" dirty="0" err="1"/>
              <a:t>vakili</a:t>
            </a:r>
            <a:r>
              <a:rPr lang="en-US" sz="2000" dirty="0"/>
              <a:t> </a:t>
            </a:r>
            <a:r>
              <a:rPr lang="en-US" sz="2000" dirty="0" err="1"/>
              <a:t>boigan</a:t>
            </a:r>
            <a:r>
              <a:rPr lang="en-US" sz="2000" dirty="0"/>
              <a:t> </a:t>
            </a:r>
            <a:r>
              <a:rPr lang="en-US" sz="2000" dirty="0" err="1"/>
              <a:t>Blumer</a:t>
            </a:r>
            <a:r>
              <a:rPr lang="en-US" sz="2000" dirty="0"/>
              <a:t> </a:t>
            </a:r>
            <a:r>
              <a:rPr lang="en-US" sz="2000" dirty="0" err="1"/>
              <a:t>Ch.Kuli</a:t>
            </a:r>
            <a:r>
              <a:rPr lang="en-US" sz="2000" dirty="0"/>
              <a:t>, </a:t>
            </a:r>
            <a:r>
              <a:rPr lang="en-US" sz="2000" dirty="0" err="1"/>
              <a:t>J.Dyui</a:t>
            </a:r>
            <a:r>
              <a:rPr lang="en-US" sz="2000" dirty="0"/>
              <a:t>, </a:t>
            </a:r>
            <a:r>
              <a:rPr lang="en-US" sz="2000" dirty="0" err="1"/>
              <a:t>U.Tomasning</a:t>
            </a:r>
            <a:r>
              <a:rPr lang="en-US" sz="2000" dirty="0"/>
              <a:t> </a:t>
            </a:r>
            <a:r>
              <a:rPr lang="en-US" sz="2000" dirty="0" err="1"/>
              <a:t>asarlariga</a:t>
            </a:r>
            <a:r>
              <a:rPr lang="en-US" sz="2000" dirty="0"/>
              <a:t> </a:t>
            </a:r>
            <a:r>
              <a:rPr lang="en-US" sz="2000" dirty="0" err="1"/>
              <a:t>tayangan</a:t>
            </a:r>
            <a:r>
              <a:rPr lang="en-US" sz="2000" dirty="0"/>
              <a:t>, </a:t>
            </a:r>
            <a:r>
              <a:rPr lang="en-US" sz="2000" dirty="0" err="1"/>
              <a:t>J.Midning</a:t>
            </a:r>
            <a:r>
              <a:rPr lang="en-US" sz="2000" dirty="0"/>
              <a:t> </a:t>
            </a:r>
            <a:r>
              <a:rPr lang="en-US" sz="2000" dirty="0" err="1"/>
              <a:t>shogirdi</a:t>
            </a:r>
            <a:r>
              <a:rPr lang="en-US" sz="2000" dirty="0"/>
              <a:t> </a:t>
            </a:r>
            <a:r>
              <a:rPr lang="en-US" sz="2000" dirty="0" err="1"/>
              <a:t>va</a:t>
            </a:r>
            <a:r>
              <a:rPr lang="en-US" sz="2000" dirty="0"/>
              <a:t> </a:t>
            </a:r>
            <a:r>
              <a:rPr lang="en-US" sz="2000" dirty="0" err="1"/>
              <a:t>izdoshiga</a:t>
            </a:r>
            <a:r>
              <a:rPr lang="en-US" sz="2000" dirty="0"/>
              <a:t> </a:t>
            </a:r>
            <a:r>
              <a:rPr lang="en-US" sz="2000" dirty="0" err="1"/>
              <a:t>aylangan</a:t>
            </a:r>
            <a:r>
              <a:rPr lang="en-US" sz="2000" dirty="0"/>
              <a:t>. </a:t>
            </a:r>
            <a:endParaRPr lang="ru-RU" sz="2000" dirty="0"/>
          </a:p>
        </p:txBody>
      </p:sp>
      <p:sp>
        <p:nvSpPr>
          <p:cNvPr id="4" name="Заголовок 1"/>
          <p:cNvSpPr txBox="1">
            <a:spLocks/>
          </p:cNvSpPr>
          <p:nvPr/>
        </p:nvSpPr>
        <p:spPr>
          <a:xfrm>
            <a:off x="1368423" y="202102"/>
            <a:ext cx="9905998" cy="14785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dirty="0" smtClean="0">
                <a:solidFill>
                  <a:srgbClr val="C00000"/>
                </a:solidFill>
              </a:rPr>
              <a:t>BLUMER,MIDNING SHOGRDI</a:t>
            </a:r>
            <a:endParaRPr lang="ru-RU" sz="2400" dirty="0">
              <a:solidFill>
                <a:srgbClr val="C00000"/>
              </a:solidFill>
            </a:endParaRPr>
          </a:p>
        </p:txBody>
      </p:sp>
    </p:spTree>
    <p:extLst>
      <p:ext uri="{BB962C8B-B14F-4D97-AF65-F5344CB8AC3E}">
        <p14:creationId xmlns:p14="http://schemas.microsoft.com/office/powerpoint/2010/main" val="324054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rot="10800000" flipV="1">
            <a:off x="976312" y="1739900"/>
            <a:ext cx="10898188" cy="317500"/>
          </a:xfrm>
        </p:spPr>
        <p:txBody>
          <a:bodyPr>
            <a:noAutofit/>
          </a:bodyPr>
          <a:lstStyle/>
          <a:p>
            <a:pPr algn="ctr"/>
            <a:r>
              <a:rPr lang="en-US" sz="1600" dirty="0" err="1"/>
              <a:t>Midning</a:t>
            </a:r>
            <a:r>
              <a:rPr lang="en-US" sz="1600" dirty="0"/>
              <a:t> </a:t>
            </a:r>
            <a:r>
              <a:rPr lang="en-US" sz="1600" dirty="0" err="1"/>
              <a:t>izdoshi</a:t>
            </a:r>
            <a:r>
              <a:rPr lang="en-US" sz="1600" dirty="0"/>
              <a:t> </a:t>
            </a:r>
            <a:r>
              <a:rPr lang="en-US" sz="1600" dirty="0" err="1"/>
              <a:t>boLganligi</a:t>
            </a:r>
            <a:r>
              <a:rPr lang="en-US" sz="1600" dirty="0"/>
              <a:t> </a:t>
            </a:r>
            <a:r>
              <a:rPr lang="en-US" sz="1600" dirty="0" err="1"/>
              <a:t>sababli</a:t>
            </a:r>
            <a:r>
              <a:rPr lang="en-US" sz="1600" dirty="0"/>
              <a:t>, </a:t>
            </a:r>
            <a:r>
              <a:rPr lang="en-US" sz="1600" dirty="0" err="1"/>
              <a:t>Blumer</a:t>
            </a:r>
            <a:r>
              <a:rPr lang="en-US" sz="1600" dirty="0"/>
              <a:t> </a:t>
            </a:r>
            <a:r>
              <a:rPr lang="en-US" sz="1600" dirty="0" err="1"/>
              <a:t>Midning</a:t>
            </a:r>
            <a:r>
              <a:rPr lang="en-US" sz="1600" dirty="0"/>
              <a:t> </a:t>
            </a:r>
            <a:r>
              <a:rPr lang="en-US" sz="1600" dirty="0" err="1"/>
              <a:t>sotsial</a:t>
            </a:r>
            <a:r>
              <a:rPr lang="en-US" sz="1600" dirty="0"/>
              <a:t> o </a:t>
            </a:r>
            <a:r>
              <a:rPr lang="en-US" sz="1600" dirty="0" err="1"/>
              <a:t>zaro</a:t>
            </a:r>
            <a:r>
              <a:rPr lang="en-US" sz="1600" dirty="0"/>
              <a:t> </a:t>
            </a:r>
            <a:r>
              <a:rPr lang="en-US" sz="1600" dirty="0" err="1"/>
              <a:t>aloqa</a:t>
            </a:r>
            <a:r>
              <a:rPr lang="en-US" sz="1600" dirty="0"/>
              <a:t> </a:t>
            </a:r>
            <a:r>
              <a:rPr lang="en-US" sz="1600" dirty="0" err="1"/>
              <a:t>muammosini</a:t>
            </a:r>
            <a:r>
              <a:rPr lang="en-US" sz="1600" dirty="0"/>
              <a:t> </a:t>
            </a:r>
            <a:r>
              <a:rPr lang="en-US" sz="1600" dirty="0" err="1"/>
              <a:t>ramziy</a:t>
            </a:r>
            <a:r>
              <a:rPr lang="en-US" sz="1600" dirty="0"/>
              <a:t> </a:t>
            </a:r>
            <a:r>
              <a:rPr lang="en-US" sz="1600" dirty="0" err="1"/>
              <a:t>o‘zaro</a:t>
            </a:r>
            <a:r>
              <a:rPr lang="en-US" sz="1600" dirty="0"/>
              <a:t> </a:t>
            </a:r>
            <a:r>
              <a:rPr lang="en-US" sz="1600" dirty="0" err="1"/>
              <a:t>aloqa</a:t>
            </a:r>
            <a:r>
              <a:rPr lang="en-US" sz="1600" dirty="0"/>
              <a:t> </a:t>
            </a:r>
            <a:r>
              <a:rPr lang="en-US" sz="1600" dirty="0" err="1"/>
              <a:t>sifatida</a:t>
            </a:r>
            <a:r>
              <a:rPr lang="en-US" sz="1600" dirty="0"/>
              <a:t> </a:t>
            </a:r>
            <a:r>
              <a:rPr lang="en-US" sz="1600" dirty="0" err="1"/>
              <a:t>ko‘tarib</a:t>
            </a:r>
            <a:r>
              <a:rPr lang="en-US" sz="1600" dirty="0"/>
              <a:t> </a:t>
            </a:r>
            <a:r>
              <a:rPr lang="en-US" sz="1600" dirty="0" err="1"/>
              <a:t>chiqishini</a:t>
            </a:r>
            <a:r>
              <a:rPr lang="en-US" sz="1600" dirty="0"/>
              <a:t>, </a:t>
            </a:r>
            <a:r>
              <a:rPr lang="en-US" sz="1600" dirty="0" err="1"/>
              <a:t>uning</a:t>
            </a:r>
            <a:r>
              <a:rPr lang="en-US" sz="1600" dirty="0"/>
              <a:t> </a:t>
            </a:r>
            <a:r>
              <a:rPr lang="en-US" sz="1600" dirty="0" err="1"/>
              <a:t>sotsiologiyaga</a:t>
            </a:r>
            <a:r>
              <a:rPr lang="en-US" sz="1600" dirty="0"/>
              <a:t> </a:t>
            </a:r>
            <a:r>
              <a:rPr lang="en-US" sz="1600" dirty="0" err="1"/>
              <a:t>qo‘shgan</a:t>
            </a:r>
            <a:r>
              <a:rPr lang="en-US" sz="1600" dirty="0"/>
              <a:t> </a:t>
            </a:r>
            <a:r>
              <a:rPr lang="en-US" sz="1600" dirty="0" err="1"/>
              <a:t>katta</a:t>
            </a:r>
            <a:r>
              <a:rPr lang="en-US" sz="1600" dirty="0"/>
              <a:t> </a:t>
            </a:r>
            <a:r>
              <a:rPr lang="en-US" sz="1600" dirty="0" err="1"/>
              <a:t>hissasi</a:t>
            </a:r>
            <a:r>
              <a:rPr lang="en-US" sz="1600" dirty="0"/>
              <a:t>, deb </a:t>
            </a:r>
            <a:r>
              <a:rPr lang="en-US" sz="1600" dirty="0" err="1"/>
              <a:t>hisoblardi</a:t>
            </a:r>
            <a:r>
              <a:rPr lang="en-US" sz="1600" dirty="0"/>
              <a:t>. </a:t>
            </a:r>
            <a:r>
              <a:rPr lang="en-US" sz="1600" dirty="0" err="1"/>
              <a:t>Blumerga</a:t>
            </a:r>
            <a:r>
              <a:rPr lang="en-US" sz="1600" dirty="0"/>
              <a:t> </a:t>
            </a:r>
            <a:r>
              <a:rPr lang="en-US" sz="1600" dirty="0" err="1"/>
              <a:t>ko‘ra</a:t>
            </a:r>
            <a:r>
              <a:rPr lang="en-US" sz="1600" dirty="0"/>
              <a:t>, </a:t>
            </a:r>
            <a:r>
              <a:rPr lang="en-US" sz="1600" dirty="0" err="1"/>
              <a:t>sotsiologik</a:t>
            </a:r>
            <a:r>
              <a:rPr lang="en-US" sz="1600" dirty="0"/>
              <a:t> </a:t>
            </a:r>
            <a:r>
              <a:rPr lang="en-US" sz="1600" dirty="0" err="1"/>
              <a:t>nuqtai</a:t>
            </a:r>
            <a:r>
              <a:rPr lang="en-US" sz="1600" dirty="0"/>
              <a:t> </a:t>
            </a:r>
            <a:r>
              <a:rPr lang="en-US" sz="1600" dirty="0" err="1"/>
              <a:t>nazardan</a:t>
            </a:r>
            <a:r>
              <a:rPr lang="en-US" sz="1600" dirty="0"/>
              <a:t> </a:t>
            </a:r>
            <a:r>
              <a:rPr lang="en-US" sz="1600" dirty="0" err="1"/>
              <a:t>jamiyat</a:t>
            </a:r>
            <a:r>
              <a:rPr lang="en-US" sz="1600" dirty="0"/>
              <a:t> </a:t>
            </a:r>
            <a:r>
              <a:rPr lang="en-US" sz="1600" dirty="0" err="1"/>
              <a:t>ramziy</a:t>
            </a:r>
            <a:r>
              <a:rPr lang="en-US" sz="1600" dirty="0"/>
              <a:t> </a:t>
            </a:r>
            <a:r>
              <a:rPr lang="en-US" sz="1600" dirty="0" err="1"/>
              <a:t>Interaksiya</a:t>
            </a:r>
            <a:r>
              <a:rPr lang="en-US" sz="1600" dirty="0"/>
              <a:t> </a:t>
            </a:r>
            <a:r>
              <a:rPr lang="en-US" sz="1600" dirty="0" err="1"/>
              <a:t>hisoblanadi</a:t>
            </a:r>
            <a:r>
              <a:rPr lang="en-US" sz="1600" dirty="0"/>
              <a:t>. </a:t>
            </a:r>
            <a:r>
              <a:rPr lang="en-US" sz="1600" dirty="0" err="1"/>
              <a:t>Shunga</a:t>
            </a:r>
            <a:r>
              <a:rPr lang="en-US" sz="1600" dirty="0"/>
              <a:t> </a:t>
            </a:r>
            <a:r>
              <a:rPr lang="en-US" sz="1600" dirty="0" err="1"/>
              <a:t>ko‘ra</a:t>
            </a:r>
            <a:r>
              <a:rPr lang="en-US" sz="1600" dirty="0"/>
              <a:t>, </a:t>
            </a:r>
            <a:r>
              <a:rPr lang="en-US" sz="1600" dirty="0" err="1"/>
              <a:t>sotsiologiyaning</a:t>
            </a:r>
            <a:r>
              <a:rPr lang="en-US" sz="1600" dirty="0"/>
              <a:t> </a:t>
            </a:r>
            <a:r>
              <a:rPr lang="en-US" sz="1600" dirty="0" err="1"/>
              <a:t>markaziy</a:t>
            </a:r>
            <a:r>
              <a:rPr lang="en-US" sz="1600" dirty="0"/>
              <a:t> </a:t>
            </a:r>
            <a:r>
              <a:rPr lang="en-US" sz="1600" dirty="0" err="1"/>
              <a:t>muammosi</a:t>
            </a:r>
            <a:r>
              <a:rPr lang="en-US" sz="1600" dirty="0"/>
              <a:t> - </a:t>
            </a:r>
            <a:r>
              <a:rPr lang="en-US" sz="1600" dirty="0" err="1"/>
              <a:t>sotsial</a:t>
            </a:r>
            <a:r>
              <a:rPr lang="en-US" sz="1600" dirty="0"/>
              <a:t> </a:t>
            </a:r>
            <a:r>
              <a:rPr lang="en-US" sz="1600" dirty="0" err="1"/>
              <a:t>o'zaro</a:t>
            </a:r>
            <a:r>
              <a:rPr lang="en-US" sz="1600" dirty="0"/>
              <a:t> </a:t>
            </a:r>
            <a:r>
              <a:rPr lang="en-US" sz="1600" dirty="0" err="1"/>
              <a:t>aloqa</a:t>
            </a:r>
            <a:r>
              <a:rPr lang="en-US" sz="1600" dirty="0"/>
              <a:t> </a:t>
            </a:r>
            <a:r>
              <a:rPr lang="en-US" sz="1600" dirty="0" err="1"/>
              <a:t>va</a:t>
            </a:r>
            <a:r>
              <a:rPr lang="en-US" sz="1600" dirty="0"/>
              <a:t> </a:t>
            </a:r>
            <a:r>
              <a:rPr lang="en-US" sz="1600" dirty="0" err="1"/>
              <a:t>jamoaviy</a:t>
            </a:r>
            <a:r>
              <a:rPr lang="en-US" sz="1600" dirty="0"/>
              <a:t> </a:t>
            </a:r>
            <a:r>
              <a:rPr lang="en-US" sz="1600" dirty="0" err="1"/>
              <a:t>harakatni</a:t>
            </a:r>
            <a:r>
              <a:rPr lang="en-US" sz="1600" dirty="0"/>
              <a:t>, </a:t>
            </a:r>
            <a:r>
              <a:rPr lang="en-US" sz="1600" dirty="0" err="1"/>
              <a:t>ulaming</a:t>
            </a:r>
            <a:r>
              <a:rPr lang="en-US" sz="1600" dirty="0"/>
              <a:t> </a:t>
            </a:r>
            <a:r>
              <a:rPr lang="en-US" sz="1600" dirty="0" err="1"/>
              <a:t>sotsiolog</a:t>
            </a:r>
            <a:r>
              <a:rPr lang="en-US" sz="1600" dirty="0"/>
              <a:t> </a:t>
            </a:r>
            <a:r>
              <a:rPr lang="en-US" sz="1600" dirty="0" err="1"/>
              <a:t>tomonidan</a:t>
            </a:r>
            <a:r>
              <a:rPr lang="en-US" sz="1600" dirty="0"/>
              <a:t> </a:t>
            </a:r>
            <a:r>
              <a:rPr lang="en-US" sz="1600" dirty="0" err="1"/>
              <a:t>interpretatsiya</a:t>
            </a:r>
            <a:r>
              <a:rPr lang="en-US" sz="1600" dirty="0"/>
              <a:t> </a:t>
            </a:r>
            <a:r>
              <a:rPr lang="en-US" sz="1600" dirty="0" err="1"/>
              <a:t>qilinishi</a:t>
            </a:r>
            <a:r>
              <a:rPr lang="en-US" sz="1600" dirty="0"/>
              <a:t> </a:t>
            </a:r>
            <a:r>
              <a:rPr lang="en-US" sz="1600" dirty="0" err="1"/>
              <a:t>asosidagi</a:t>
            </a:r>
            <a:r>
              <a:rPr lang="en-US" sz="1600" dirty="0"/>
              <a:t> </a:t>
            </a:r>
            <a:r>
              <a:rPr lang="en-US" sz="1600" dirty="0" err="1"/>
              <a:t>ramziy</a:t>
            </a:r>
            <a:r>
              <a:rPr lang="en-US" sz="1600" dirty="0"/>
              <a:t> </a:t>
            </a:r>
            <a:r>
              <a:rPr lang="en-US" sz="1600" dirty="0" err="1"/>
              <a:t>nazariya</a:t>
            </a:r>
            <a:r>
              <a:rPr lang="en-US" sz="1600" dirty="0"/>
              <a:t> </a:t>
            </a:r>
            <a:r>
              <a:rPr lang="en-US" sz="1600" dirty="0" err="1"/>
              <a:t>sifatida</a:t>
            </a:r>
            <a:r>
              <a:rPr lang="en-US" sz="1600" dirty="0"/>
              <a:t> </a:t>
            </a:r>
            <a:r>
              <a:rPr lang="en-US" sz="1600" dirty="0" err="1"/>
              <a:t>o‘rganish</a:t>
            </a:r>
            <a:r>
              <a:rPr lang="en-US" sz="1600" dirty="0"/>
              <a:t> </a:t>
            </a:r>
            <a:r>
              <a:rPr lang="en-US" sz="1600" dirty="0" err="1"/>
              <a:t>bo‘lib</a:t>
            </a:r>
            <a:r>
              <a:rPr lang="en-US" sz="1600" dirty="0"/>
              <a:t> </a:t>
            </a:r>
            <a:r>
              <a:rPr lang="en-US" sz="1600" dirty="0" err="1"/>
              <a:t>qoladi</a:t>
            </a:r>
            <a:r>
              <a:rPr lang="en-US" sz="1600" dirty="0"/>
              <a:t>. </a:t>
            </a:r>
            <a:r>
              <a:rPr lang="en-US" sz="1600" dirty="0" err="1"/>
              <a:t>Ramziy</a:t>
            </a:r>
            <a:r>
              <a:rPr lang="en-US" sz="1600" dirty="0"/>
              <a:t> </a:t>
            </a:r>
            <a:r>
              <a:rPr lang="en-US" sz="1600" dirty="0" err="1"/>
              <a:t>o‘zaro</a:t>
            </a:r>
            <a:r>
              <a:rPr lang="en-US" sz="1600" dirty="0"/>
              <a:t> </a:t>
            </a:r>
            <a:r>
              <a:rPr lang="en-US" sz="1600" dirty="0" err="1"/>
              <a:t>aloqani</a:t>
            </a:r>
            <a:r>
              <a:rPr lang="en-US" sz="1600" dirty="0"/>
              <a:t> </a:t>
            </a:r>
            <a:r>
              <a:rPr lang="en-US" sz="1600" dirty="0" err="1"/>
              <a:t>interaksiya</a:t>
            </a:r>
            <a:r>
              <a:rPr lang="en-US" sz="1600" dirty="0"/>
              <a:t> </a:t>
            </a:r>
            <a:r>
              <a:rPr lang="en-US" sz="1600" dirty="0" err="1"/>
              <a:t>jarayoni</a:t>
            </a:r>
            <a:r>
              <a:rPr lang="en-US" sz="1600" dirty="0"/>
              <a:t> </a:t>
            </a:r>
            <a:r>
              <a:rPr lang="en-US" sz="1600" dirty="0" err="1"/>
              <a:t>sifatida</a:t>
            </a:r>
            <a:r>
              <a:rPr lang="en-US" sz="1600" dirty="0"/>
              <a:t> </a:t>
            </a:r>
            <a:r>
              <a:rPr lang="en-US" sz="1600" dirty="0" err="1"/>
              <a:t>ko‘zdan</a:t>
            </a:r>
            <a:r>
              <a:rPr lang="en-US" sz="1600" dirty="0"/>
              <a:t> </a:t>
            </a:r>
            <a:r>
              <a:rPr lang="en-US" sz="1600" dirty="0" err="1"/>
              <a:t>kechira</a:t>
            </a:r>
            <a:r>
              <a:rPr lang="en-US" sz="1600" dirty="0"/>
              <a:t> </a:t>
            </a:r>
            <a:r>
              <a:rPr lang="en-US" sz="1600" dirty="0" err="1"/>
              <a:t>turib</a:t>
            </a:r>
            <a:r>
              <a:rPr lang="en-US" sz="1600" dirty="0"/>
              <a:t>, </a:t>
            </a:r>
            <a:r>
              <a:rPr lang="en-US" sz="1600" dirty="0" err="1"/>
              <a:t>Blumer</a:t>
            </a:r>
            <a:r>
              <a:rPr lang="en-US" sz="1600" dirty="0"/>
              <a:t> </a:t>
            </a:r>
            <a:r>
              <a:rPr lang="en-US" sz="1600" dirty="0" err="1"/>
              <a:t>bu</a:t>
            </a:r>
            <a:r>
              <a:rPr lang="en-US" sz="1600" dirty="0"/>
              <a:t> </a:t>
            </a:r>
            <a:r>
              <a:rPr lang="en-US" sz="1600" dirty="0" err="1"/>
              <a:t>tushunchani</a:t>
            </a:r>
            <a:r>
              <a:rPr lang="en-US" sz="1600" dirty="0"/>
              <a:t> </a:t>
            </a:r>
            <a:r>
              <a:rPr lang="en-US" sz="1600" dirty="0" err="1"/>
              <a:t>ayrim</a:t>
            </a:r>
            <a:r>
              <a:rPr lang="en-US" sz="1600" dirty="0"/>
              <a:t> </a:t>
            </a:r>
            <a:r>
              <a:rPr lang="en-US" sz="1600" dirty="0" err="1"/>
              <a:t>shaxs</a:t>
            </a:r>
            <a:r>
              <a:rPr lang="en-US" sz="1600" dirty="0"/>
              <a:t> </a:t>
            </a:r>
            <a:r>
              <a:rPr lang="en-US" sz="1600" dirty="0" err="1"/>
              <a:t>faoliyatini</a:t>
            </a:r>
            <a:r>
              <a:rPr lang="en-US" sz="1600" dirty="0"/>
              <a:t> (</a:t>
            </a:r>
            <a:r>
              <a:rPr lang="en-US" sz="1600" dirty="0" err="1"/>
              <a:t>harakatlari</a:t>
            </a:r>
            <a:r>
              <a:rPr lang="en-US" sz="1600" dirty="0"/>
              <a:t>) </a:t>
            </a:r>
            <a:r>
              <a:rPr lang="en-US" sz="1600" dirty="0" err="1"/>
              <a:t>ta’riflash</a:t>
            </a:r>
            <a:r>
              <a:rPr lang="en-US" sz="1600" dirty="0"/>
              <a:t> </a:t>
            </a:r>
            <a:r>
              <a:rPr lang="en-US" sz="1600" dirty="0" err="1"/>
              <a:t>uchun</a:t>
            </a:r>
            <a:r>
              <a:rPr lang="en-US" sz="1600" dirty="0"/>
              <a:t> </a:t>
            </a:r>
            <a:r>
              <a:rPr lang="en-US" sz="1600" dirty="0" err="1"/>
              <a:t>qo‘llash</a:t>
            </a:r>
            <a:r>
              <a:rPr lang="en-US" sz="1600" dirty="0"/>
              <a:t> </a:t>
            </a:r>
            <a:r>
              <a:rPr lang="en-US" sz="1600" dirty="0" err="1"/>
              <a:t>imkoniyati</a:t>
            </a:r>
            <a:r>
              <a:rPr lang="en-US" sz="1600" dirty="0"/>
              <a:t> </a:t>
            </a:r>
            <a:r>
              <a:rPr lang="en-US" sz="1600" dirty="0" err="1"/>
              <a:t>mavjudligini</a:t>
            </a:r>
            <a:r>
              <a:rPr lang="en-US" sz="1600" dirty="0"/>
              <a:t> </a:t>
            </a:r>
            <a:r>
              <a:rPr lang="en-US" sz="1600" dirty="0" err="1"/>
              <a:t>ta’kidlaydi</a:t>
            </a:r>
            <a:r>
              <a:rPr lang="en-US" sz="1600" dirty="0"/>
              <a:t>. </a:t>
            </a:r>
            <a:r>
              <a:rPr lang="en-US" sz="1600" dirty="0" err="1"/>
              <a:t>Bunga</a:t>
            </a:r>
            <a:r>
              <a:rPr lang="en-US" sz="1600" dirty="0"/>
              <a:t> </a:t>
            </a:r>
            <a:r>
              <a:rPr lang="en-US" sz="1600" dirty="0" err="1"/>
              <a:t>oddiy</a:t>
            </a:r>
            <a:r>
              <a:rPr lang="en-US" sz="1600" dirty="0"/>
              <a:t> </a:t>
            </a:r>
            <a:r>
              <a:rPr lang="en-US" sz="1600" dirty="0" err="1"/>
              <a:t>empirik</a:t>
            </a:r>
            <a:r>
              <a:rPr lang="en-US" sz="1600" dirty="0"/>
              <a:t> </a:t>
            </a:r>
            <a:r>
              <a:rPr lang="en-US" sz="1600" dirty="0" err="1"/>
              <a:t>kuzatish</a:t>
            </a:r>
            <a:r>
              <a:rPr lang="en-US" sz="1600" dirty="0"/>
              <a:t> </a:t>
            </a:r>
            <a:r>
              <a:rPr lang="en-US" sz="1600" dirty="0" err="1"/>
              <a:t>yordamida</a:t>
            </a:r>
            <a:r>
              <a:rPr lang="en-US" sz="1600" dirty="0"/>
              <a:t> </a:t>
            </a:r>
            <a:r>
              <a:rPr lang="en-US" sz="1600" dirty="0" err="1"/>
              <a:t>erishish</a:t>
            </a:r>
            <a:r>
              <a:rPr lang="en-US" sz="1600" dirty="0"/>
              <a:t> </a:t>
            </a:r>
            <a:r>
              <a:rPr lang="en-US" sz="1600" dirty="0" err="1"/>
              <a:t>mumkin</a:t>
            </a:r>
            <a:r>
              <a:rPr lang="en-US" sz="1600" dirty="0"/>
              <a:t>. Bu </a:t>
            </a:r>
            <a:r>
              <a:rPr lang="en-US" sz="1600" dirty="0" err="1"/>
              <a:t>fikrni</a:t>
            </a:r>
            <a:r>
              <a:rPr lang="en-US" sz="1600" dirty="0"/>
              <a:t> </a:t>
            </a:r>
            <a:r>
              <a:rPr lang="en-US" sz="1600" dirty="0" err="1"/>
              <a:t>Blumer</a:t>
            </a:r>
            <a:r>
              <a:rPr lang="en-US" sz="1600" dirty="0"/>
              <a:t> </a:t>
            </a:r>
            <a:r>
              <a:rPr lang="en-US" sz="1600" dirty="0" err="1"/>
              <a:t>o‘zining</a:t>
            </a:r>
            <a:r>
              <a:rPr lang="en-US" sz="1600" dirty="0"/>
              <a:t> "</a:t>
            </a:r>
            <a:r>
              <a:rPr lang="en-US" sz="1600" dirty="0" err="1"/>
              <a:t>Ramziy</a:t>
            </a:r>
            <a:r>
              <a:rPr lang="en-US" sz="1600" dirty="0"/>
              <a:t> </a:t>
            </a:r>
            <a:r>
              <a:rPr lang="en-US" sz="1600" dirty="0" err="1"/>
              <a:t>interaksionizm</a:t>
            </a:r>
            <a:r>
              <a:rPr lang="en-US" sz="1600" dirty="0"/>
              <a:t>: </a:t>
            </a:r>
            <a:r>
              <a:rPr lang="en-US" sz="1600" dirty="0" err="1"/>
              <a:t>istiqbol</a:t>
            </a:r>
            <a:r>
              <a:rPr lang="en-US" sz="1600" dirty="0"/>
              <a:t> </a:t>
            </a:r>
            <a:r>
              <a:rPr lang="en-US" sz="1600" dirty="0" err="1"/>
              <a:t>va</a:t>
            </a:r>
            <a:r>
              <a:rPr lang="en-US" sz="1600" dirty="0"/>
              <a:t> </a:t>
            </a:r>
            <a:r>
              <a:rPr lang="en-US" sz="1600" dirty="0" err="1"/>
              <a:t>uslub</a:t>
            </a:r>
            <a:r>
              <a:rPr lang="en-US" sz="1600" dirty="0"/>
              <a:t>" </a:t>
            </a:r>
            <a:r>
              <a:rPr lang="en-US" sz="1600" dirty="0" err="1"/>
              <a:t>nomli</a:t>
            </a:r>
            <a:r>
              <a:rPr lang="en-US" sz="1600" dirty="0"/>
              <a:t> </a:t>
            </a:r>
            <a:r>
              <a:rPr lang="en-US" sz="1600" dirty="0" err="1"/>
              <a:t>asarining</a:t>
            </a:r>
            <a:r>
              <a:rPr lang="en-US" sz="1600" dirty="0"/>
              <a:t> "</a:t>
            </a:r>
            <a:r>
              <a:rPr lang="en-US" sz="1600" dirty="0" err="1"/>
              <a:t>Jamiyat</a:t>
            </a:r>
            <a:r>
              <a:rPr lang="en-US" sz="1600" dirty="0"/>
              <a:t> </a:t>
            </a:r>
            <a:r>
              <a:rPr lang="en-US" sz="1600" dirty="0" err="1"/>
              <a:t>ramziy</a:t>
            </a:r>
            <a:r>
              <a:rPr lang="en-US" sz="1600" dirty="0"/>
              <a:t> </a:t>
            </a:r>
            <a:r>
              <a:rPr lang="en-US" sz="1600" dirty="0" err="1"/>
              <a:t>interaksiya</a:t>
            </a:r>
            <a:r>
              <a:rPr lang="en-US" sz="1600" dirty="0"/>
              <a:t> </a:t>
            </a:r>
            <a:r>
              <a:rPr lang="en-US" sz="1600" dirty="0" err="1"/>
              <a:t>sifatida</a:t>
            </a:r>
            <a:r>
              <a:rPr lang="en-US" sz="1600" dirty="0"/>
              <a:t>" </a:t>
            </a:r>
            <a:r>
              <a:rPr lang="en-US" sz="1600" dirty="0" err="1"/>
              <a:t>degan</a:t>
            </a:r>
            <a:r>
              <a:rPr lang="en-US" sz="1600" dirty="0"/>
              <a:t> </a:t>
            </a:r>
            <a:r>
              <a:rPr lang="en-US" sz="1600" dirty="0" err="1"/>
              <a:t>bobida</a:t>
            </a:r>
            <a:r>
              <a:rPr lang="en-US" sz="1600" dirty="0"/>
              <a:t> </a:t>
            </a:r>
            <a:r>
              <a:rPr lang="en-US" sz="1600" dirty="0" err="1"/>
              <a:t>quyidagicha</a:t>
            </a:r>
            <a:r>
              <a:rPr lang="en-US" sz="1600" dirty="0"/>
              <a:t> </a:t>
            </a:r>
            <a:r>
              <a:rPr lang="en-US" sz="1600" dirty="0" err="1"/>
              <a:t>ifodalaydi</a:t>
            </a:r>
            <a:r>
              <a:rPr lang="en-US" sz="1600" dirty="0"/>
              <a:t>: "</a:t>
            </a:r>
            <a:r>
              <a:rPr lang="en-US" sz="1600" dirty="0" err="1"/>
              <a:t>Har</a:t>
            </a:r>
            <a:r>
              <a:rPr lang="en-US" sz="1600" dirty="0"/>
              <a:t> </a:t>
            </a:r>
            <a:r>
              <a:rPr lang="en-US" sz="1600" dirty="0" err="1"/>
              <a:t>birimizga</a:t>
            </a:r>
            <a:r>
              <a:rPr lang="en-US" sz="1600" dirty="0"/>
              <a:t> </a:t>
            </a:r>
            <a:r>
              <a:rPr lang="en-US" sz="1600" dirty="0" err="1"/>
              <a:t>shunday</a:t>
            </a:r>
            <a:r>
              <a:rPr lang="en-US" sz="1600" dirty="0"/>
              <a:t> </a:t>
            </a:r>
            <a:r>
              <a:rPr lang="en-US" sz="1600" dirty="0" err="1"/>
              <a:t>harakatlar</a:t>
            </a:r>
            <a:r>
              <a:rPr lang="en-US" sz="1600" dirty="0"/>
              <a:t> </a:t>
            </a:r>
            <a:r>
              <a:rPr lang="en-US" sz="1600" dirty="0" err="1"/>
              <a:t>yaxshi</a:t>
            </a:r>
            <a:r>
              <a:rPr lang="en-US" sz="1600" dirty="0"/>
              <a:t> </a:t>
            </a:r>
            <a:r>
              <a:rPr lang="en-US" sz="1600" dirty="0" err="1"/>
              <a:t>tanish</a:t>
            </a:r>
            <a:r>
              <a:rPr lang="en-US" sz="1600" dirty="0"/>
              <a:t>: </a:t>
            </a:r>
            <a:r>
              <a:rPr lang="en-US" sz="1600" dirty="0" err="1"/>
              <a:t>inson</a:t>
            </a:r>
            <a:r>
              <a:rPr lang="en-US" sz="1600" dirty="0"/>
              <a:t> </a:t>
            </a:r>
            <a:r>
              <a:rPr lang="en-US" sz="1600" dirty="0" err="1"/>
              <a:t>o‘zidan</a:t>
            </a:r>
            <a:r>
              <a:rPr lang="en-US" sz="1600" dirty="0"/>
              <a:t> </a:t>
            </a:r>
            <a:r>
              <a:rPr lang="en-US" sz="1600" dirty="0" err="1"/>
              <a:t>achchiqlanadi</a:t>
            </a:r>
            <a:r>
              <a:rPr lang="en-US" sz="1600" dirty="0"/>
              <a:t>, </a:t>
            </a:r>
            <a:r>
              <a:rPr lang="en-US" sz="1600" dirty="0" err="1"/>
              <a:t>o‘zini</a:t>
            </a:r>
            <a:r>
              <a:rPr lang="en-US" sz="1600" dirty="0"/>
              <a:t> </a:t>
            </a:r>
            <a:r>
              <a:rPr lang="en-US" sz="1600" dirty="0" err="1"/>
              <a:t>o‘ziga</a:t>
            </a:r>
            <a:r>
              <a:rPr lang="en-US" sz="1600" dirty="0"/>
              <a:t> </a:t>
            </a:r>
            <a:r>
              <a:rPr lang="en-US" sz="1600" dirty="0" err="1"/>
              <a:t>qarshi</a:t>
            </a:r>
            <a:r>
              <a:rPr lang="en-US" sz="1600" dirty="0"/>
              <a:t> </a:t>
            </a:r>
            <a:r>
              <a:rPr lang="en-US" sz="1600" dirty="0" err="1"/>
              <a:t>qo‘yadi</a:t>
            </a:r>
            <a:r>
              <a:rPr lang="en-US" sz="1600" dirty="0"/>
              <a:t>, </a:t>
            </a:r>
            <a:r>
              <a:rPr lang="en-US" sz="1600" dirty="0" err="1"/>
              <a:t>o‘zi</a:t>
            </a:r>
            <a:r>
              <a:rPr lang="en-US" sz="1600" dirty="0"/>
              <a:t> </a:t>
            </a:r>
            <a:r>
              <a:rPr lang="en-US" sz="1600" dirty="0" err="1"/>
              <a:t>bilan</a:t>
            </a:r>
            <a:r>
              <a:rPr lang="en-US" sz="1600" dirty="0"/>
              <a:t> </a:t>
            </a:r>
            <a:r>
              <a:rPr lang="en-US" sz="1600" dirty="0" err="1"/>
              <a:t>g‘ururlanadi</a:t>
            </a:r>
            <a:r>
              <a:rPr lang="en-US" sz="1600" dirty="0"/>
              <a:t>, </a:t>
            </a:r>
            <a:r>
              <a:rPr lang="en-US" sz="1600" dirty="0" err="1"/>
              <a:t>o‘zi</a:t>
            </a:r>
            <a:r>
              <a:rPr lang="en-US" sz="1600" dirty="0"/>
              <a:t> </a:t>
            </a:r>
            <a:r>
              <a:rPr lang="en-US" sz="1600" dirty="0" err="1"/>
              <a:t>bilan</a:t>
            </a:r>
            <a:r>
              <a:rPr lang="en-US" sz="1600" dirty="0"/>
              <a:t> </a:t>
            </a:r>
            <a:r>
              <a:rPr lang="en-US" sz="1600" dirty="0" err="1"/>
              <a:t>o‘zi</a:t>
            </a:r>
            <a:r>
              <a:rPr lang="en-US" sz="1600" dirty="0"/>
              <a:t> </a:t>
            </a:r>
            <a:r>
              <a:rPr lang="en-US" sz="1600" dirty="0" err="1"/>
              <a:t>bahslashadi</a:t>
            </a:r>
            <a:r>
              <a:rPr lang="en-US" sz="1600" dirty="0"/>
              <a:t>, </a:t>
            </a:r>
            <a:r>
              <a:rPr lang="en-US" sz="1600" dirty="0" err="1"/>
              <a:t>o‘z</a:t>
            </a:r>
            <a:r>
              <a:rPr lang="en-US" sz="1600" dirty="0"/>
              <a:t> </a:t>
            </a:r>
            <a:r>
              <a:rPr lang="en-US" sz="1600" dirty="0" err="1"/>
              <a:t>jasurligini</a:t>
            </a:r>
            <a:r>
              <a:rPr lang="en-US" sz="1600" dirty="0"/>
              <a:t> </a:t>
            </a:r>
            <a:r>
              <a:rPr lang="en-US" sz="1600" dirty="0" err="1"/>
              <a:t>saqlab</a:t>
            </a:r>
            <a:r>
              <a:rPr lang="en-US" sz="1600" dirty="0"/>
              <a:t> </a:t>
            </a:r>
            <a:r>
              <a:rPr lang="en-US" sz="1600" dirty="0" err="1"/>
              <a:t>qolishga</a:t>
            </a:r>
            <a:r>
              <a:rPr lang="en-US" sz="1600" dirty="0"/>
              <a:t> </a:t>
            </a:r>
            <a:r>
              <a:rPr lang="en-US" sz="1600" dirty="0" err="1"/>
              <a:t>urinadi</a:t>
            </a:r>
            <a:r>
              <a:rPr lang="en-US" sz="1600" dirty="0"/>
              <a:t>, </a:t>
            </a:r>
            <a:r>
              <a:rPr lang="en-US" sz="1600" dirty="0" err="1"/>
              <a:t>o‘ziga</a:t>
            </a:r>
            <a:r>
              <a:rPr lang="en-US" sz="1600" dirty="0"/>
              <a:t> </a:t>
            </a:r>
            <a:r>
              <a:rPr lang="en-US" sz="1600" dirty="0" err="1"/>
              <a:t>o‘zi</a:t>
            </a:r>
            <a:r>
              <a:rPr lang="en-US" sz="1600" dirty="0"/>
              <a:t> </a:t>
            </a:r>
            <a:r>
              <a:rPr lang="en-US" sz="1600" dirty="0" err="1"/>
              <a:t>biror</a:t>
            </a:r>
            <a:r>
              <a:rPr lang="en-US" sz="1600" dirty="0"/>
              <a:t> </a:t>
            </a:r>
            <a:r>
              <a:rPr lang="en-US" sz="1600" dirty="0" err="1"/>
              <a:t>ish</a:t>
            </a:r>
            <a:r>
              <a:rPr lang="en-US" sz="1600" dirty="0"/>
              <a:t> </a:t>
            </a:r>
            <a:r>
              <a:rPr lang="en-US" sz="1600" dirty="0" err="1"/>
              <a:t>qilishi</a:t>
            </a:r>
            <a:r>
              <a:rPr lang="en-US" sz="1600" dirty="0"/>
              <a:t> </a:t>
            </a:r>
            <a:r>
              <a:rPr lang="en-US" sz="1600" dirty="0" err="1"/>
              <a:t>zarurligini</a:t>
            </a:r>
            <a:r>
              <a:rPr lang="en-US" sz="1600" dirty="0"/>
              <a:t> </a:t>
            </a:r>
            <a:r>
              <a:rPr lang="en-US" sz="1600" dirty="0" err="1"/>
              <a:t>aytadi</a:t>
            </a:r>
            <a:r>
              <a:rPr lang="en-US" sz="1600" dirty="0"/>
              <a:t>, </a:t>
            </a:r>
            <a:r>
              <a:rPr lang="en-US" sz="1600" dirty="0" err="1"/>
              <a:t>o‘z</a:t>
            </a:r>
            <a:r>
              <a:rPr lang="en-US" sz="1600" dirty="0"/>
              <a:t> </a:t>
            </a:r>
            <a:r>
              <a:rPr lang="en-US" sz="1600" dirty="0" err="1"/>
              <a:t>oldiga</a:t>
            </a:r>
            <a:r>
              <a:rPr lang="en-US" sz="1600" dirty="0"/>
              <a:t> </a:t>
            </a:r>
            <a:r>
              <a:rPr lang="en-US" sz="1600" dirty="0" err="1"/>
              <a:t>maqsadlar</a:t>
            </a:r>
            <a:r>
              <a:rPr lang="en-US" sz="1600" dirty="0"/>
              <a:t> </a:t>
            </a:r>
            <a:r>
              <a:rPr lang="en-US" sz="1600" dirty="0" err="1"/>
              <a:t>qo‘yadi</a:t>
            </a:r>
            <a:r>
              <a:rPr lang="en-US" sz="1600" dirty="0"/>
              <a:t>, </a:t>
            </a:r>
            <a:r>
              <a:rPr lang="en-US" sz="1600" dirty="0" err="1"/>
              <a:t>o‘zi</a:t>
            </a:r>
            <a:r>
              <a:rPr lang="en-US" sz="1600" dirty="0"/>
              <a:t> </a:t>
            </a:r>
            <a:r>
              <a:rPr lang="en-US" sz="1600" dirty="0" err="1"/>
              <a:t>bilan</a:t>
            </a:r>
            <a:r>
              <a:rPr lang="en-US" sz="1600" dirty="0"/>
              <a:t> </a:t>
            </a:r>
            <a:r>
              <a:rPr lang="en-US" sz="1600" dirty="0" err="1"/>
              <a:t>o‘zi</a:t>
            </a:r>
            <a:r>
              <a:rPr lang="en-US" sz="1600" dirty="0"/>
              <a:t> </a:t>
            </a:r>
            <a:r>
              <a:rPr lang="en-US" sz="1600" dirty="0" err="1"/>
              <a:t>murosa</a:t>
            </a:r>
            <a:r>
              <a:rPr lang="en-US" sz="1600" dirty="0"/>
              <a:t> </a:t>
            </a:r>
            <a:r>
              <a:rPr lang="en-US" sz="1600" dirty="0" err="1"/>
              <a:t>qiladi</a:t>
            </a:r>
            <a:r>
              <a:rPr lang="en-US" sz="1600" dirty="0"/>
              <a:t> </a:t>
            </a:r>
            <a:r>
              <a:rPr lang="en-US" sz="1600" dirty="0" err="1"/>
              <a:t>va</a:t>
            </a:r>
            <a:r>
              <a:rPr lang="en-US" sz="1600" dirty="0"/>
              <a:t> </a:t>
            </a:r>
            <a:r>
              <a:rPr lang="en-US" sz="1600" dirty="0" err="1"/>
              <a:t>buning</a:t>
            </a:r>
            <a:r>
              <a:rPr lang="en-US" sz="1600" dirty="0"/>
              <a:t> </a:t>
            </a:r>
            <a:r>
              <a:rPr lang="en-US" sz="1600" dirty="0" err="1"/>
              <a:t>uchun</a:t>
            </a:r>
            <a:r>
              <a:rPr lang="en-US" sz="1600" dirty="0"/>
              <a:t> </a:t>
            </a:r>
            <a:r>
              <a:rPr lang="en-US" sz="1600" dirty="0" err="1"/>
              <a:t>nima</a:t>
            </a:r>
            <a:r>
              <a:rPr lang="en-US" sz="1600" dirty="0"/>
              <a:t> </a:t>
            </a:r>
            <a:r>
              <a:rPr lang="en-US" sz="1600" dirty="0" err="1"/>
              <a:t>ish</a:t>
            </a:r>
            <a:r>
              <a:rPr lang="en-US" sz="1600" dirty="0"/>
              <a:t> </a:t>
            </a:r>
            <a:r>
              <a:rPr lang="en-US" sz="1600" dirty="0" err="1"/>
              <a:t>qilishi</a:t>
            </a:r>
            <a:r>
              <a:rPr lang="en-US" sz="1600" dirty="0"/>
              <a:t> </a:t>
            </a:r>
            <a:r>
              <a:rPr lang="en-US" sz="1600" dirty="0" err="1"/>
              <a:t>kerakligini</a:t>
            </a:r>
            <a:r>
              <a:rPr lang="en-US" sz="1600" dirty="0"/>
              <a:t> </a:t>
            </a:r>
            <a:r>
              <a:rPr lang="en-US" sz="1600" dirty="0" err="1"/>
              <a:t>rejalashtiradi</a:t>
            </a:r>
            <a:r>
              <a:rPr lang="en-US" sz="1600" dirty="0"/>
              <a:t>. </a:t>
            </a:r>
            <a:endParaRPr lang="ru-RU" sz="16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512" y="3878550"/>
            <a:ext cx="5665788" cy="2379375"/>
          </a:xfrm>
          <a:prstGeom prst="rect">
            <a:avLst/>
          </a:prstGeom>
        </p:spPr>
      </p:pic>
    </p:spTree>
    <p:extLst>
      <p:ext uri="{BB962C8B-B14F-4D97-AF65-F5344CB8AC3E}">
        <p14:creationId xmlns:p14="http://schemas.microsoft.com/office/powerpoint/2010/main" val="9158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RAMZIY INTEROKSIONIZMNI ORGANGAN OLIMLAR</a:t>
            </a:r>
            <a:endParaRPr lang="ru-RU" dirty="0"/>
          </a:p>
        </p:txBody>
      </p:sp>
      <p:sp>
        <p:nvSpPr>
          <p:cNvPr id="3" name="Объект 2"/>
          <p:cNvSpPr>
            <a:spLocks noGrp="1"/>
          </p:cNvSpPr>
          <p:nvPr>
            <p:ph idx="1"/>
          </p:nvPr>
        </p:nvSpPr>
        <p:spPr>
          <a:xfrm>
            <a:off x="4684713" y="2832099"/>
            <a:ext cx="4586288" cy="2832101"/>
          </a:xfrm>
        </p:spPr>
        <p:txBody>
          <a:bodyPr/>
          <a:lstStyle/>
          <a:p>
            <a:r>
              <a:rPr lang="en-US" dirty="0" err="1"/>
              <a:t>Joij</a:t>
            </a:r>
            <a:r>
              <a:rPr lang="en-US" dirty="0"/>
              <a:t> </a:t>
            </a:r>
            <a:r>
              <a:rPr lang="en-US" dirty="0" err="1"/>
              <a:t>Gerbert</a:t>
            </a:r>
            <a:r>
              <a:rPr lang="en-US" dirty="0"/>
              <a:t> Mid, </a:t>
            </a:r>
            <a:endParaRPr lang="en-US" dirty="0" smtClean="0"/>
          </a:p>
          <a:p>
            <a:r>
              <a:rPr lang="en-US" dirty="0" err="1"/>
              <a:t>Gerbert</a:t>
            </a:r>
            <a:r>
              <a:rPr lang="en-US" dirty="0"/>
              <a:t> </a:t>
            </a:r>
            <a:r>
              <a:rPr lang="en-US" dirty="0" err="1"/>
              <a:t>Blumer</a:t>
            </a:r>
            <a:r>
              <a:rPr lang="en-US" dirty="0"/>
              <a:t> </a:t>
            </a:r>
          </a:p>
          <a:p>
            <a:r>
              <a:rPr lang="en-US" dirty="0" err="1" smtClean="0"/>
              <a:t>Charlz</a:t>
            </a:r>
            <a:r>
              <a:rPr lang="en-US" dirty="0" smtClean="0"/>
              <a:t> </a:t>
            </a:r>
            <a:r>
              <a:rPr lang="en-US" dirty="0" err="1"/>
              <a:t>Xorton</a:t>
            </a:r>
            <a:r>
              <a:rPr lang="en-US" dirty="0"/>
              <a:t> </a:t>
            </a:r>
            <a:r>
              <a:rPr lang="en-US" dirty="0" err="1"/>
              <a:t>Kuli</a:t>
            </a:r>
            <a:r>
              <a:rPr lang="en-US" dirty="0"/>
              <a:t>, </a:t>
            </a:r>
            <a:endParaRPr lang="en-US" dirty="0" smtClean="0"/>
          </a:p>
          <a:p>
            <a:r>
              <a:rPr lang="en-US" dirty="0" err="1" smtClean="0"/>
              <a:t>U.A.Tomas</a:t>
            </a:r>
            <a:r>
              <a:rPr lang="en-US" dirty="0" smtClean="0"/>
              <a:t>,</a:t>
            </a:r>
          </a:p>
          <a:p>
            <a:r>
              <a:rPr lang="en-US" dirty="0" smtClean="0"/>
              <a:t>Irvin </a:t>
            </a:r>
            <a:r>
              <a:rPr lang="en-US" dirty="0"/>
              <a:t>Goffman </a:t>
            </a:r>
            <a:endParaRPr lang="ru-RU" dirty="0"/>
          </a:p>
        </p:txBody>
      </p:sp>
    </p:spTree>
    <p:extLst>
      <p:ext uri="{BB962C8B-B14F-4D97-AF65-F5344CB8AC3E}">
        <p14:creationId xmlns:p14="http://schemas.microsoft.com/office/powerpoint/2010/main" val="311064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2800" dirty="0" smtClean="0"/>
              <a:t>FOYDALANILGAN ADABIOTLAR TO’PLAMI</a:t>
            </a:r>
            <a:endParaRPr lang="ru-RU" sz="2800" dirty="0"/>
          </a:p>
        </p:txBody>
      </p:sp>
      <p:sp>
        <p:nvSpPr>
          <p:cNvPr id="3" name="Объект 2"/>
          <p:cNvSpPr>
            <a:spLocks noGrp="1"/>
          </p:cNvSpPr>
          <p:nvPr>
            <p:ph idx="1"/>
          </p:nvPr>
        </p:nvSpPr>
        <p:spPr/>
        <p:txBody>
          <a:bodyPr>
            <a:noAutofit/>
          </a:bodyPr>
          <a:lstStyle/>
          <a:p>
            <a:r>
              <a:rPr lang="en-US" sz="1400" baseline="30000" dirty="0"/>
              <a:t> George </a:t>
            </a:r>
            <a:r>
              <a:rPr lang="en-US" sz="1400" baseline="30000" dirty="0" err="1"/>
              <a:t>Ritzer</a:t>
            </a:r>
            <a:r>
              <a:rPr lang="en-US" sz="1400" baseline="30000" dirty="0"/>
              <a:t>. Sociological Theory. Eighth Edition. Me </a:t>
            </a:r>
            <a:r>
              <a:rPr lang="en-US" sz="1400" baseline="30000" dirty="0" err="1"/>
              <a:t>Graw-Hiil</a:t>
            </a:r>
            <a:r>
              <a:rPr lang="en-US" sz="1400" baseline="30000" dirty="0"/>
              <a:t>. 2010. - P. 358-359.</a:t>
            </a:r>
            <a:endParaRPr lang="ru-RU" sz="1400" baseline="30000" dirty="0"/>
          </a:p>
          <a:p>
            <a:r>
              <a:rPr lang="en-US" sz="1400" dirty="0"/>
              <a:t> </a:t>
            </a:r>
            <a:r>
              <a:rPr lang="en-US" sz="1400" dirty="0" smtClean="0"/>
              <a:t>George </a:t>
            </a:r>
            <a:r>
              <a:rPr lang="en-US" sz="1400" dirty="0" err="1"/>
              <a:t>Ritzer</a:t>
            </a:r>
            <a:r>
              <a:rPr lang="en-US" sz="1400" dirty="0"/>
              <a:t>. Sociological Theory. Eighth Edition M e </a:t>
            </a:r>
            <a:r>
              <a:rPr lang="en-US" sz="1400" dirty="0" err="1"/>
              <a:t>Graw</a:t>
            </a:r>
            <a:r>
              <a:rPr lang="en-US" sz="1400" dirty="0"/>
              <a:t>-Hill. </a:t>
            </a:r>
            <a:r>
              <a:rPr lang="ru-RU" sz="1400" dirty="0"/>
              <a:t>2010. - P. 356-358.</a:t>
            </a:r>
          </a:p>
          <a:p>
            <a:r>
              <a:rPr lang="ru-RU" sz="1400" dirty="0"/>
              <a:t> </a:t>
            </a:r>
            <a:r>
              <a:rPr lang="ru-RU" sz="1400" dirty="0" smtClean="0"/>
              <a:t>История </a:t>
            </a:r>
            <a:r>
              <a:rPr lang="ru-RU" sz="1400" dirty="0"/>
              <a:t>теоретической социологии / </a:t>
            </a:r>
            <a:r>
              <a:rPr lang="ru-RU" sz="1400" dirty="0" err="1"/>
              <a:t>Отв</a:t>
            </a:r>
            <a:r>
              <a:rPr lang="ru-RU" sz="1400" dirty="0"/>
              <a:t> ред. </a:t>
            </a:r>
            <a:r>
              <a:rPr lang="ru-RU" sz="1400" dirty="0" err="1"/>
              <a:t>И.Ф,Девятко</a:t>
            </a:r>
            <a:r>
              <a:rPr lang="ru-RU" sz="1400" dirty="0"/>
              <a:t>. - М.: КАНОН+ ОИ «Реабилитация», 2002. - С. 277.</a:t>
            </a:r>
          </a:p>
          <a:p>
            <a:r>
              <a:rPr lang="en-US" sz="1400" dirty="0" smtClean="0"/>
              <a:t> George </a:t>
            </a:r>
            <a:r>
              <a:rPr lang="en-US" sz="1400" dirty="0" err="1"/>
              <a:t>Ritzer</a:t>
            </a:r>
            <a:r>
              <a:rPr lang="en-US" sz="1400" dirty="0"/>
              <a:t> Sociological Theory. Eighth Edition. M e </a:t>
            </a:r>
            <a:r>
              <a:rPr lang="en-US" sz="1400" dirty="0" err="1"/>
              <a:t>Graw</a:t>
            </a:r>
            <a:r>
              <a:rPr lang="en-US" sz="1400" dirty="0"/>
              <a:t>-Hill. 2010. - P. 355.</a:t>
            </a:r>
            <a:endParaRPr lang="ru-RU" sz="1400" dirty="0"/>
          </a:p>
          <a:p>
            <a:r>
              <a:rPr lang="en-US" sz="1400" dirty="0"/>
              <a:t> </a:t>
            </a:r>
            <a:r>
              <a:rPr lang="en-US" sz="1400" dirty="0" smtClean="0"/>
              <a:t>Mead</a:t>
            </a:r>
            <a:r>
              <a:rPr lang="en-US" sz="1400" dirty="0"/>
              <a:t>. Mind, Self and Society. - Chicago, 1934.</a:t>
            </a:r>
            <a:endParaRPr lang="ru-RU" sz="1400" dirty="0"/>
          </a:p>
          <a:p>
            <a:r>
              <a:rPr lang="en-US" sz="1400" dirty="0"/>
              <a:t> </a:t>
            </a:r>
            <a:r>
              <a:rPr lang="en-US" sz="1400" dirty="0" smtClean="0"/>
              <a:t>George </a:t>
            </a:r>
            <a:r>
              <a:rPr lang="en-US" sz="1400" dirty="0" err="1"/>
              <a:t>Ritzer</a:t>
            </a:r>
            <a:r>
              <a:rPr lang="en-US" sz="1400" dirty="0"/>
              <a:t>. Sociological Theory. Eighth Edition. Me </a:t>
            </a:r>
            <a:r>
              <a:rPr lang="en-US" sz="1400" dirty="0" err="1"/>
              <a:t>Graw</a:t>
            </a:r>
            <a:r>
              <a:rPr lang="ru-RU" sz="1400" dirty="0"/>
              <a:t>-</a:t>
            </a:r>
            <a:r>
              <a:rPr lang="en-US" sz="1400" dirty="0" err="1"/>
              <a:t>Hil</a:t>
            </a:r>
            <a:r>
              <a:rPr lang="ru-RU" sz="1400" dirty="0"/>
              <a:t>}. 2010. - P. 369.</a:t>
            </a:r>
          </a:p>
          <a:p>
            <a:r>
              <a:rPr lang="ru-RU" sz="1400" dirty="0"/>
              <a:t> </a:t>
            </a:r>
            <a:r>
              <a:rPr lang="ru-RU" sz="1400" dirty="0" err="1" smtClean="0"/>
              <a:t>Зборовский</a:t>
            </a:r>
            <a:r>
              <a:rPr lang="ru-RU" sz="1400" dirty="0" smtClean="0"/>
              <a:t> </a:t>
            </a:r>
            <a:r>
              <a:rPr lang="ru-RU" sz="1400" dirty="0"/>
              <a:t>Г.Е. История социологии: современный этап: учеб. для вузов. 2-е изд., </a:t>
            </a:r>
            <a:r>
              <a:rPr lang="ru-RU" sz="1400" dirty="0" err="1"/>
              <a:t>испр</a:t>
            </a:r>
            <a:r>
              <a:rPr lang="ru-RU" sz="1400" dirty="0"/>
              <a:t>. и доп. - Сургут [и др.]: РИО Сур ГПУ, 2015. - С. 119.</a:t>
            </a:r>
          </a:p>
          <a:p>
            <a:r>
              <a:rPr lang="ru-RU" sz="1400" dirty="0"/>
              <a:t> </a:t>
            </a:r>
            <a:r>
              <a:rPr lang="en-US" sz="1400" dirty="0" smtClean="0"/>
              <a:t>George </a:t>
            </a:r>
            <a:r>
              <a:rPr lang="en-US" sz="1400" dirty="0" err="1"/>
              <a:t>Ritzer</a:t>
            </a:r>
            <a:r>
              <a:rPr lang="en-US" sz="1400" dirty="0"/>
              <a:t>. Sociological Theory. Eighth Edition Me </a:t>
            </a:r>
            <a:r>
              <a:rPr lang="en-US" sz="1400" dirty="0" err="1"/>
              <a:t>Grav</a:t>
            </a:r>
            <a:r>
              <a:rPr lang="en-US" sz="1400" dirty="0"/>
              <a:t>/-Hill. 2010. - P. 351.</a:t>
            </a:r>
            <a:endParaRPr lang="ru-RU" sz="1400" dirty="0"/>
          </a:p>
        </p:txBody>
      </p:sp>
    </p:spTree>
    <p:extLst>
      <p:ext uri="{BB962C8B-B14F-4D97-AF65-F5344CB8AC3E}">
        <p14:creationId xmlns:p14="http://schemas.microsoft.com/office/powerpoint/2010/main" val="247679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3513" y="2650518"/>
            <a:ext cx="9905998" cy="1478570"/>
          </a:xfrm>
        </p:spPr>
        <p:txBody>
          <a:bodyPr/>
          <a:lstStyle/>
          <a:p>
            <a:pPr algn="ctr"/>
            <a:r>
              <a:rPr lang="en-US" dirty="0" smtClean="0">
                <a:solidFill>
                  <a:srgbClr val="C00000"/>
                </a:solidFill>
              </a:rPr>
              <a:t>ETBORINGIZ UCHUN RAHMAT</a:t>
            </a:r>
            <a:endParaRPr lang="ru-RU" dirty="0">
              <a:solidFill>
                <a:srgbClr val="C00000"/>
              </a:solidFill>
            </a:endParaRPr>
          </a:p>
        </p:txBody>
      </p:sp>
    </p:spTree>
    <p:extLst>
      <p:ext uri="{BB962C8B-B14F-4D97-AF65-F5344CB8AC3E}">
        <p14:creationId xmlns:p14="http://schemas.microsoft.com/office/powerpoint/2010/main" val="393460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err="1" smtClean="0"/>
              <a:t>mavzu:</a:t>
            </a:r>
            <a:r>
              <a:rPr lang="en-US" dirty="0" err="1"/>
              <a:t>G.BLUMERNING</a:t>
            </a:r>
            <a:r>
              <a:rPr lang="en-US" dirty="0"/>
              <a:t> RAMZIY INTEROKSIONIZMI </a:t>
            </a:r>
            <a:endParaRPr lang="ru-RU" dirty="0"/>
          </a:p>
        </p:txBody>
      </p:sp>
      <p:sp>
        <p:nvSpPr>
          <p:cNvPr id="3" name="Объект 2"/>
          <p:cNvSpPr>
            <a:spLocks noGrp="1"/>
          </p:cNvSpPr>
          <p:nvPr>
            <p:ph idx="1"/>
          </p:nvPr>
        </p:nvSpPr>
        <p:spPr>
          <a:xfrm>
            <a:off x="1141412" y="1968500"/>
            <a:ext cx="9905999" cy="3822701"/>
          </a:xfrm>
        </p:spPr>
        <p:txBody>
          <a:bodyPr/>
          <a:lstStyle/>
          <a:p>
            <a:pPr marL="0" indent="0">
              <a:buNone/>
            </a:pPr>
            <a:r>
              <a:rPr lang="en-US" dirty="0" smtClean="0"/>
              <a:t>                                                REJA:</a:t>
            </a:r>
          </a:p>
          <a:p>
            <a:r>
              <a:rPr lang="en-US" dirty="0" smtClean="0"/>
              <a:t>1-G.BLUMERNING HAYOTI VA IJODI</a:t>
            </a:r>
          </a:p>
          <a:p>
            <a:r>
              <a:rPr lang="en-US" dirty="0" smtClean="0"/>
              <a:t>2-CHIKAGO VA  AYOVA MAKTABLARI</a:t>
            </a:r>
          </a:p>
          <a:p>
            <a:r>
              <a:rPr lang="en-US" dirty="0" smtClean="0"/>
              <a:t>3-BLUMERNING USTOZI J.MID</a:t>
            </a:r>
            <a:endParaRPr lang="ru-RU" dirty="0"/>
          </a:p>
        </p:txBody>
      </p:sp>
    </p:spTree>
    <p:extLst>
      <p:ext uri="{BB962C8B-B14F-4D97-AF65-F5344CB8AC3E}">
        <p14:creationId xmlns:p14="http://schemas.microsoft.com/office/powerpoint/2010/main" val="211751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87413" y="2857500"/>
            <a:ext cx="6135687" cy="776288"/>
          </a:xfrm>
        </p:spPr>
        <p:txBody>
          <a:bodyPr>
            <a:noAutofit/>
          </a:bodyPr>
          <a:lstStyle/>
          <a:p>
            <a:pPr algn="ctr"/>
            <a:r>
              <a:rPr lang="en-US" sz="1400" dirty="0"/>
              <a:t>. </a:t>
            </a:r>
            <a:r>
              <a:rPr lang="en-US" sz="1400" dirty="0" err="1"/>
              <a:t>Ramziy</a:t>
            </a:r>
            <a:r>
              <a:rPr lang="en-US" sz="1400" dirty="0"/>
              <a:t> </a:t>
            </a:r>
            <a:r>
              <a:rPr lang="en-US" sz="1400" dirty="0" err="1"/>
              <a:t>o‘zaro</a:t>
            </a:r>
            <a:r>
              <a:rPr lang="en-US" sz="1400" dirty="0"/>
              <a:t> </a:t>
            </a:r>
            <a:r>
              <a:rPr lang="en-US" sz="1400" dirty="0" err="1"/>
              <a:t>aloqani</a:t>
            </a:r>
            <a:r>
              <a:rPr lang="en-US" sz="1400" dirty="0"/>
              <a:t> </a:t>
            </a:r>
            <a:r>
              <a:rPr lang="en-US" sz="1400" dirty="0" err="1"/>
              <a:t>interaksiya</a:t>
            </a:r>
            <a:r>
              <a:rPr lang="en-US" sz="1400" dirty="0"/>
              <a:t> </a:t>
            </a:r>
            <a:r>
              <a:rPr lang="en-US" sz="1400" dirty="0" err="1"/>
              <a:t>jarayoni</a:t>
            </a:r>
            <a:r>
              <a:rPr lang="en-US" sz="1400" dirty="0"/>
              <a:t> </a:t>
            </a:r>
            <a:r>
              <a:rPr lang="en-US" sz="1400" dirty="0" err="1"/>
              <a:t>sifatida</a:t>
            </a:r>
            <a:r>
              <a:rPr lang="en-US" sz="1400" dirty="0"/>
              <a:t> </a:t>
            </a:r>
            <a:r>
              <a:rPr lang="en-US" sz="1400" dirty="0" err="1"/>
              <a:t>ko‘zdan</a:t>
            </a:r>
            <a:r>
              <a:rPr lang="en-US" sz="1400" dirty="0"/>
              <a:t> </a:t>
            </a:r>
            <a:r>
              <a:rPr lang="en-US" sz="1400" dirty="0" err="1"/>
              <a:t>kechira</a:t>
            </a:r>
            <a:r>
              <a:rPr lang="en-US" sz="1400" dirty="0"/>
              <a:t> </a:t>
            </a:r>
            <a:r>
              <a:rPr lang="en-US" sz="1400" dirty="0" err="1"/>
              <a:t>turib</a:t>
            </a:r>
            <a:r>
              <a:rPr lang="en-US" sz="1400" dirty="0"/>
              <a:t>, </a:t>
            </a:r>
            <a:r>
              <a:rPr lang="en-US" sz="1400" dirty="0" err="1"/>
              <a:t>Blumer</a:t>
            </a:r>
            <a:r>
              <a:rPr lang="en-US" sz="1400" dirty="0"/>
              <a:t> </a:t>
            </a:r>
            <a:r>
              <a:rPr lang="en-US" sz="1400" dirty="0" err="1"/>
              <a:t>bu</a:t>
            </a:r>
            <a:r>
              <a:rPr lang="en-US" sz="1400" dirty="0"/>
              <a:t> </a:t>
            </a:r>
            <a:r>
              <a:rPr lang="en-US" sz="1400" dirty="0" err="1"/>
              <a:t>tushunchani</a:t>
            </a:r>
            <a:r>
              <a:rPr lang="en-US" sz="1400" dirty="0"/>
              <a:t> </a:t>
            </a:r>
            <a:r>
              <a:rPr lang="en-US" sz="1400" dirty="0" err="1"/>
              <a:t>ayrim</a:t>
            </a:r>
            <a:r>
              <a:rPr lang="en-US" sz="1400" dirty="0"/>
              <a:t> </a:t>
            </a:r>
            <a:r>
              <a:rPr lang="en-US" sz="1400" dirty="0" err="1"/>
              <a:t>shaxs</a:t>
            </a:r>
            <a:r>
              <a:rPr lang="en-US" sz="1400" dirty="0"/>
              <a:t> </a:t>
            </a:r>
            <a:r>
              <a:rPr lang="en-US" sz="1400" dirty="0" err="1"/>
              <a:t>faoliyatini</a:t>
            </a:r>
            <a:r>
              <a:rPr lang="en-US" sz="1400" dirty="0"/>
              <a:t> (</a:t>
            </a:r>
            <a:r>
              <a:rPr lang="en-US" sz="1400" dirty="0" err="1"/>
              <a:t>harakatlari</a:t>
            </a:r>
            <a:r>
              <a:rPr lang="en-US" sz="1400" dirty="0"/>
              <a:t>) </a:t>
            </a:r>
            <a:r>
              <a:rPr lang="en-US" sz="1400" dirty="0" err="1"/>
              <a:t>ta’riflash</a:t>
            </a:r>
            <a:r>
              <a:rPr lang="en-US" sz="1400" dirty="0"/>
              <a:t> </a:t>
            </a:r>
            <a:r>
              <a:rPr lang="en-US" sz="1400" dirty="0" err="1"/>
              <a:t>uchun</a:t>
            </a:r>
            <a:r>
              <a:rPr lang="en-US" sz="1400" dirty="0"/>
              <a:t> </a:t>
            </a:r>
            <a:r>
              <a:rPr lang="en-US" sz="1400" dirty="0" err="1"/>
              <a:t>qo‘llash</a:t>
            </a:r>
            <a:r>
              <a:rPr lang="en-US" sz="1400" dirty="0"/>
              <a:t> </a:t>
            </a:r>
            <a:r>
              <a:rPr lang="en-US" sz="1400" dirty="0" err="1"/>
              <a:t>imkoniyati</a:t>
            </a:r>
            <a:r>
              <a:rPr lang="en-US" sz="1400" dirty="0"/>
              <a:t> </a:t>
            </a:r>
            <a:r>
              <a:rPr lang="en-US" sz="1400" dirty="0" err="1"/>
              <a:t>mavjudligini</a:t>
            </a:r>
            <a:r>
              <a:rPr lang="en-US" sz="1400" dirty="0"/>
              <a:t> </a:t>
            </a:r>
            <a:r>
              <a:rPr lang="en-US" sz="1400" dirty="0" err="1"/>
              <a:t>ta’kidlaydi</a:t>
            </a:r>
            <a:r>
              <a:rPr lang="en-US" sz="1400" dirty="0"/>
              <a:t>. </a:t>
            </a:r>
            <a:r>
              <a:rPr lang="en-US" sz="1400" dirty="0" err="1"/>
              <a:t>Bunga</a:t>
            </a:r>
            <a:r>
              <a:rPr lang="en-US" sz="1400" dirty="0"/>
              <a:t> </a:t>
            </a:r>
            <a:r>
              <a:rPr lang="en-US" sz="1400" dirty="0" err="1"/>
              <a:t>oddiy</a:t>
            </a:r>
            <a:r>
              <a:rPr lang="en-US" sz="1400" dirty="0"/>
              <a:t> </a:t>
            </a:r>
            <a:r>
              <a:rPr lang="en-US" sz="1400" dirty="0" err="1"/>
              <a:t>empirik</a:t>
            </a:r>
            <a:r>
              <a:rPr lang="en-US" sz="1400" dirty="0"/>
              <a:t> </a:t>
            </a:r>
            <a:r>
              <a:rPr lang="en-US" sz="1400" dirty="0" err="1"/>
              <a:t>kuzatish</a:t>
            </a:r>
            <a:r>
              <a:rPr lang="en-US" sz="1400" dirty="0"/>
              <a:t> </a:t>
            </a:r>
            <a:r>
              <a:rPr lang="en-US" sz="1400" dirty="0" err="1"/>
              <a:t>yordamida</a:t>
            </a:r>
            <a:r>
              <a:rPr lang="en-US" sz="1400" dirty="0"/>
              <a:t> </a:t>
            </a:r>
            <a:r>
              <a:rPr lang="en-US" sz="1400" dirty="0" err="1"/>
              <a:t>erishish</a:t>
            </a:r>
            <a:r>
              <a:rPr lang="en-US" sz="1400" dirty="0"/>
              <a:t> </a:t>
            </a:r>
            <a:r>
              <a:rPr lang="en-US" sz="1400" dirty="0" err="1"/>
              <a:t>mumkin</a:t>
            </a:r>
            <a:r>
              <a:rPr lang="en-US" sz="1400" dirty="0"/>
              <a:t>. Bu </a:t>
            </a:r>
            <a:r>
              <a:rPr lang="en-US" sz="1400" dirty="0" err="1"/>
              <a:t>fikmi</a:t>
            </a:r>
            <a:r>
              <a:rPr lang="en-US" sz="1400" dirty="0"/>
              <a:t> </a:t>
            </a:r>
            <a:r>
              <a:rPr lang="en-US" sz="1400" dirty="0" err="1"/>
              <a:t>Blumer</a:t>
            </a:r>
            <a:r>
              <a:rPr lang="en-US" sz="1400" dirty="0"/>
              <a:t> </a:t>
            </a:r>
            <a:r>
              <a:rPr lang="en-US" sz="1400" dirty="0" err="1"/>
              <a:t>o‘zining</a:t>
            </a:r>
            <a:r>
              <a:rPr lang="en-US" sz="1400" dirty="0"/>
              <a:t> "</a:t>
            </a:r>
            <a:r>
              <a:rPr lang="en-US" sz="1400" dirty="0" err="1"/>
              <a:t>Ramziy</a:t>
            </a:r>
            <a:r>
              <a:rPr lang="en-US" sz="1400" dirty="0"/>
              <a:t> </a:t>
            </a:r>
            <a:r>
              <a:rPr lang="en-US" sz="1400" dirty="0" err="1"/>
              <a:t>interaksionizm</a:t>
            </a:r>
            <a:r>
              <a:rPr lang="en-US" sz="1400" dirty="0"/>
              <a:t>: </a:t>
            </a:r>
            <a:r>
              <a:rPr lang="en-US" sz="1400" dirty="0" err="1"/>
              <a:t>istiqbol</a:t>
            </a:r>
            <a:r>
              <a:rPr lang="en-US" sz="1400" dirty="0"/>
              <a:t> </a:t>
            </a:r>
            <a:r>
              <a:rPr lang="en-US" sz="1400" dirty="0" err="1"/>
              <a:t>va</a:t>
            </a:r>
            <a:r>
              <a:rPr lang="en-US" sz="1400" dirty="0"/>
              <a:t> </a:t>
            </a:r>
            <a:r>
              <a:rPr lang="en-US" sz="1400" dirty="0" err="1"/>
              <a:t>uslub</a:t>
            </a:r>
            <a:r>
              <a:rPr lang="en-US" sz="1400" dirty="0"/>
              <a:t>" </a:t>
            </a:r>
            <a:r>
              <a:rPr lang="en-US" sz="1400" dirty="0" err="1"/>
              <a:t>nomli</a:t>
            </a:r>
            <a:r>
              <a:rPr lang="en-US" sz="1400" dirty="0"/>
              <a:t> </a:t>
            </a:r>
            <a:r>
              <a:rPr lang="en-US" sz="1400" dirty="0" err="1"/>
              <a:t>asarining</a:t>
            </a:r>
            <a:r>
              <a:rPr lang="en-US" sz="1400" dirty="0"/>
              <a:t> "</a:t>
            </a:r>
            <a:r>
              <a:rPr lang="en-US" sz="1400" dirty="0" err="1"/>
              <a:t>Jamiyat</a:t>
            </a:r>
            <a:r>
              <a:rPr lang="en-US" sz="1400" dirty="0"/>
              <a:t> </a:t>
            </a:r>
            <a:r>
              <a:rPr lang="en-US" sz="1400" dirty="0" err="1"/>
              <a:t>ramziy</a:t>
            </a:r>
            <a:r>
              <a:rPr lang="en-US" sz="1400" dirty="0"/>
              <a:t> </a:t>
            </a:r>
            <a:r>
              <a:rPr lang="en-US" sz="1400" dirty="0" err="1"/>
              <a:t>interaksiya</a:t>
            </a:r>
            <a:r>
              <a:rPr lang="en-US" sz="1400" dirty="0"/>
              <a:t> </a:t>
            </a:r>
            <a:r>
              <a:rPr lang="en-US" sz="1400" dirty="0" err="1"/>
              <a:t>sifatida</a:t>
            </a:r>
            <a:r>
              <a:rPr lang="en-US" sz="1400" dirty="0"/>
              <a:t>" </a:t>
            </a:r>
            <a:r>
              <a:rPr lang="en-US" sz="1400" dirty="0" err="1"/>
              <a:t>degan</a:t>
            </a:r>
            <a:r>
              <a:rPr lang="en-US" sz="1400" dirty="0"/>
              <a:t> </a:t>
            </a:r>
            <a:r>
              <a:rPr lang="en-US" sz="1400" dirty="0" err="1"/>
              <a:t>bobida</a:t>
            </a:r>
            <a:r>
              <a:rPr lang="en-US" sz="1400" dirty="0"/>
              <a:t> </a:t>
            </a:r>
            <a:r>
              <a:rPr lang="en-US" sz="1400" dirty="0" err="1"/>
              <a:t>quyidagicha</a:t>
            </a:r>
            <a:r>
              <a:rPr lang="en-US" sz="1400" dirty="0"/>
              <a:t> </a:t>
            </a:r>
            <a:r>
              <a:rPr lang="en-US" sz="1400" dirty="0" err="1"/>
              <a:t>ifodalaydi</a:t>
            </a:r>
            <a:r>
              <a:rPr lang="en-US" sz="1400" dirty="0"/>
              <a:t>: "</a:t>
            </a:r>
            <a:r>
              <a:rPr lang="en-US" sz="1400" dirty="0" err="1"/>
              <a:t>Har</a:t>
            </a:r>
            <a:r>
              <a:rPr lang="en-US" sz="1400" dirty="0"/>
              <a:t> </a:t>
            </a:r>
            <a:r>
              <a:rPr lang="en-US" sz="1400" dirty="0" err="1"/>
              <a:t>birimizga</a:t>
            </a:r>
            <a:r>
              <a:rPr lang="en-US" sz="1400" dirty="0"/>
              <a:t> </a:t>
            </a:r>
            <a:r>
              <a:rPr lang="en-US" sz="1400" dirty="0" err="1"/>
              <a:t>shunday</a:t>
            </a:r>
            <a:r>
              <a:rPr lang="en-US" sz="1400" dirty="0"/>
              <a:t> </a:t>
            </a:r>
            <a:r>
              <a:rPr lang="en-US" sz="1400" dirty="0" err="1"/>
              <a:t>harakatlar</a:t>
            </a:r>
            <a:r>
              <a:rPr lang="en-US" sz="1400" dirty="0"/>
              <a:t> </a:t>
            </a:r>
            <a:r>
              <a:rPr lang="en-US" sz="1400" dirty="0" err="1"/>
              <a:t>yaxshi</a:t>
            </a:r>
            <a:r>
              <a:rPr lang="en-US" sz="1400" dirty="0"/>
              <a:t> </a:t>
            </a:r>
            <a:r>
              <a:rPr lang="en-US" sz="1400" dirty="0" err="1"/>
              <a:t>tanish</a:t>
            </a:r>
            <a:r>
              <a:rPr lang="en-US" sz="1400" dirty="0"/>
              <a:t>: </a:t>
            </a:r>
            <a:r>
              <a:rPr lang="en-US" sz="1400" dirty="0" err="1"/>
              <a:t>inson</a:t>
            </a:r>
            <a:r>
              <a:rPr lang="en-US" sz="1400" dirty="0"/>
              <a:t> </a:t>
            </a:r>
            <a:r>
              <a:rPr lang="en-US" sz="1400" dirty="0" err="1"/>
              <a:t>o‘zidan</a:t>
            </a:r>
            <a:r>
              <a:rPr lang="en-US" sz="1400" dirty="0"/>
              <a:t> </a:t>
            </a:r>
            <a:r>
              <a:rPr lang="en-US" sz="1400" dirty="0" err="1"/>
              <a:t>achchiqlanadi</a:t>
            </a:r>
            <a:r>
              <a:rPr lang="en-US" sz="1400" dirty="0"/>
              <a:t>, </a:t>
            </a:r>
            <a:r>
              <a:rPr lang="en-US" sz="1400" dirty="0" err="1"/>
              <a:t>o‘zini</a:t>
            </a:r>
            <a:r>
              <a:rPr lang="en-US" sz="1400" dirty="0"/>
              <a:t> </a:t>
            </a:r>
            <a:r>
              <a:rPr lang="en-US" sz="1400" dirty="0" err="1"/>
              <a:t>o‘ziga</a:t>
            </a:r>
            <a:r>
              <a:rPr lang="en-US" sz="1400" dirty="0"/>
              <a:t> </a:t>
            </a:r>
            <a:r>
              <a:rPr lang="en-US" sz="1400" dirty="0" err="1"/>
              <a:t>qarshi</a:t>
            </a:r>
            <a:r>
              <a:rPr lang="en-US" sz="1400" dirty="0"/>
              <a:t> </a:t>
            </a:r>
            <a:r>
              <a:rPr lang="en-US" sz="1400" dirty="0" err="1"/>
              <a:t>qo‘yadi</a:t>
            </a:r>
            <a:r>
              <a:rPr lang="en-US" sz="1400" dirty="0"/>
              <a:t>, </a:t>
            </a:r>
            <a:r>
              <a:rPr lang="en-US" sz="1400" dirty="0" err="1"/>
              <a:t>o‘zi</a:t>
            </a:r>
            <a:r>
              <a:rPr lang="en-US" sz="1400" dirty="0"/>
              <a:t> </a:t>
            </a:r>
            <a:r>
              <a:rPr lang="en-US" sz="1400" dirty="0" err="1"/>
              <a:t>bilan</a:t>
            </a:r>
            <a:r>
              <a:rPr lang="en-US" sz="1400" dirty="0"/>
              <a:t> </a:t>
            </a:r>
            <a:r>
              <a:rPr lang="en-US" sz="1400" dirty="0" err="1"/>
              <a:t>g‘ururlanadi</a:t>
            </a:r>
            <a:r>
              <a:rPr lang="en-US" sz="1400" dirty="0"/>
              <a:t>, </a:t>
            </a:r>
            <a:r>
              <a:rPr lang="en-US" sz="1400" dirty="0" err="1"/>
              <a:t>o‘zi</a:t>
            </a:r>
            <a:r>
              <a:rPr lang="en-US" sz="1400" dirty="0"/>
              <a:t> </a:t>
            </a:r>
            <a:r>
              <a:rPr lang="en-US" sz="1400" dirty="0" err="1"/>
              <a:t>bilan</a:t>
            </a:r>
            <a:r>
              <a:rPr lang="en-US" sz="1400" dirty="0"/>
              <a:t> </a:t>
            </a:r>
            <a:r>
              <a:rPr lang="en-US" sz="1400" dirty="0" err="1"/>
              <a:t>o‘zi</a:t>
            </a:r>
            <a:r>
              <a:rPr lang="en-US" sz="1400" dirty="0"/>
              <a:t> </a:t>
            </a:r>
            <a:r>
              <a:rPr lang="en-US" sz="1400" dirty="0" err="1"/>
              <a:t>bahslashadi</a:t>
            </a:r>
            <a:r>
              <a:rPr lang="en-US" sz="1400" dirty="0"/>
              <a:t>, </a:t>
            </a:r>
            <a:r>
              <a:rPr lang="en-US" sz="1400" dirty="0" err="1"/>
              <a:t>o‘z</a:t>
            </a:r>
            <a:r>
              <a:rPr lang="en-US" sz="1400" dirty="0"/>
              <a:t> </a:t>
            </a:r>
            <a:r>
              <a:rPr lang="en-US" sz="1400" dirty="0" err="1"/>
              <a:t>jasurligini</a:t>
            </a:r>
            <a:r>
              <a:rPr lang="en-US" sz="1400" dirty="0"/>
              <a:t> </a:t>
            </a:r>
            <a:r>
              <a:rPr lang="en-US" sz="1400" dirty="0" err="1"/>
              <a:t>saqlab</a:t>
            </a:r>
            <a:r>
              <a:rPr lang="en-US" sz="1400" dirty="0"/>
              <a:t> </a:t>
            </a:r>
            <a:r>
              <a:rPr lang="en-US" sz="1400" dirty="0" err="1"/>
              <a:t>qolishga</a:t>
            </a:r>
            <a:r>
              <a:rPr lang="en-US" sz="1400" dirty="0"/>
              <a:t> </a:t>
            </a:r>
            <a:r>
              <a:rPr lang="en-US" sz="1400" dirty="0" err="1"/>
              <a:t>urinadi</a:t>
            </a:r>
            <a:r>
              <a:rPr lang="en-US" sz="1400" dirty="0"/>
              <a:t>, </a:t>
            </a:r>
            <a:r>
              <a:rPr lang="en-US" sz="1400" dirty="0" err="1"/>
              <a:t>o‘ziga</a:t>
            </a:r>
            <a:r>
              <a:rPr lang="en-US" sz="1400" dirty="0"/>
              <a:t> </a:t>
            </a:r>
            <a:r>
              <a:rPr lang="en-US" sz="1400" dirty="0" err="1"/>
              <a:t>o‘zi</a:t>
            </a:r>
            <a:r>
              <a:rPr lang="en-US" sz="1400" dirty="0"/>
              <a:t> </a:t>
            </a:r>
            <a:r>
              <a:rPr lang="en-US" sz="1400" dirty="0" err="1"/>
              <a:t>biror</a:t>
            </a:r>
            <a:r>
              <a:rPr lang="en-US" sz="1400" dirty="0"/>
              <a:t> </a:t>
            </a:r>
            <a:r>
              <a:rPr lang="en-US" sz="1400" dirty="0" err="1"/>
              <a:t>ish</a:t>
            </a:r>
            <a:r>
              <a:rPr lang="en-US" sz="1400" dirty="0"/>
              <a:t> </a:t>
            </a:r>
            <a:r>
              <a:rPr lang="en-US" sz="1400" dirty="0" err="1"/>
              <a:t>qilishi</a:t>
            </a:r>
            <a:r>
              <a:rPr lang="en-US" sz="1400" dirty="0"/>
              <a:t> </a:t>
            </a:r>
            <a:r>
              <a:rPr lang="en-US" sz="1400" dirty="0" err="1"/>
              <a:t>zarurligini</a:t>
            </a:r>
            <a:r>
              <a:rPr lang="en-US" sz="1400" dirty="0"/>
              <a:t> </a:t>
            </a:r>
            <a:r>
              <a:rPr lang="en-US" sz="1400" dirty="0" err="1"/>
              <a:t>aytadi</a:t>
            </a:r>
            <a:r>
              <a:rPr lang="en-US" sz="1400" dirty="0"/>
              <a:t>, </a:t>
            </a:r>
            <a:r>
              <a:rPr lang="en-US" sz="1400" dirty="0" err="1"/>
              <a:t>o‘z</a:t>
            </a:r>
            <a:r>
              <a:rPr lang="en-US" sz="1400" dirty="0"/>
              <a:t> </a:t>
            </a:r>
            <a:r>
              <a:rPr lang="en-US" sz="1400" dirty="0" err="1"/>
              <a:t>oldiga</a:t>
            </a:r>
            <a:r>
              <a:rPr lang="en-US" sz="1400" dirty="0"/>
              <a:t> </a:t>
            </a:r>
            <a:r>
              <a:rPr lang="en-US" sz="1400" dirty="0" err="1"/>
              <a:t>maqsadlar</a:t>
            </a:r>
            <a:r>
              <a:rPr lang="en-US" sz="1400" dirty="0"/>
              <a:t> </a:t>
            </a:r>
            <a:r>
              <a:rPr lang="en-US" sz="1400" dirty="0" err="1"/>
              <a:t>qo‘yadi</a:t>
            </a:r>
            <a:r>
              <a:rPr lang="en-US" sz="1400" dirty="0"/>
              <a:t>, </a:t>
            </a:r>
            <a:r>
              <a:rPr lang="en-US" sz="1400" dirty="0" err="1"/>
              <a:t>o‘zi</a:t>
            </a:r>
            <a:r>
              <a:rPr lang="en-US" sz="1400" dirty="0"/>
              <a:t> </a:t>
            </a:r>
            <a:r>
              <a:rPr lang="en-US" sz="1400" dirty="0" err="1"/>
              <a:t>bilan</a:t>
            </a:r>
            <a:r>
              <a:rPr lang="en-US" sz="1400" dirty="0"/>
              <a:t> </a:t>
            </a:r>
            <a:r>
              <a:rPr lang="en-US" sz="1400" dirty="0" err="1"/>
              <a:t>o‘zi</a:t>
            </a:r>
            <a:r>
              <a:rPr lang="en-US" sz="1400" dirty="0"/>
              <a:t> </a:t>
            </a:r>
            <a:r>
              <a:rPr lang="en-US" sz="1400" dirty="0" err="1"/>
              <a:t>murosa</a:t>
            </a:r>
            <a:r>
              <a:rPr lang="en-US" sz="1400" dirty="0"/>
              <a:t> </a:t>
            </a:r>
            <a:r>
              <a:rPr lang="en-US" sz="1400" dirty="0" err="1"/>
              <a:t>qiladi</a:t>
            </a:r>
            <a:r>
              <a:rPr lang="en-US" sz="1400" dirty="0"/>
              <a:t> </a:t>
            </a:r>
            <a:r>
              <a:rPr lang="en-US" sz="1400" dirty="0" err="1"/>
              <a:t>va</a:t>
            </a:r>
            <a:r>
              <a:rPr lang="en-US" sz="1400" dirty="0"/>
              <a:t> </a:t>
            </a:r>
            <a:r>
              <a:rPr lang="en-US" sz="1400" dirty="0" err="1"/>
              <a:t>buning</a:t>
            </a:r>
            <a:r>
              <a:rPr lang="en-US" sz="1400" dirty="0"/>
              <a:t> </a:t>
            </a:r>
            <a:r>
              <a:rPr lang="en-US" sz="1400" dirty="0" err="1"/>
              <a:t>uchun</a:t>
            </a:r>
            <a:r>
              <a:rPr lang="en-US" sz="1400" dirty="0"/>
              <a:t> </a:t>
            </a:r>
            <a:r>
              <a:rPr lang="en-US" sz="1400" dirty="0" err="1"/>
              <a:t>nima</a:t>
            </a:r>
            <a:r>
              <a:rPr lang="en-US" sz="1400" dirty="0"/>
              <a:t> </a:t>
            </a:r>
            <a:r>
              <a:rPr lang="en-US" sz="1400" dirty="0" err="1"/>
              <a:t>ish</a:t>
            </a:r>
            <a:r>
              <a:rPr lang="en-US" sz="1400" dirty="0"/>
              <a:t> </a:t>
            </a:r>
            <a:r>
              <a:rPr lang="en-US" sz="1400" dirty="0" err="1"/>
              <a:t>qilishi</a:t>
            </a:r>
            <a:r>
              <a:rPr lang="en-US" sz="1400" dirty="0"/>
              <a:t> </a:t>
            </a:r>
            <a:r>
              <a:rPr lang="en-US" sz="1400" dirty="0" err="1"/>
              <a:t>kerakligini</a:t>
            </a:r>
            <a:r>
              <a:rPr lang="en-US" sz="1400" dirty="0"/>
              <a:t> </a:t>
            </a:r>
            <a:r>
              <a:rPr lang="en-US" sz="1400" dirty="0" err="1"/>
              <a:t>rejalashtiradi</a:t>
            </a:r>
            <a:r>
              <a:rPr lang="en-US" sz="1400" dirty="0"/>
              <a:t>. </a:t>
            </a:r>
            <a:r>
              <a:rPr lang="en-US" sz="1400" dirty="0" err="1"/>
              <a:t>Inson</a:t>
            </a:r>
            <a:r>
              <a:rPr lang="en-US" sz="1400" dirty="0"/>
              <a:t> </a:t>
            </a:r>
            <a:r>
              <a:rPr lang="en-US" sz="1400" dirty="0" err="1"/>
              <a:t>o‘ziga</a:t>
            </a:r>
            <a:r>
              <a:rPr lang="en-US" sz="1400" dirty="0"/>
              <a:t> </a:t>
            </a:r>
            <a:r>
              <a:rPr lang="en-US" sz="1400" dirty="0" err="1"/>
              <a:t>nisbatan</a:t>
            </a:r>
            <a:r>
              <a:rPr lang="en-US" sz="1400" dirty="0"/>
              <a:t> </a:t>
            </a:r>
            <a:r>
              <a:rPr lang="en-US" sz="1400" dirty="0" err="1"/>
              <a:t>ana</a:t>
            </a:r>
            <a:r>
              <a:rPr lang="en-US" sz="1400" dirty="0"/>
              <a:t> </a:t>
            </a:r>
            <a:r>
              <a:rPr lang="en-US" sz="1400" dirty="0" err="1"/>
              <a:t>shunday</a:t>
            </a:r>
            <a:r>
              <a:rPr lang="en-US" sz="1400" dirty="0"/>
              <a:t> </a:t>
            </a:r>
            <a:r>
              <a:rPr lang="en-US" sz="1400" dirty="0" err="1"/>
              <a:t>yoki</a:t>
            </a:r>
            <a:r>
              <a:rPr lang="en-US" sz="1400" dirty="0"/>
              <a:t> </a:t>
            </a:r>
            <a:r>
              <a:rPr lang="en-US" sz="1400" dirty="0" err="1"/>
              <a:t>yuzlab</a:t>
            </a:r>
            <a:r>
              <a:rPr lang="en-US" sz="1400" dirty="0"/>
              <a:t> </a:t>
            </a:r>
            <a:r>
              <a:rPr lang="en-US" sz="1400" dirty="0" err="1"/>
              <a:t>boshqacha</a:t>
            </a:r>
            <a:r>
              <a:rPr lang="en-US" sz="1400" dirty="0"/>
              <a:t> </a:t>
            </a:r>
            <a:r>
              <a:rPr lang="en-US" sz="1400" dirty="0" err="1"/>
              <a:t>usullar</a:t>
            </a:r>
            <a:r>
              <a:rPr lang="en-US" sz="1400" dirty="0"/>
              <a:t> </a:t>
            </a:r>
            <a:r>
              <a:rPr lang="en-US" sz="1400" dirty="0" err="1"/>
              <a:t>orqali</a:t>
            </a:r>
            <a:r>
              <a:rPr lang="en-US" sz="1400" dirty="0"/>
              <a:t> </a:t>
            </a:r>
            <a:r>
              <a:rPr lang="en-US" sz="1400" dirty="0" err="1"/>
              <a:t>ish</a:t>
            </a:r>
            <a:r>
              <a:rPr lang="en-US" sz="1400" dirty="0"/>
              <a:t> </a:t>
            </a:r>
            <a:r>
              <a:rPr lang="en-US" sz="1400" dirty="0" err="1"/>
              <a:t>tutishi</a:t>
            </a:r>
            <a:r>
              <a:rPr lang="en-US" sz="1400" dirty="0"/>
              <a:t> </a:t>
            </a:r>
            <a:r>
              <a:rPr lang="en-US" sz="1400" dirty="0" err="1"/>
              <a:t>oddiy</a:t>
            </a:r>
            <a:r>
              <a:rPr lang="en-US" sz="1400" dirty="0"/>
              <a:t> </a:t>
            </a:r>
            <a:r>
              <a:rPr lang="en-US" sz="1400" dirty="0" err="1"/>
              <a:t>empirik</a:t>
            </a:r>
            <a:r>
              <a:rPr lang="en-US" sz="1400" dirty="0"/>
              <a:t> </a:t>
            </a:r>
            <a:r>
              <a:rPr lang="en-US" sz="1400" dirty="0" err="1"/>
              <a:t>kuzatuv</a:t>
            </a:r>
            <a:r>
              <a:rPr lang="en-US" sz="1400" dirty="0"/>
              <a:t> </a:t>
            </a:r>
            <a:r>
              <a:rPr lang="en-US" sz="1400" dirty="0" err="1"/>
              <a:t>yordamida</a:t>
            </a:r>
            <a:r>
              <a:rPr lang="en-US" sz="1400" dirty="0"/>
              <a:t> tasdiqlanadi"1. </a:t>
            </a:r>
            <a:r>
              <a:rPr lang="en-US" sz="1400" dirty="0" err="1"/>
              <a:t>Blumer</a:t>
            </a:r>
            <a:r>
              <a:rPr lang="en-US" sz="1400" dirty="0"/>
              <a:t> </a:t>
            </a:r>
            <a:r>
              <a:rPr lang="en-US" sz="1400" dirty="0" err="1"/>
              <a:t>tomonidan</a:t>
            </a:r>
            <a:r>
              <a:rPr lang="en-US" sz="1400" dirty="0"/>
              <a:t> </a:t>
            </a:r>
            <a:r>
              <a:rPr lang="en-US" sz="1400" dirty="0" err="1"/>
              <a:t>uning</a:t>
            </a:r>
            <a:r>
              <a:rPr lang="en-US" sz="1400" dirty="0"/>
              <a:t> </a:t>
            </a:r>
            <a:r>
              <a:rPr lang="en-US" sz="1400" dirty="0" err="1"/>
              <a:t>nazariyasining</a:t>
            </a:r>
            <a:r>
              <a:rPr lang="en-US" sz="1400" dirty="0"/>
              <a:t> </a:t>
            </a:r>
            <a:r>
              <a:rPr lang="en-US" sz="1400" dirty="0" err="1"/>
              <a:t>markaziy</a:t>
            </a:r>
            <a:r>
              <a:rPr lang="en-US" sz="1400" dirty="0"/>
              <a:t> </a:t>
            </a:r>
            <a:r>
              <a:rPr lang="en-US" sz="1400" dirty="0" err="1"/>
              <a:t>kategoriyalardan</a:t>
            </a:r>
            <a:r>
              <a:rPr lang="en-US" sz="1400" dirty="0"/>
              <a:t> </a:t>
            </a:r>
            <a:r>
              <a:rPr lang="en-US" sz="1400" dirty="0" err="1"/>
              <a:t>biri</a:t>
            </a:r>
            <a:r>
              <a:rPr lang="en-US" sz="1400" dirty="0"/>
              <a:t> </a:t>
            </a:r>
            <a:r>
              <a:rPr lang="en-US" sz="1400" dirty="0" err="1"/>
              <a:t>sifatida</a:t>
            </a:r>
            <a:r>
              <a:rPr lang="en-US" sz="1400" dirty="0"/>
              <a:t> </a:t>
            </a:r>
            <a:r>
              <a:rPr lang="en-US" sz="1400" dirty="0" err="1"/>
              <a:t>taqdim</a:t>
            </a:r>
            <a:r>
              <a:rPr lang="en-US" sz="1400" dirty="0"/>
              <a:t> </a:t>
            </a:r>
            <a:r>
              <a:rPr lang="en-US" sz="1400" dirty="0" err="1"/>
              <a:t>etilgan</a:t>
            </a:r>
            <a:r>
              <a:rPr lang="en-US" sz="1400" dirty="0"/>
              <a:t> “</a:t>
            </a:r>
            <a:r>
              <a:rPr lang="en-US" sz="1400" dirty="0" err="1"/>
              <a:t>jamoaviy</a:t>
            </a:r>
            <a:r>
              <a:rPr lang="en-US" sz="1400" dirty="0"/>
              <a:t> </a:t>
            </a:r>
            <a:r>
              <a:rPr lang="en-US" sz="1400" dirty="0" err="1"/>
              <a:t>harakat</a:t>
            </a:r>
            <a:r>
              <a:rPr lang="en-US" sz="1400" dirty="0"/>
              <a:t>” </a:t>
            </a:r>
            <a:r>
              <a:rPr lang="en-US" sz="1400" dirty="0" err="1"/>
              <a:t>konsepsiyasiga</a:t>
            </a:r>
            <a:r>
              <a:rPr lang="en-US" sz="1400" dirty="0"/>
              <a:t> ham </a:t>
            </a:r>
            <a:r>
              <a:rPr lang="en-US" sz="1400" dirty="0" err="1"/>
              <a:t>to‘xtalib</a:t>
            </a:r>
            <a:r>
              <a:rPr lang="en-US" sz="1400" dirty="0"/>
              <a:t> </a:t>
            </a:r>
            <a:r>
              <a:rPr lang="en-US" sz="1400" dirty="0" err="1"/>
              <a:t>o‘tish</a:t>
            </a:r>
            <a:r>
              <a:rPr lang="en-US" sz="1400" dirty="0"/>
              <a:t> </a:t>
            </a:r>
            <a:r>
              <a:rPr lang="en-US" sz="1400" dirty="0" err="1"/>
              <a:t>zarur</a:t>
            </a:r>
            <a:r>
              <a:rPr lang="en-US" sz="1400" dirty="0"/>
              <a:t> </a:t>
            </a:r>
            <a:r>
              <a:rPr lang="en-US" sz="1400" dirty="0" err="1"/>
              <a:t>hisoblanadi</a:t>
            </a:r>
            <a:r>
              <a:rPr lang="en-US" sz="1400" dirty="0"/>
              <a:t>. </a:t>
            </a:r>
            <a:r>
              <a:rPr lang="en-US" sz="1400" dirty="0" err="1"/>
              <a:t>Uning</a:t>
            </a:r>
            <a:r>
              <a:rPr lang="en-US" sz="1400" dirty="0"/>
              <a:t> </a:t>
            </a:r>
            <a:r>
              <a:rPr lang="en-US" sz="1400" dirty="0" err="1"/>
              <a:t>ushbu</a:t>
            </a:r>
            <a:r>
              <a:rPr lang="en-US" sz="1400" dirty="0"/>
              <a:t> </a:t>
            </a:r>
            <a:r>
              <a:rPr lang="en-US" sz="1400" dirty="0" err="1"/>
              <a:t>mavzudagi</a:t>
            </a:r>
            <a:r>
              <a:rPr lang="en-US" sz="1400" dirty="0"/>
              <a:t> </a:t>
            </a:r>
            <a:r>
              <a:rPr lang="en-US" sz="1400" dirty="0" err="1"/>
              <a:t>asosiy</a:t>
            </a:r>
            <a:r>
              <a:rPr lang="en-US" sz="1400" dirty="0"/>
              <a:t> </a:t>
            </a:r>
            <a:r>
              <a:rPr lang="en-US" sz="1400" dirty="0" err="1"/>
              <a:t>asari</a:t>
            </a:r>
            <a:r>
              <a:rPr lang="en-US" sz="1400" dirty="0"/>
              <a:t> ham </a:t>
            </a:r>
            <a:r>
              <a:rPr lang="en-US" sz="1400" dirty="0" err="1"/>
              <a:t>analogik</a:t>
            </a:r>
            <a:r>
              <a:rPr lang="en-US" sz="1400" dirty="0"/>
              <a:t> </a:t>
            </a:r>
            <a:r>
              <a:rPr lang="en-US" sz="1400" dirty="0" err="1"/>
              <a:t>tarzda</a:t>
            </a:r>
            <a:r>
              <a:rPr lang="en-US" sz="1400" dirty="0"/>
              <a:t> "</a:t>
            </a:r>
            <a:r>
              <a:rPr lang="en-US" sz="1400" dirty="0" err="1"/>
              <a:t>Jamoaviy</a:t>
            </a:r>
            <a:r>
              <a:rPr lang="en-US" sz="1400" dirty="0"/>
              <a:t> </a:t>
            </a:r>
            <a:r>
              <a:rPr lang="en-US" sz="1400" dirty="0" err="1"/>
              <a:t>harakat</a:t>
            </a:r>
            <a:r>
              <a:rPr lang="en-US" sz="1400" dirty="0"/>
              <a:t>" (1951) deb </a:t>
            </a:r>
            <a:r>
              <a:rPr lang="en-US" sz="1400" dirty="0" err="1"/>
              <a:t>nomlana</a:t>
            </a:r>
            <a:endParaRPr lang="ru-RU" sz="14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0039" y="946547"/>
            <a:ext cx="3649361" cy="4598194"/>
          </a:xfrm>
        </p:spPr>
      </p:pic>
    </p:spTree>
    <p:extLst>
      <p:ext uri="{BB962C8B-B14F-4D97-AF65-F5344CB8AC3E}">
        <p14:creationId xmlns:p14="http://schemas.microsoft.com/office/powerpoint/2010/main" val="11731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sz="1600" dirty="0"/>
              <a:t>1925-1952 </a:t>
            </a:r>
            <a:r>
              <a:rPr lang="en-US" sz="1600" dirty="0" err="1"/>
              <a:t>yillarda</a:t>
            </a:r>
            <a:r>
              <a:rPr lang="en-US" sz="1600" dirty="0"/>
              <a:t> u </a:t>
            </a:r>
            <a:r>
              <a:rPr lang="en-US" sz="1600" dirty="0" err="1"/>
              <a:t>Chikago</a:t>
            </a:r>
            <a:r>
              <a:rPr lang="en-US" sz="1600" dirty="0"/>
              <a:t> </a:t>
            </a:r>
            <a:r>
              <a:rPr lang="en-US" sz="1600" dirty="0" err="1"/>
              <a:t>universitetida</a:t>
            </a:r>
            <a:r>
              <a:rPr lang="en-US" sz="1600" dirty="0"/>
              <a:t> </a:t>
            </a:r>
            <a:r>
              <a:rPr lang="en-US" sz="1600" dirty="0" err="1"/>
              <a:t>ishladi</a:t>
            </a:r>
            <a:r>
              <a:rPr lang="en-US" sz="1600" dirty="0"/>
              <a:t>, u </a:t>
            </a:r>
            <a:r>
              <a:rPr lang="en-US" sz="1600" dirty="0" err="1"/>
              <a:t>erda</a:t>
            </a:r>
            <a:r>
              <a:rPr lang="en-US" sz="1600" dirty="0"/>
              <a:t> </a:t>
            </a:r>
            <a:r>
              <a:rPr lang="en-US" sz="1600" dirty="0" err="1"/>
              <a:t>o'qituvchisi</a:t>
            </a:r>
            <a:r>
              <a:rPr lang="en-US" sz="1600" dirty="0"/>
              <a:t> J. G. Mead </a:t>
            </a:r>
            <a:r>
              <a:rPr lang="en-US" sz="1600" dirty="0" err="1"/>
              <a:t>o'rnini</a:t>
            </a:r>
            <a:r>
              <a:rPr lang="en-US" sz="1600" dirty="0"/>
              <a:t> </a:t>
            </a:r>
            <a:r>
              <a:rPr lang="en-US" sz="1600" dirty="0" err="1"/>
              <a:t>egalladi</a:t>
            </a:r>
            <a:r>
              <a:rPr lang="en-US" sz="1600" dirty="0"/>
              <a:t>, 1952 </a:t>
            </a:r>
            <a:r>
              <a:rPr lang="en-US" sz="1600" dirty="0" err="1"/>
              <a:t>yildan</a:t>
            </a:r>
            <a:r>
              <a:rPr lang="en-US" sz="1600" dirty="0"/>
              <a:t> - </a:t>
            </a:r>
            <a:r>
              <a:rPr lang="en-US" sz="1600" dirty="0" err="1"/>
              <a:t>Berklidagi</a:t>
            </a:r>
            <a:r>
              <a:rPr lang="en-US" sz="1600" dirty="0"/>
              <a:t> </a:t>
            </a:r>
            <a:r>
              <a:rPr lang="en-US" sz="1600" dirty="0" err="1"/>
              <a:t>Kaliforniya</a:t>
            </a:r>
            <a:r>
              <a:rPr lang="en-US" sz="1600" dirty="0"/>
              <a:t> </a:t>
            </a:r>
            <a:r>
              <a:rPr lang="en-US" sz="1600" dirty="0" err="1"/>
              <a:t>universitetida</a:t>
            </a:r>
            <a:r>
              <a:rPr lang="en-US" sz="1600" dirty="0"/>
              <a:t>. 1955 </a:t>
            </a:r>
            <a:r>
              <a:rPr lang="en-US" sz="1600" dirty="0" err="1"/>
              <a:t>yilda</a:t>
            </a:r>
            <a:r>
              <a:rPr lang="en-US" sz="1600" dirty="0"/>
              <a:t> Amerika </a:t>
            </a:r>
            <a:r>
              <a:rPr lang="en-US" sz="1600" dirty="0" err="1"/>
              <a:t>Sotsiologiya</a:t>
            </a:r>
            <a:r>
              <a:rPr lang="en-US" sz="1600" dirty="0"/>
              <a:t> </a:t>
            </a:r>
            <a:r>
              <a:rPr lang="en-US" sz="1600" dirty="0" err="1"/>
              <a:t>Assotsiatsiyasi</a:t>
            </a:r>
            <a:r>
              <a:rPr lang="en-US" sz="1600" dirty="0"/>
              <a:t> </a:t>
            </a:r>
            <a:r>
              <a:rPr lang="en-US" sz="1600" dirty="0" err="1"/>
              <a:t>prezidenti</a:t>
            </a:r>
            <a:r>
              <a:rPr lang="en-US" sz="1600" dirty="0"/>
              <a:t> </a:t>
            </a:r>
            <a:r>
              <a:rPr lang="en-US" sz="1600" dirty="0" err="1"/>
              <a:t>bo'lib</a:t>
            </a:r>
            <a:r>
              <a:rPr lang="en-US" sz="1600" dirty="0"/>
              <a:t> </a:t>
            </a:r>
            <a:r>
              <a:rPr lang="en-US" sz="1600" dirty="0" err="1"/>
              <a:t>ishlagan</a:t>
            </a:r>
            <a:r>
              <a:rPr lang="en-US" sz="1600" dirty="0"/>
              <a:t>.</a:t>
            </a:r>
            <a:br>
              <a:rPr lang="en-US" sz="1600" dirty="0"/>
            </a:br>
            <a:r>
              <a:rPr lang="en-US" sz="1600" dirty="0" err="1" smtClean="0"/>
              <a:t>Blumerning</a:t>
            </a:r>
            <a:r>
              <a:rPr lang="en-US" sz="1600" dirty="0" smtClean="0"/>
              <a:t> </a:t>
            </a:r>
            <a:r>
              <a:rPr lang="en-US" sz="1600" dirty="0" err="1"/>
              <a:t>ta'kidlashicha</a:t>
            </a:r>
            <a:r>
              <a:rPr lang="en-US" sz="1600" dirty="0"/>
              <a:t>, </a:t>
            </a:r>
            <a:r>
              <a:rPr lang="en-US" sz="1600" dirty="0" err="1"/>
              <a:t>har</a:t>
            </a:r>
            <a:r>
              <a:rPr lang="en-US" sz="1600" dirty="0"/>
              <a:t> </a:t>
            </a:r>
            <a:r>
              <a:rPr lang="en-US" sz="1600" dirty="0" err="1"/>
              <a:t>qanday</a:t>
            </a:r>
            <a:r>
              <a:rPr lang="en-US" sz="1600" dirty="0"/>
              <a:t> </a:t>
            </a:r>
            <a:r>
              <a:rPr lang="en-US" sz="1600" dirty="0" err="1"/>
              <a:t>tushunchaning</a:t>
            </a:r>
            <a:r>
              <a:rPr lang="en-US" sz="1600" dirty="0"/>
              <a:t> (</a:t>
            </a:r>
            <a:r>
              <a:rPr lang="en-US" sz="1600" dirty="0" err="1"/>
              <a:t>ob'ektning</a:t>
            </a:r>
            <a:r>
              <a:rPr lang="en-US" sz="1600" dirty="0"/>
              <a:t>) </a:t>
            </a:r>
            <a:r>
              <a:rPr lang="en-US" sz="1600" dirty="0" err="1"/>
              <a:t>ma'nosi</a:t>
            </a:r>
            <a:r>
              <a:rPr lang="en-US" sz="1600" dirty="0"/>
              <a:t> </a:t>
            </a:r>
            <a:r>
              <a:rPr lang="en-US" sz="1600" dirty="0" err="1"/>
              <a:t>faqat</a:t>
            </a:r>
            <a:r>
              <a:rPr lang="en-US" sz="1600" dirty="0"/>
              <a:t> </a:t>
            </a:r>
            <a:r>
              <a:rPr lang="en-US" sz="1600" dirty="0" err="1"/>
              <a:t>ijtimoiy</a:t>
            </a:r>
            <a:r>
              <a:rPr lang="en-US" sz="1600" dirty="0"/>
              <a:t> </a:t>
            </a:r>
            <a:r>
              <a:rPr lang="en-US" sz="1600" dirty="0" err="1"/>
              <a:t>o'zaro</a:t>
            </a:r>
            <a:r>
              <a:rPr lang="en-US" sz="1600" dirty="0"/>
              <a:t> </a:t>
            </a:r>
            <a:r>
              <a:rPr lang="en-US" sz="1600" dirty="0" err="1"/>
              <a:t>ta'sirning</a:t>
            </a:r>
            <a:r>
              <a:rPr lang="en-US" sz="1600" dirty="0"/>
              <a:t> </a:t>
            </a:r>
            <a:r>
              <a:rPr lang="en-US" sz="1600" dirty="0" err="1"/>
              <a:t>o'zida</a:t>
            </a:r>
            <a:r>
              <a:rPr lang="en-US" sz="1600" dirty="0"/>
              <a:t> </a:t>
            </a:r>
            <a:r>
              <a:rPr lang="en-US" sz="1600" dirty="0" err="1"/>
              <a:t>paydo</a:t>
            </a:r>
            <a:r>
              <a:rPr lang="en-US" sz="1600" dirty="0"/>
              <a:t> </a:t>
            </a:r>
            <a:r>
              <a:rPr lang="en-US" sz="1600" dirty="0" err="1"/>
              <a:t>bo'ladi</a:t>
            </a:r>
            <a:r>
              <a:rPr lang="en-US" sz="1600" dirty="0"/>
              <a:t> </a:t>
            </a:r>
            <a:r>
              <a:rPr lang="en-US" sz="1600" dirty="0" err="1"/>
              <a:t>va</a:t>
            </a:r>
            <a:r>
              <a:rPr lang="en-US" sz="1600" dirty="0"/>
              <a:t> </a:t>
            </a:r>
            <a:r>
              <a:rPr lang="en-US" sz="1600" dirty="0" err="1"/>
              <a:t>ob'ektning</a:t>
            </a:r>
            <a:r>
              <a:rPr lang="en-US" sz="1600" dirty="0"/>
              <a:t> </a:t>
            </a:r>
            <a:r>
              <a:rPr lang="en-US" sz="1600" dirty="0" err="1"/>
              <a:t>xususiyatlari</a:t>
            </a:r>
            <a:r>
              <a:rPr lang="en-US" sz="1600" dirty="0"/>
              <a:t> </a:t>
            </a:r>
            <a:r>
              <a:rPr lang="en-US" sz="1600" dirty="0" err="1"/>
              <a:t>bilan</a:t>
            </a:r>
            <a:r>
              <a:rPr lang="en-US" sz="1600" dirty="0"/>
              <a:t> </a:t>
            </a:r>
            <a:r>
              <a:rPr lang="en-US" sz="1600" dirty="0" err="1"/>
              <a:t>belgilanmaydi</a:t>
            </a:r>
            <a:r>
              <a:rPr lang="en-US" sz="1600" dirty="0"/>
              <a:t>. </a:t>
            </a:r>
            <a:r>
              <a:rPr lang="en-US" sz="1600" dirty="0" err="1"/>
              <a:t>Ob'ekt</a:t>
            </a:r>
            <a:r>
              <a:rPr lang="en-US" sz="1600" dirty="0"/>
              <a:t> - </a:t>
            </a:r>
            <a:r>
              <a:rPr lang="en-US" sz="1600" dirty="0" err="1"/>
              <a:t>bu</a:t>
            </a:r>
            <a:r>
              <a:rPr lang="en-US" sz="1600" dirty="0"/>
              <a:t> </a:t>
            </a:r>
            <a:r>
              <a:rPr lang="en-US" sz="1600" dirty="0" err="1"/>
              <a:t>kutilgan</a:t>
            </a:r>
            <a:r>
              <a:rPr lang="en-US" sz="1600" dirty="0"/>
              <a:t> </a:t>
            </a:r>
            <a:r>
              <a:rPr lang="en-US" sz="1600" dirty="0" err="1"/>
              <a:t>va</a:t>
            </a:r>
            <a:r>
              <a:rPr lang="en-US" sz="1600" dirty="0"/>
              <a:t> </a:t>
            </a:r>
            <a:r>
              <a:rPr lang="en-US" sz="1600" dirty="0" err="1"/>
              <a:t>haqiqiy</a:t>
            </a:r>
            <a:r>
              <a:rPr lang="en-US" sz="1600" dirty="0"/>
              <a:t> </a:t>
            </a:r>
            <a:r>
              <a:rPr lang="en-US" sz="1600" dirty="0" err="1"/>
              <a:t>ijtimoiy</a:t>
            </a:r>
            <a:r>
              <a:rPr lang="en-US" sz="1600" dirty="0"/>
              <a:t> </a:t>
            </a:r>
            <a:r>
              <a:rPr lang="en-US" sz="1600" dirty="0" err="1"/>
              <a:t>o'zaro</a:t>
            </a:r>
            <a:r>
              <a:rPr lang="en-US" sz="1600" dirty="0"/>
              <a:t> </a:t>
            </a:r>
            <a:r>
              <a:rPr lang="en-US" sz="1600" dirty="0" err="1"/>
              <a:t>ta'sirda</a:t>
            </a:r>
            <a:r>
              <a:rPr lang="en-US" sz="1600" dirty="0"/>
              <a:t> </a:t>
            </a:r>
            <a:r>
              <a:rPr lang="en-US" sz="1600" dirty="0" err="1"/>
              <a:t>nimani</a:t>
            </a:r>
            <a:r>
              <a:rPr lang="en-US" sz="1600" dirty="0"/>
              <a:t> </a:t>
            </a:r>
            <a:r>
              <a:rPr lang="en-US" sz="1600" dirty="0" err="1"/>
              <a:t>anglatadi</a:t>
            </a:r>
            <a:r>
              <a:rPr lang="en-US" sz="1600" dirty="0"/>
              <a:t> </a:t>
            </a:r>
            <a:r>
              <a:rPr lang="en-US" sz="1600" dirty="0" err="1"/>
              <a:t>va</a:t>
            </a:r>
            <a:r>
              <a:rPr lang="en-US" sz="1600" dirty="0"/>
              <a:t> </a:t>
            </a:r>
            <a:r>
              <a:rPr lang="en-US" sz="1600" dirty="0" err="1"/>
              <a:t>guruh</a:t>
            </a:r>
            <a:r>
              <a:rPr lang="en-US" sz="1600" dirty="0"/>
              <a:t> </a:t>
            </a:r>
            <a:r>
              <a:rPr lang="en-US" sz="1600" dirty="0" err="1"/>
              <a:t>hayotini</a:t>
            </a:r>
            <a:r>
              <a:rPr lang="en-US" sz="1600" dirty="0"/>
              <a:t> </a:t>
            </a:r>
            <a:r>
              <a:rPr lang="en-US" sz="1600" dirty="0" err="1"/>
              <a:t>tushunish</a:t>
            </a:r>
            <a:r>
              <a:rPr lang="en-US" sz="1600" dirty="0"/>
              <a:t> </a:t>
            </a:r>
            <a:r>
              <a:rPr lang="en-US" sz="1600" dirty="0" err="1"/>
              <a:t>uchun</a:t>
            </a:r>
            <a:r>
              <a:rPr lang="en-US" sz="1600" dirty="0"/>
              <a:t> </a:t>
            </a:r>
            <a:r>
              <a:rPr lang="en-US" sz="1600" dirty="0" err="1"/>
              <a:t>uning</a:t>
            </a:r>
            <a:r>
              <a:rPr lang="en-US" sz="1600" dirty="0"/>
              <a:t> </a:t>
            </a:r>
            <a:r>
              <a:rPr lang="en-US" sz="1600" dirty="0" err="1"/>
              <a:t>ob'ektlari</a:t>
            </a:r>
            <a:r>
              <a:rPr lang="en-US" sz="1600" dirty="0"/>
              <a:t> </a:t>
            </a:r>
            <a:r>
              <a:rPr lang="en-US" sz="1600" dirty="0" err="1"/>
              <a:t>dunyosini</a:t>
            </a:r>
            <a:r>
              <a:rPr lang="en-US" sz="1600" dirty="0"/>
              <a:t> </a:t>
            </a:r>
            <a:r>
              <a:rPr lang="en-US" sz="1600" dirty="0" err="1"/>
              <a:t>guruh</a:t>
            </a:r>
            <a:r>
              <a:rPr lang="en-US" sz="1600" dirty="0"/>
              <a:t> </a:t>
            </a:r>
            <a:r>
              <a:rPr lang="en-US" sz="1600" dirty="0" err="1"/>
              <a:t>ma'nolari</a:t>
            </a:r>
            <a:r>
              <a:rPr lang="en-US" sz="1600" dirty="0"/>
              <a:t> </a:t>
            </a:r>
            <a:r>
              <a:rPr lang="en-US" sz="1600" dirty="0" err="1"/>
              <a:t>nuqtai</a:t>
            </a:r>
            <a:r>
              <a:rPr lang="en-US" sz="1600" dirty="0"/>
              <a:t> </a:t>
            </a:r>
            <a:r>
              <a:rPr lang="en-US" sz="1600" dirty="0" err="1"/>
              <a:t>nazaridan</a:t>
            </a:r>
            <a:r>
              <a:rPr lang="en-US" sz="1600" dirty="0"/>
              <a:t> </a:t>
            </a:r>
            <a:r>
              <a:rPr lang="en-US" sz="1600" dirty="0" err="1"/>
              <a:t>aniqlash</a:t>
            </a:r>
            <a:r>
              <a:rPr lang="en-US" sz="1600" dirty="0"/>
              <a:t> </a:t>
            </a:r>
            <a:r>
              <a:rPr lang="en-US" sz="1600" dirty="0" err="1"/>
              <a:t>kerak</a:t>
            </a:r>
            <a:r>
              <a:rPr lang="en-US" sz="1600" dirty="0"/>
              <a:t>.</a:t>
            </a:r>
            <a:endParaRPr lang="ru-RU" sz="16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2504610"/>
            <a:ext cx="2439987" cy="3633459"/>
          </a:xfrm>
        </p:spPr>
      </p:pic>
    </p:spTree>
    <p:extLst>
      <p:ext uri="{BB962C8B-B14F-4D97-AF65-F5344CB8AC3E}">
        <p14:creationId xmlns:p14="http://schemas.microsoft.com/office/powerpoint/2010/main" val="15689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трелка вправо 4"/>
          <p:cNvSpPr/>
          <p:nvPr/>
        </p:nvSpPr>
        <p:spPr>
          <a:xfrm>
            <a:off x="6863557" y="3630213"/>
            <a:ext cx="3162300" cy="1694658"/>
          </a:xfrm>
          <a:prstGeom prst="rightArrow">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право 5"/>
          <p:cNvSpPr/>
          <p:nvPr/>
        </p:nvSpPr>
        <p:spPr>
          <a:xfrm rot="10800000">
            <a:off x="2116535" y="3630213"/>
            <a:ext cx="3162300" cy="1694658"/>
          </a:xfrm>
          <a:prstGeom prst="rightArrow">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Autofit/>
          </a:bodyPr>
          <a:lstStyle/>
          <a:p>
            <a:pPr algn="ctr"/>
            <a:r>
              <a:rPr lang="en-US" sz="2400" dirty="0" err="1"/>
              <a:t>Xuddi</a:t>
            </a:r>
            <a:r>
              <a:rPr lang="en-US" sz="2400" dirty="0"/>
              <a:t> Mid </a:t>
            </a:r>
            <a:r>
              <a:rPr lang="en-US" sz="2400" dirty="0" err="1"/>
              <a:t>kabi</a:t>
            </a:r>
            <a:r>
              <a:rPr lang="en-US" sz="2400" dirty="0"/>
              <a:t>, </a:t>
            </a:r>
            <a:r>
              <a:rPr lang="en-US" sz="2400" dirty="0" err="1"/>
              <a:t>Blumer</a:t>
            </a:r>
            <a:r>
              <a:rPr lang="en-US" sz="2400" dirty="0"/>
              <a:t> ham </a:t>
            </a:r>
            <a:r>
              <a:rPr lang="en-US" sz="2400" dirty="0" err="1"/>
              <a:t>o‘zaro</a:t>
            </a:r>
            <a:r>
              <a:rPr lang="en-US" sz="2400" dirty="0"/>
              <a:t> </a:t>
            </a:r>
            <a:r>
              <a:rPr lang="en-US" sz="2400" dirty="0" err="1"/>
              <a:t>aloqaning</a:t>
            </a:r>
            <a:r>
              <a:rPr lang="en-US" sz="2400" dirty="0"/>
              <a:t> </a:t>
            </a:r>
            <a:r>
              <a:rPr lang="en-US" sz="2400" dirty="0" err="1"/>
              <a:t>ikki</a:t>
            </a:r>
            <a:r>
              <a:rPr lang="en-US" sz="2400" dirty="0"/>
              <a:t> </a:t>
            </a:r>
            <a:r>
              <a:rPr lang="en-US" sz="2400" dirty="0" err="1"/>
              <a:t>darajasi</a:t>
            </a:r>
            <a:r>
              <a:rPr lang="en-US" sz="2400" dirty="0"/>
              <a:t> - </a:t>
            </a:r>
            <a:r>
              <a:rPr lang="en-US" sz="2400" dirty="0" err="1"/>
              <a:t>noramziy</a:t>
            </a:r>
            <a:r>
              <a:rPr lang="en-US" sz="2400" dirty="0"/>
              <a:t> </a:t>
            </a:r>
            <a:r>
              <a:rPr lang="en-US" sz="2400" dirty="0" err="1"/>
              <a:t>va</a:t>
            </a:r>
            <a:r>
              <a:rPr lang="en-US" sz="2400" dirty="0"/>
              <a:t> </a:t>
            </a:r>
            <a:r>
              <a:rPr lang="en-US" sz="2400" dirty="0" err="1"/>
              <a:t>ramziy</a:t>
            </a:r>
            <a:r>
              <a:rPr lang="en-US" sz="2400" dirty="0"/>
              <a:t> </a:t>
            </a:r>
            <a:r>
              <a:rPr lang="en-US" sz="2400" dirty="0" err="1"/>
              <a:t>aloqalami</a:t>
            </a:r>
            <a:r>
              <a:rPr lang="en-US" sz="2400" dirty="0"/>
              <a:t> </a:t>
            </a:r>
            <a:r>
              <a:rPr lang="en-US" sz="2400" dirty="0" err="1"/>
              <a:t>farqlaydi</a:t>
            </a:r>
            <a:r>
              <a:rPr lang="en-US" sz="2400" dirty="0"/>
              <a:t>. </a:t>
            </a:r>
            <a:r>
              <a:rPr lang="en-US" sz="2400" dirty="0" err="1"/>
              <a:t>Blumerga</a:t>
            </a:r>
            <a:r>
              <a:rPr lang="en-US" sz="2400" dirty="0"/>
              <a:t> </a:t>
            </a:r>
            <a:r>
              <a:rPr lang="en-US" sz="2400" dirty="0" err="1"/>
              <a:t>ko'ra</a:t>
            </a:r>
            <a:r>
              <a:rPr lang="en-US" sz="2400" dirty="0"/>
              <a:t>, </a:t>
            </a:r>
            <a:r>
              <a:rPr lang="en-US" sz="2400" dirty="0" err="1"/>
              <a:t>ular</a:t>
            </a:r>
            <a:r>
              <a:rPr lang="en-US" sz="2400" dirty="0"/>
              <a:t> </a:t>
            </a:r>
            <a:r>
              <a:rPr lang="en-US" sz="2400" dirty="0" err="1"/>
              <a:t>o‘rtasidagi</a:t>
            </a:r>
            <a:r>
              <a:rPr lang="en-US" sz="2400" dirty="0"/>
              <a:t> </a:t>
            </a:r>
            <a:r>
              <a:rPr lang="en-US" sz="2400" dirty="0" err="1"/>
              <a:t>farq</a:t>
            </a:r>
            <a:r>
              <a:rPr lang="en-US" sz="2400" dirty="0"/>
              <a:t>, </a:t>
            </a:r>
            <a:r>
              <a:rPr lang="en-US" sz="2400" dirty="0" err="1"/>
              <a:t>awalambor</a:t>
            </a:r>
            <a:r>
              <a:rPr lang="en-US" sz="2400" dirty="0"/>
              <a:t> </a:t>
            </a:r>
            <a:r>
              <a:rPr lang="en-US" sz="2400" dirty="0" err="1"/>
              <a:t>noramziy</a:t>
            </a:r>
            <a:r>
              <a:rPr lang="en-US" sz="2400" dirty="0"/>
              <a:t> </a:t>
            </a:r>
            <a:r>
              <a:rPr lang="en-US" sz="2400" dirty="0" err="1"/>
              <a:t>o‘zaro</a:t>
            </a:r>
            <a:r>
              <a:rPr lang="en-US" sz="2400" dirty="0"/>
              <a:t> </a:t>
            </a:r>
            <a:r>
              <a:rPr lang="en-US" sz="2400" dirty="0" err="1"/>
              <a:t>aloqa</a:t>
            </a:r>
            <a:r>
              <a:rPr lang="en-US" sz="2400" dirty="0"/>
              <a:t> </a:t>
            </a:r>
            <a:r>
              <a:rPr lang="en-US" sz="2400" dirty="0" err="1"/>
              <a:t>jonli</a:t>
            </a:r>
            <a:r>
              <a:rPr lang="en-US" sz="2400" dirty="0"/>
              <a:t> </a:t>
            </a:r>
            <a:r>
              <a:rPr lang="en-US" sz="2400" dirty="0" err="1"/>
              <a:t>tabiatga</a:t>
            </a:r>
            <a:r>
              <a:rPr lang="en-US" sz="2400" dirty="0"/>
              <a:t> </a:t>
            </a:r>
            <a:r>
              <a:rPr lang="en-US" sz="2400" dirty="0" err="1"/>
              <a:t>xos</a:t>
            </a:r>
            <a:r>
              <a:rPr lang="en-US" sz="2400" dirty="0"/>
              <a:t>, </a:t>
            </a:r>
            <a:r>
              <a:rPr lang="en-US" sz="2400" dirty="0" err="1"/>
              <a:t>ramziy</a:t>
            </a:r>
            <a:r>
              <a:rPr lang="en-US" sz="2400" dirty="0"/>
              <a:t> </a:t>
            </a:r>
            <a:r>
              <a:rPr lang="en-US" sz="2400" dirty="0" err="1"/>
              <a:t>o‘zaro</a:t>
            </a:r>
            <a:r>
              <a:rPr lang="en-US" sz="2400" dirty="0"/>
              <a:t> </a:t>
            </a:r>
            <a:r>
              <a:rPr lang="en-US" sz="2400" dirty="0" err="1"/>
              <a:t>aloqa</a:t>
            </a:r>
            <a:r>
              <a:rPr lang="en-US" sz="2400" dirty="0"/>
              <a:t> </a:t>
            </a:r>
            <a:r>
              <a:rPr lang="en-US" sz="2400" dirty="0" err="1"/>
              <a:t>esa</a:t>
            </a:r>
            <a:r>
              <a:rPr lang="en-US" sz="2400" dirty="0"/>
              <a:t> </a:t>
            </a:r>
            <a:r>
              <a:rPr lang="en-US" sz="2400" dirty="0" err="1"/>
              <a:t>faqat</a:t>
            </a:r>
            <a:r>
              <a:rPr lang="en-US" sz="2400" dirty="0"/>
              <a:t> </a:t>
            </a:r>
            <a:r>
              <a:rPr lang="en-US" sz="2400" dirty="0" err="1"/>
              <a:t>kishilik</a:t>
            </a:r>
            <a:r>
              <a:rPr lang="en-US" sz="2400" dirty="0"/>
              <a:t> </a:t>
            </a:r>
            <a:r>
              <a:rPr lang="en-US" sz="2400" dirty="0" err="1"/>
              <a:t>jamiyatiga</a:t>
            </a:r>
            <a:r>
              <a:rPr lang="en-US" sz="2400" dirty="0"/>
              <a:t> </a:t>
            </a:r>
            <a:r>
              <a:rPr lang="en-US" sz="2400" dirty="0" err="1"/>
              <a:t>xosdir</a:t>
            </a:r>
            <a:r>
              <a:rPr lang="en-US" sz="2400" dirty="0"/>
              <a:t>.</a:t>
            </a:r>
            <a:endParaRPr lang="ru-RU" sz="2400" dirty="0"/>
          </a:p>
        </p:txBody>
      </p:sp>
      <p:sp>
        <p:nvSpPr>
          <p:cNvPr id="3" name="Объект 2"/>
          <p:cNvSpPr>
            <a:spLocks noGrp="1"/>
          </p:cNvSpPr>
          <p:nvPr>
            <p:ph idx="1"/>
          </p:nvPr>
        </p:nvSpPr>
        <p:spPr>
          <a:xfrm>
            <a:off x="2881313" y="4217987"/>
            <a:ext cx="2160588" cy="519113"/>
          </a:xfrm>
        </p:spPr>
        <p:txBody>
          <a:bodyPr>
            <a:normAutofit lnSpcReduction="10000"/>
          </a:bodyPr>
          <a:lstStyle/>
          <a:p>
            <a:pPr marL="0" indent="0">
              <a:buNone/>
            </a:pPr>
            <a:r>
              <a:rPr lang="en-US" dirty="0" smtClean="0">
                <a:solidFill>
                  <a:srgbClr val="C00000"/>
                </a:solidFill>
              </a:rPr>
              <a:t>NORAMZIY</a:t>
            </a:r>
            <a:endParaRPr lang="ru-RU" dirty="0">
              <a:solidFill>
                <a:srgbClr val="C00000"/>
              </a:solidFill>
            </a:endParaRPr>
          </a:p>
        </p:txBody>
      </p:sp>
      <p:sp>
        <p:nvSpPr>
          <p:cNvPr id="4" name="Объект 2"/>
          <p:cNvSpPr txBox="1">
            <a:spLocks/>
          </p:cNvSpPr>
          <p:nvPr/>
        </p:nvSpPr>
        <p:spPr>
          <a:xfrm>
            <a:off x="7364413" y="4217986"/>
            <a:ext cx="2160588" cy="5191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C00000"/>
                </a:solidFill>
              </a:rPr>
              <a:t>RAMZIY</a:t>
            </a:r>
            <a:endParaRPr lang="ru-RU" dirty="0">
              <a:solidFill>
                <a:srgbClr val="C00000"/>
              </a:solidFill>
            </a:endParaRPr>
          </a:p>
        </p:txBody>
      </p:sp>
    </p:spTree>
    <p:extLst>
      <p:ext uri="{BB962C8B-B14F-4D97-AF65-F5344CB8AC3E}">
        <p14:creationId xmlns:p14="http://schemas.microsoft.com/office/powerpoint/2010/main" val="175353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2" y="496887"/>
            <a:ext cx="9905999" cy="3541714"/>
          </a:xfrm>
        </p:spPr>
        <p:txBody>
          <a:bodyPr>
            <a:normAutofit fontScale="92500"/>
          </a:bodyPr>
          <a:lstStyle/>
          <a:p>
            <a:r>
              <a:rPr lang="en-US" dirty="0"/>
              <a:t>1925-1952 </a:t>
            </a:r>
            <a:r>
              <a:rPr lang="en-US" dirty="0" err="1"/>
              <a:t>yillarda</a:t>
            </a:r>
            <a:r>
              <a:rPr lang="en-US" dirty="0"/>
              <a:t> u </a:t>
            </a:r>
            <a:r>
              <a:rPr lang="en-US" dirty="0" err="1"/>
              <a:t>Chikago</a:t>
            </a:r>
            <a:r>
              <a:rPr lang="en-US" dirty="0"/>
              <a:t> </a:t>
            </a:r>
            <a:r>
              <a:rPr lang="en-US" dirty="0" err="1"/>
              <a:t>universitetida</a:t>
            </a:r>
            <a:r>
              <a:rPr lang="en-US" dirty="0"/>
              <a:t> </a:t>
            </a:r>
            <a:r>
              <a:rPr lang="en-US" dirty="0" err="1"/>
              <a:t>ishladi</a:t>
            </a:r>
            <a:r>
              <a:rPr lang="en-US" dirty="0"/>
              <a:t>, u </a:t>
            </a:r>
            <a:r>
              <a:rPr lang="en-US" dirty="0" err="1"/>
              <a:t>erda</a:t>
            </a:r>
            <a:r>
              <a:rPr lang="en-US" dirty="0"/>
              <a:t> </a:t>
            </a:r>
            <a:r>
              <a:rPr lang="en-US" dirty="0" err="1"/>
              <a:t>o'qituvchisi</a:t>
            </a:r>
            <a:r>
              <a:rPr lang="en-US" dirty="0"/>
              <a:t> J. G. Mead </a:t>
            </a:r>
            <a:r>
              <a:rPr lang="en-US" dirty="0" err="1"/>
              <a:t>o'rnini</a:t>
            </a:r>
            <a:r>
              <a:rPr lang="en-US" dirty="0"/>
              <a:t> </a:t>
            </a:r>
            <a:r>
              <a:rPr lang="en-US" dirty="0" err="1"/>
              <a:t>egalladi</a:t>
            </a:r>
            <a:r>
              <a:rPr lang="en-US" dirty="0"/>
              <a:t>, 1952 </a:t>
            </a:r>
            <a:r>
              <a:rPr lang="en-US" dirty="0" err="1"/>
              <a:t>yildan</a:t>
            </a:r>
            <a:r>
              <a:rPr lang="en-US" dirty="0"/>
              <a:t> - </a:t>
            </a:r>
            <a:r>
              <a:rPr lang="en-US" dirty="0" err="1"/>
              <a:t>Berklidagi</a:t>
            </a:r>
            <a:r>
              <a:rPr lang="en-US" dirty="0"/>
              <a:t> </a:t>
            </a:r>
            <a:r>
              <a:rPr lang="en-US" dirty="0" err="1"/>
              <a:t>Kaliforniya</a:t>
            </a:r>
            <a:r>
              <a:rPr lang="en-US" dirty="0"/>
              <a:t> </a:t>
            </a:r>
            <a:r>
              <a:rPr lang="en-US" dirty="0" err="1"/>
              <a:t>universitetida</a:t>
            </a:r>
            <a:r>
              <a:rPr lang="en-US" dirty="0"/>
              <a:t>. 1955 </a:t>
            </a:r>
            <a:r>
              <a:rPr lang="en-US" dirty="0" err="1"/>
              <a:t>yilda</a:t>
            </a:r>
            <a:r>
              <a:rPr lang="en-US" dirty="0"/>
              <a:t> Amerika </a:t>
            </a:r>
            <a:r>
              <a:rPr lang="en-US" dirty="0" err="1"/>
              <a:t>Sotsiologiya</a:t>
            </a:r>
            <a:r>
              <a:rPr lang="en-US" dirty="0"/>
              <a:t> </a:t>
            </a:r>
            <a:r>
              <a:rPr lang="en-US" dirty="0" err="1"/>
              <a:t>Assotsiatsiyasi</a:t>
            </a:r>
            <a:r>
              <a:rPr lang="en-US" dirty="0"/>
              <a:t> </a:t>
            </a:r>
            <a:r>
              <a:rPr lang="en-US" dirty="0" err="1"/>
              <a:t>prezidenti</a:t>
            </a:r>
            <a:r>
              <a:rPr lang="en-US" dirty="0"/>
              <a:t> </a:t>
            </a:r>
            <a:r>
              <a:rPr lang="en-US" dirty="0" err="1"/>
              <a:t>bo'lib</a:t>
            </a:r>
            <a:r>
              <a:rPr lang="en-US" dirty="0"/>
              <a:t> </a:t>
            </a:r>
            <a:r>
              <a:rPr lang="en-US" dirty="0" err="1" smtClean="0"/>
              <a:t>ishlagan.Blumerning</a:t>
            </a:r>
            <a:r>
              <a:rPr lang="en-US" dirty="0" smtClean="0"/>
              <a:t> </a:t>
            </a:r>
            <a:r>
              <a:rPr lang="en-US" dirty="0" err="1"/>
              <a:t>ta'kidlashicha</a:t>
            </a:r>
            <a:r>
              <a:rPr lang="en-US" dirty="0"/>
              <a:t>, </a:t>
            </a:r>
            <a:r>
              <a:rPr lang="en-US" dirty="0" err="1"/>
              <a:t>har</a:t>
            </a:r>
            <a:r>
              <a:rPr lang="en-US" dirty="0"/>
              <a:t> </a:t>
            </a:r>
            <a:r>
              <a:rPr lang="en-US" dirty="0" err="1"/>
              <a:t>qanday</a:t>
            </a:r>
            <a:r>
              <a:rPr lang="en-US" dirty="0"/>
              <a:t> </a:t>
            </a:r>
            <a:r>
              <a:rPr lang="en-US" dirty="0" err="1"/>
              <a:t>tushunchaning</a:t>
            </a:r>
            <a:r>
              <a:rPr lang="en-US" dirty="0"/>
              <a:t> (</a:t>
            </a:r>
            <a:r>
              <a:rPr lang="en-US" dirty="0" err="1"/>
              <a:t>ob'ektning</a:t>
            </a:r>
            <a:r>
              <a:rPr lang="en-US" dirty="0"/>
              <a:t>) </a:t>
            </a:r>
            <a:r>
              <a:rPr lang="en-US" dirty="0" err="1"/>
              <a:t>ma'nosi</a:t>
            </a:r>
            <a:r>
              <a:rPr lang="en-US" dirty="0"/>
              <a:t> </a:t>
            </a:r>
            <a:r>
              <a:rPr lang="en-US" dirty="0" err="1"/>
              <a:t>faqat</a:t>
            </a:r>
            <a:r>
              <a:rPr lang="en-US" dirty="0"/>
              <a:t> </a:t>
            </a:r>
            <a:r>
              <a:rPr lang="en-US" dirty="0" err="1"/>
              <a:t>ijtimoiy</a:t>
            </a:r>
            <a:r>
              <a:rPr lang="en-US" dirty="0"/>
              <a:t> </a:t>
            </a:r>
            <a:r>
              <a:rPr lang="en-US" dirty="0" err="1"/>
              <a:t>o'zaro</a:t>
            </a:r>
            <a:r>
              <a:rPr lang="en-US" dirty="0"/>
              <a:t> </a:t>
            </a:r>
            <a:r>
              <a:rPr lang="en-US" dirty="0" err="1"/>
              <a:t>ta'sirning</a:t>
            </a:r>
            <a:r>
              <a:rPr lang="en-US" dirty="0"/>
              <a:t> </a:t>
            </a:r>
            <a:r>
              <a:rPr lang="en-US" dirty="0" err="1"/>
              <a:t>o'zida</a:t>
            </a:r>
            <a:r>
              <a:rPr lang="en-US" dirty="0"/>
              <a:t> </a:t>
            </a:r>
            <a:r>
              <a:rPr lang="en-US" dirty="0" err="1"/>
              <a:t>paydo</a:t>
            </a:r>
            <a:r>
              <a:rPr lang="en-US" dirty="0"/>
              <a:t> </a:t>
            </a:r>
            <a:r>
              <a:rPr lang="en-US" dirty="0" err="1"/>
              <a:t>bo'ladi</a:t>
            </a:r>
            <a:r>
              <a:rPr lang="en-US" dirty="0"/>
              <a:t> </a:t>
            </a:r>
            <a:r>
              <a:rPr lang="en-US" dirty="0" err="1"/>
              <a:t>va</a:t>
            </a:r>
            <a:r>
              <a:rPr lang="en-US" dirty="0"/>
              <a:t> </a:t>
            </a:r>
            <a:r>
              <a:rPr lang="en-US" dirty="0" err="1"/>
              <a:t>ob'ektning</a:t>
            </a:r>
            <a:r>
              <a:rPr lang="en-US" dirty="0"/>
              <a:t> </a:t>
            </a:r>
            <a:r>
              <a:rPr lang="en-US" dirty="0" err="1"/>
              <a:t>xususiyatlari</a:t>
            </a:r>
            <a:r>
              <a:rPr lang="en-US" dirty="0"/>
              <a:t> </a:t>
            </a:r>
            <a:r>
              <a:rPr lang="en-US" dirty="0" err="1"/>
              <a:t>bilan</a:t>
            </a:r>
            <a:r>
              <a:rPr lang="en-US" dirty="0"/>
              <a:t> </a:t>
            </a:r>
            <a:r>
              <a:rPr lang="en-US" dirty="0" err="1"/>
              <a:t>belgilanmaydi</a:t>
            </a:r>
            <a:r>
              <a:rPr lang="en-US" dirty="0"/>
              <a:t>. </a:t>
            </a:r>
            <a:r>
              <a:rPr lang="en-US" dirty="0" err="1"/>
              <a:t>Ob'ekt</a:t>
            </a:r>
            <a:r>
              <a:rPr lang="en-US" dirty="0"/>
              <a:t> - </a:t>
            </a:r>
            <a:r>
              <a:rPr lang="en-US" dirty="0" err="1"/>
              <a:t>bu</a:t>
            </a:r>
            <a:r>
              <a:rPr lang="en-US" dirty="0"/>
              <a:t> </a:t>
            </a:r>
            <a:r>
              <a:rPr lang="en-US" dirty="0" err="1"/>
              <a:t>kutilgan</a:t>
            </a:r>
            <a:r>
              <a:rPr lang="en-US" dirty="0"/>
              <a:t> </a:t>
            </a:r>
            <a:r>
              <a:rPr lang="en-US" dirty="0" err="1"/>
              <a:t>va</a:t>
            </a:r>
            <a:r>
              <a:rPr lang="en-US" dirty="0"/>
              <a:t> </a:t>
            </a:r>
            <a:r>
              <a:rPr lang="en-US" dirty="0" err="1"/>
              <a:t>haqiqiy</a:t>
            </a:r>
            <a:r>
              <a:rPr lang="en-US" dirty="0"/>
              <a:t> </a:t>
            </a:r>
            <a:r>
              <a:rPr lang="en-US" dirty="0" err="1"/>
              <a:t>ijtimoiy</a:t>
            </a:r>
            <a:r>
              <a:rPr lang="en-US" dirty="0"/>
              <a:t> </a:t>
            </a:r>
            <a:r>
              <a:rPr lang="en-US" dirty="0" err="1"/>
              <a:t>o'zaro</a:t>
            </a:r>
            <a:r>
              <a:rPr lang="en-US" dirty="0"/>
              <a:t> </a:t>
            </a:r>
            <a:r>
              <a:rPr lang="en-US" dirty="0" err="1"/>
              <a:t>ta'sirda</a:t>
            </a:r>
            <a:r>
              <a:rPr lang="en-US" dirty="0"/>
              <a:t> </a:t>
            </a:r>
            <a:r>
              <a:rPr lang="en-US" dirty="0" err="1"/>
              <a:t>nimani</a:t>
            </a:r>
            <a:r>
              <a:rPr lang="en-US" dirty="0"/>
              <a:t> </a:t>
            </a:r>
            <a:r>
              <a:rPr lang="en-US" dirty="0" err="1"/>
              <a:t>anglatadi</a:t>
            </a:r>
            <a:r>
              <a:rPr lang="en-US" dirty="0"/>
              <a:t> </a:t>
            </a:r>
            <a:r>
              <a:rPr lang="en-US" dirty="0" err="1"/>
              <a:t>va</a:t>
            </a:r>
            <a:r>
              <a:rPr lang="en-US" dirty="0"/>
              <a:t> </a:t>
            </a:r>
            <a:r>
              <a:rPr lang="en-US" dirty="0" err="1"/>
              <a:t>guruh</a:t>
            </a:r>
            <a:r>
              <a:rPr lang="en-US" dirty="0"/>
              <a:t> </a:t>
            </a:r>
            <a:r>
              <a:rPr lang="en-US" dirty="0" err="1"/>
              <a:t>hayotini</a:t>
            </a:r>
            <a:r>
              <a:rPr lang="en-US" dirty="0"/>
              <a:t> </a:t>
            </a:r>
            <a:r>
              <a:rPr lang="en-US" dirty="0" err="1"/>
              <a:t>tushunish</a:t>
            </a:r>
            <a:r>
              <a:rPr lang="en-US" dirty="0"/>
              <a:t> </a:t>
            </a:r>
            <a:r>
              <a:rPr lang="en-US" dirty="0" err="1"/>
              <a:t>uchun</a:t>
            </a:r>
            <a:r>
              <a:rPr lang="en-US" dirty="0"/>
              <a:t> </a:t>
            </a:r>
            <a:r>
              <a:rPr lang="en-US" dirty="0" err="1"/>
              <a:t>uning</a:t>
            </a:r>
            <a:r>
              <a:rPr lang="en-US" dirty="0"/>
              <a:t> </a:t>
            </a:r>
            <a:r>
              <a:rPr lang="en-US" dirty="0" err="1"/>
              <a:t>ob'ektlari</a:t>
            </a:r>
            <a:r>
              <a:rPr lang="en-US" dirty="0"/>
              <a:t> </a:t>
            </a:r>
            <a:r>
              <a:rPr lang="en-US" dirty="0" err="1"/>
              <a:t>dunyosini</a:t>
            </a:r>
            <a:r>
              <a:rPr lang="en-US" dirty="0"/>
              <a:t> </a:t>
            </a:r>
            <a:r>
              <a:rPr lang="en-US" dirty="0" err="1"/>
              <a:t>guruh</a:t>
            </a:r>
            <a:r>
              <a:rPr lang="en-US" dirty="0"/>
              <a:t> </a:t>
            </a:r>
            <a:r>
              <a:rPr lang="en-US" dirty="0" err="1"/>
              <a:t>ma'nolari</a:t>
            </a:r>
            <a:r>
              <a:rPr lang="en-US" dirty="0"/>
              <a:t> </a:t>
            </a:r>
            <a:r>
              <a:rPr lang="en-US" dirty="0" err="1"/>
              <a:t>nuqtai</a:t>
            </a:r>
            <a:r>
              <a:rPr lang="en-US" dirty="0"/>
              <a:t> </a:t>
            </a:r>
            <a:r>
              <a:rPr lang="en-US" dirty="0" err="1"/>
              <a:t>nazaridan</a:t>
            </a:r>
            <a:r>
              <a:rPr lang="en-US" dirty="0"/>
              <a:t> </a:t>
            </a:r>
            <a:r>
              <a:rPr lang="en-US" dirty="0" err="1"/>
              <a:t>aniqlash</a:t>
            </a:r>
            <a:r>
              <a:rPr lang="en-US" dirty="0"/>
              <a:t> </a:t>
            </a:r>
            <a:r>
              <a:rPr lang="en-US" dirty="0" err="1"/>
              <a:t>kerak</a:t>
            </a:r>
            <a:r>
              <a:rPr lang="en-US" dirty="0"/>
              <a:t>.</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415" y="3949700"/>
            <a:ext cx="4513792" cy="2708275"/>
          </a:xfrm>
          <a:prstGeom prst="rect">
            <a:avLst/>
          </a:prstGeom>
        </p:spPr>
      </p:pic>
    </p:spTree>
    <p:extLst>
      <p:ext uri="{BB962C8B-B14F-4D97-AF65-F5344CB8AC3E}">
        <p14:creationId xmlns:p14="http://schemas.microsoft.com/office/powerpoint/2010/main" val="41158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2000" dirty="0" err="1"/>
              <a:t>Ramziy</a:t>
            </a:r>
            <a:r>
              <a:rPr lang="en-US" sz="2000" dirty="0"/>
              <a:t> </a:t>
            </a:r>
            <a:r>
              <a:rPr lang="en-US" sz="2000" dirty="0" err="1"/>
              <a:t>interaksionizmda</a:t>
            </a:r>
            <a:r>
              <a:rPr lang="en-US" sz="2000" dirty="0"/>
              <a:t> </a:t>
            </a:r>
            <a:r>
              <a:rPr lang="en-US" sz="2000" dirty="0" err="1"/>
              <a:t>odatda</a:t>
            </a:r>
            <a:r>
              <a:rPr lang="en-US" sz="2000" dirty="0"/>
              <a:t> 2 ta </a:t>
            </a:r>
            <a:r>
              <a:rPr lang="en-US" sz="2000" dirty="0" err="1"/>
              <a:t>maktab</a:t>
            </a:r>
            <a:r>
              <a:rPr lang="en-US" sz="2000" dirty="0"/>
              <a:t> (</a:t>
            </a:r>
            <a:r>
              <a:rPr lang="en-US" sz="2000" dirty="0" err="1"/>
              <a:t>yo‘nalish</a:t>
            </a:r>
            <a:r>
              <a:rPr lang="en-US" sz="2000" dirty="0"/>
              <a:t>) </a:t>
            </a:r>
            <a:r>
              <a:rPr lang="en-US" sz="2000" dirty="0" err="1"/>
              <a:t>faoliyati</a:t>
            </a:r>
            <a:r>
              <a:rPr lang="en-US" sz="2000" dirty="0"/>
              <a:t> </a:t>
            </a:r>
            <a:r>
              <a:rPr lang="en-US" sz="2000" dirty="0" err="1"/>
              <a:t>alohida</a:t>
            </a:r>
            <a:r>
              <a:rPr lang="en-US" sz="2000" dirty="0"/>
              <a:t> </a:t>
            </a:r>
            <a:r>
              <a:rPr lang="en-US" sz="2000" dirty="0" err="1"/>
              <a:t>o‘rganiladi</a:t>
            </a:r>
            <a:r>
              <a:rPr lang="en-US" sz="2000" dirty="0"/>
              <a:t>: </a:t>
            </a:r>
            <a:r>
              <a:rPr lang="ru-RU" sz="2000" dirty="0"/>
              <a:t/>
            </a:r>
            <a:br>
              <a:rPr lang="ru-RU" sz="2000" dirty="0"/>
            </a:br>
            <a:r>
              <a:rPr lang="en-US" sz="2000" dirty="0" smtClean="0"/>
              <a:t/>
            </a:r>
            <a:br>
              <a:rPr lang="en-US" sz="2000" dirty="0" smtClean="0"/>
            </a:br>
            <a:r>
              <a:rPr lang="en-US" sz="2000" dirty="0"/>
              <a:t/>
            </a:r>
            <a:br>
              <a:rPr lang="en-US" sz="2000" dirty="0"/>
            </a:br>
            <a:endParaRPr lang="ru-RU" sz="2000" dirty="0"/>
          </a:p>
        </p:txBody>
      </p:sp>
      <p:sp>
        <p:nvSpPr>
          <p:cNvPr id="3" name="Объект 2"/>
          <p:cNvSpPr>
            <a:spLocks noGrp="1"/>
          </p:cNvSpPr>
          <p:nvPr>
            <p:ph idx="1"/>
          </p:nvPr>
        </p:nvSpPr>
        <p:spPr>
          <a:xfrm>
            <a:off x="1852612" y="2097088"/>
            <a:ext cx="9905999" cy="3541714"/>
          </a:xfrm>
        </p:spPr>
        <p:txBody>
          <a:bodyPr/>
          <a:lstStyle/>
          <a:p>
            <a:pPr marL="0" indent="0">
              <a:buNone/>
            </a:pPr>
            <a:r>
              <a:rPr lang="en-US" dirty="0"/>
              <a:t/>
            </a:r>
            <a:br>
              <a:rPr lang="en-US" dirty="0"/>
            </a:br>
            <a:endParaRPr lang="en-US" dirty="0" smtClean="0"/>
          </a:p>
          <a:p>
            <a:pPr marL="0" indent="0">
              <a:buNone/>
            </a:pPr>
            <a:r>
              <a:rPr lang="en-US" dirty="0" smtClean="0"/>
              <a:t>1</a:t>
            </a:r>
            <a:r>
              <a:rPr lang="en-US" dirty="0"/>
              <a:t>. </a:t>
            </a:r>
            <a:r>
              <a:rPr lang="en-US" dirty="0" err="1"/>
              <a:t>Chikago</a:t>
            </a:r>
            <a:r>
              <a:rPr lang="en-US" dirty="0"/>
              <a:t> </a:t>
            </a:r>
            <a:r>
              <a:rPr lang="en-US" dirty="0" err="1"/>
              <a:t>maktabi</a:t>
            </a:r>
            <a:r>
              <a:rPr lang="en-US" dirty="0"/>
              <a:t> (</a:t>
            </a:r>
            <a:r>
              <a:rPr lang="en-US" dirty="0" err="1"/>
              <a:t>J.Mid</a:t>
            </a:r>
            <a:r>
              <a:rPr lang="en-US" dirty="0"/>
              <a:t>, </a:t>
            </a:r>
            <a:r>
              <a:rPr lang="en-US" dirty="0" err="1"/>
              <a:t>G.Blumer</a:t>
            </a:r>
            <a:r>
              <a:rPr lang="en-US" dirty="0"/>
              <a:t>, </a:t>
            </a:r>
            <a:r>
              <a:rPr lang="en-US" dirty="0" err="1"/>
              <a:t>T.Shibutani</a:t>
            </a:r>
            <a:r>
              <a:rPr lang="en-US" dirty="0"/>
              <a:t> </a:t>
            </a:r>
            <a:r>
              <a:rPr lang="en-US" dirty="0" err="1"/>
              <a:t>va</a:t>
            </a:r>
            <a:r>
              <a:rPr lang="en-US" dirty="0"/>
              <a:t> </a:t>
            </a:r>
            <a:r>
              <a:rPr lang="en-US" dirty="0" err="1"/>
              <a:t>boshq</a:t>
            </a:r>
            <a:r>
              <a:rPr lang="en-US" dirty="0" smtClean="0"/>
              <a:t>.)</a:t>
            </a:r>
          </a:p>
          <a:p>
            <a:pPr marL="0" indent="0">
              <a:buNone/>
            </a:pPr>
            <a:r>
              <a:rPr lang="ru-RU" dirty="0"/>
              <a:t/>
            </a:r>
            <a:br>
              <a:rPr lang="ru-RU" dirty="0"/>
            </a:br>
            <a:r>
              <a:rPr lang="en-US" dirty="0"/>
              <a:t>2. </a:t>
            </a:r>
            <a:r>
              <a:rPr lang="en-US" dirty="0" err="1"/>
              <a:t>Ayova</a:t>
            </a:r>
            <a:r>
              <a:rPr lang="en-US" dirty="0"/>
              <a:t> </a:t>
            </a:r>
            <a:r>
              <a:rPr lang="en-US" dirty="0" err="1"/>
              <a:t>maktabi</a:t>
            </a:r>
            <a:r>
              <a:rPr lang="en-US" dirty="0"/>
              <a:t> ( </a:t>
            </a:r>
            <a:r>
              <a:rPr lang="en-US" dirty="0" err="1"/>
              <a:t>M.Kun</a:t>
            </a:r>
            <a:r>
              <a:rPr lang="en-US" dirty="0"/>
              <a:t>, </a:t>
            </a:r>
            <a:r>
              <a:rPr lang="en-US" dirty="0" err="1"/>
              <a:t>T.Partlend</a:t>
            </a:r>
            <a:r>
              <a:rPr lang="en-US" dirty="0"/>
              <a:t> </a:t>
            </a:r>
            <a:r>
              <a:rPr lang="en-US" dirty="0" err="1"/>
              <a:t>va</a:t>
            </a:r>
            <a:r>
              <a:rPr lang="en-US" dirty="0"/>
              <a:t> </a:t>
            </a:r>
            <a:r>
              <a:rPr lang="en-US" dirty="0" err="1"/>
              <a:t>boshq</a:t>
            </a:r>
            <a:r>
              <a:rPr lang="en-US" dirty="0"/>
              <a:t>. ) </a:t>
            </a:r>
            <a:endParaRPr lang="ru-RU" dirty="0"/>
          </a:p>
        </p:txBody>
      </p:sp>
    </p:spTree>
    <p:extLst>
      <p:ext uri="{BB962C8B-B14F-4D97-AF65-F5344CB8AC3E}">
        <p14:creationId xmlns:p14="http://schemas.microsoft.com/office/powerpoint/2010/main" val="125025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2400" dirty="0" err="1"/>
              <a:t>Keng</a:t>
            </a:r>
            <a:r>
              <a:rPr lang="en-US" sz="2400" dirty="0"/>
              <a:t> </a:t>
            </a:r>
            <a:r>
              <a:rPr lang="en-US" sz="2400" dirty="0" err="1"/>
              <a:t>nazariya</a:t>
            </a:r>
            <a:r>
              <a:rPr lang="en-US" sz="2400" dirty="0"/>
              <a:t> </a:t>
            </a:r>
            <a:r>
              <a:rPr lang="en-US" sz="2400" dirty="0" err="1"/>
              <a:t>sifatida</a:t>
            </a:r>
            <a:r>
              <a:rPr lang="en-US" sz="2400" dirty="0"/>
              <a:t>, </a:t>
            </a:r>
            <a:r>
              <a:rPr lang="en-US" sz="2400" dirty="0" err="1"/>
              <a:t>ramziy</a:t>
            </a:r>
            <a:r>
              <a:rPr lang="en-US" sz="2400" dirty="0"/>
              <a:t> </a:t>
            </a:r>
            <a:r>
              <a:rPr lang="en-US" sz="2400" dirty="0" err="1"/>
              <a:t>interaksionizm</a:t>
            </a:r>
            <a:r>
              <a:rPr lang="en-US" sz="2400" dirty="0"/>
              <a:t> XX </a:t>
            </a:r>
            <a:r>
              <a:rPr lang="en-US" sz="2400" dirty="0" err="1"/>
              <a:t>asming</a:t>
            </a:r>
            <a:r>
              <a:rPr lang="en-US" sz="2400" dirty="0"/>
              <a:t> 20- </a:t>
            </a:r>
            <a:r>
              <a:rPr lang="en-US" sz="2400" dirty="0" err="1"/>
              <a:t>yillarida</a:t>
            </a:r>
            <a:r>
              <a:rPr lang="en-US" sz="2400" dirty="0"/>
              <a:t> </a:t>
            </a:r>
            <a:r>
              <a:rPr lang="en-US" sz="2400" dirty="0" err="1"/>
              <a:t>Chikago</a:t>
            </a:r>
            <a:r>
              <a:rPr lang="en-US" sz="2400" dirty="0"/>
              <a:t> </a:t>
            </a:r>
            <a:r>
              <a:rPr lang="en-US" sz="2400" dirty="0" err="1"/>
              <a:t>maktabida</a:t>
            </a:r>
            <a:r>
              <a:rPr lang="en-US" sz="2400" dirty="0"/>
              <a:t> </a:t>
            </a:r>
            <a:r>
              <a:rPr lang="en-US" sz="2400" dirty="0" err="1"/>
              <a:t>vujudga</a:t>
            </a:r>
            <a:r>
              <a:rPr lang="en-US" sz="2400" dirty="0"/>
              <a:t> </a:t>
            </a:r>
            <a:r>
              <a:rPr lang="en-US" sz="2400" dirty="0" err="1"/>
              <a:t>kelgan</a:t>
            </a:r>
            <a:r>
              <a:rPr lang="en-US" sz="2400" dirty="0"/>
              <a:t>. </a:t>
            </a:r>
            <a:r>
              <a:rPr lang="en-US" sz="2400" dirty="0" err="1"/>
              <a:t>Uning</a:t>
            </a:r>
            <a:r>
              <a:rPr lang="en-US" sz="2400" dirty="0"/>
              <a:t> </a:t>
            </a:r>
            <a:r>
              <a:rPr lang="en-US" sz="2400" dirty="0" err="1"/>
              <a:t>asoschisi</a:t>
            </a:r>
            <a:r>
              <a:rPr lang="en-US" sz="2400" dirty="0"/>
              <a:t> </a:t>
            </a:r>
            <a:r>
              <a:rPr lang="en-US" sz="2400" dirty="0" err="1"/>
              <a:t>amerikalik</a:t>
            </a:r>
            <a:r>
              <a:rPr lang="en-US" sz="2400" dirty="0"/>
              <a:t> </a:t>
            </a:r>
            <a:r>
              <a:rPr lang="en-US" sz="2400" dirty="0" err="1"/>
              <a:t>sotsiolog</a:t>
            </a:r>
            <a:r>
              <a:rPr lang="en-US" sz="2400" dirty="0"/>
              <a:t> </a:t>
            </a:r>
            <a:r>
              <a:rPr lang="en-US" sz="2400" dirty="0" err="1"/>
              <a:t>Jorj</a:t>
            </a:r>
            <a:r>
              <a:rPr lang="en-US" sz="2400" dirty="0"/>
              <a:t> Mid </a:t>
            </a:r>
            <a:r>
              <a:rPr lang="en-US" sz="2400" dirty="0" err="1"/>
              <a:t>hisoblanadi</a:t>
            </a:r>
            <a:endParaRPr lang="ru-RU" sz="2400"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7288" y="2390776"/>
            <a:ext cx="3046412" cy="3755231"/>
          </a:xfrm>
        </p:spPr>
      </p:pic>
    </p:spTree>
    <p:extLst>
      <p:ext uri="{BB962C8B-B14F-4D97-AF65-F5344CB8AC3E}">
        <p14:creationId xmlns:p14="http://schemas.microsoft.com/office/powerpoint/2010/main" val="88255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224" y="2425700"/>
            <a:ext cx="5183187" cy="1893888"/>
          </a:xfrm>
        </p:spPr>
        <p:txBody>
          <a:bodyPr>
            <a:noAutofit/>
          </a:bodyPr>
          <a:lstStyle/>
          <a:p>
            <a:pPr algn="ctr"/>
            <a:r>
              <a:rPr lang="en-US" sz="1800" dirty="0" err="1" smtClean="0"/>
              <a:t>MIde</a:t>
            </a:r>
            <a:r>
              <a:rPr lang="en-US" sz="1800" dirty="0" smtClean="0"/>
              <a:t> </a:t>
            </a:r>
            <a:r>
              <a:rPr lang="en-US" sz="1800" dirty="0"/>
              <a:t>1863-yil 27-fevralda </a:t>
            </a:r>
            <a:r>
              <a:rPr lang="en-US" sz="1800" dirty="0" err="1"/>
              <a:t>AQShning</a:t>
            </a:r>
            <a:r>
              <a:rPr lang="en-US" sz="1800" dirty="0"/>
              <a:t> </a:t>
            </a:r>
            <a:r>
              <a:rPr lang="en-US" sz="1800" dirty="0" err="1"/>
              <a:t>Massachusets</a:t>
            </a:r>
            <a:r>
              <a:rPr lang="en-US" sz="1800" dirty="0"/>
              <a:t> </a:t>
            </a:r>
            <a:r>
              <a:rPr lang="en-US" sz="1800" dirty="0" err="1"/>
              <a:t>shtatida</a:t>
            </a:r>
            <a:r>
              <a:rPr lang="en-US" sz="1800" dirty="0"/>
              <a:t> </a:t>
            </a:r>
            <a:r>
              <a:rPr lang="en-US" sz="1800" dirty="0" err="1"/>
              <a:t>tug‘ilgan</a:t>
            </a:r>
            <a:r>
              <a:rPr lang="en-US" sz="1800" dirty="0"/>
              <a:t>. U </a:t>
            </a:r>
            <a:r>
              <a:rPr lang="en-US" sz="1800" dirty="0" err="1"/>
              <a:t>otasi</a:t>
            </a:r>
            <a:r>
              <a:rPr lang="en-US" sz="1800" dirty="0"/>
              <a:t> </a:t>
            </a:r>
            <a:r>
              <a:rPr lang="en-US" sz="1800" dirty="0" err="1"/>
              <a:t>Xiram</a:t>
            </a:r>
            <a:r>
              <a:rPr lang="en-US" sz="1800" dirty="0"/>
              <a:t> Mead, </a:t>
            </a:r>
            <a:r>
              <a:rPr lang="en-US" sz="1800" dirty="0" err="1"/>
              <a:t>onasi</a:t>
            </a:r>
            <a:r>
              <a:rPr lang="en-US" sz="1800" dirty="0"/>
              <a:t> </a:t>
            </a:r>
            <a:r>
              <a:rPr lang="en-US" sz="1800" dirty="0" err="1"/>
              <a:t>Elizabet</a:t>
            </a:r>
            <a:r>
              <a:rPr lang="en-US" sz="1800" dirty="0"/>
              <a:t> Storrs Mead </a:t>
            </a:r>
            <a:r>
              <a:rPr lang="en-US" sz="1800" dirty="0" err="1"/>
              <a:t>va</a:t>
            </a:r>
            <a:r>
              <a:rPr lang="en-US" sz="1800" dirty="0"/>
              <a:t> </a:t>
            </a:r>
            <a:r>
              <a:rPr lang="en-US" sz="1800" dirty="0" err="1"/>
              <a:t>singlisi</a:t>
            </a:r>
            <a:r>
              <a:rPr lang="en-US" sz="1800" dirty="0"/>
              <a:t> </a:t>
            </a:r>
            <a:r>
              <a:rPr lang="en-US" sz="1800" dirty="0" err="1"/>
              <a:t>Elisdan</a:t>
            </a:r>
            <a:r>
              <a:rPr lang="en-US" sz="1800" dirty="0"/>
              <a:t> </a:t>
            </a:r>
            <a:r>
              <a:rPr lang="en-US" sz="1800" dirty="0" err="1"/>
              <a:t>iborat</a:t>
            </a:r>
            <a:r>
              <a:rPr lang="en-US" sz="1800" dirty="0"/>
              <a:t> </a:t>
            </a:r>
            <a:r>
              <a:rPr lang="en-US" sz="1800" dirty="0" err="1"/>
              <a:t>o'rta</a:t>
            </a:r>
            <a:r>
              <a:rPr lang="en-US" sz="1800" dirty="0"/>
              <a:t> </a:t>
            </a:r>
            <a:r>
              <a:rPr lang="en-US" sz="1800" dirty="0" err="1"/>
              <a:t>sinf</a:t>
            </a:r>
            <a:r>
              <a:rPr lang="en-US" sz="1800" dirty="0"/>
              <a:t> protestant </a:t>
            </a:r>
            <a:r>
              <a:rPr lang="en-US" sz="1800" dirty="0" err="1"/>
              <a:t>oilasida</a:t>
            </a:r>
            <a:r>
              <a:rPr lang="en-US" sz="1800" dirty="0"/>
              <a:t> </a:t>
            </a:r>
            <a:r>
              <a:rPr lang="en-US" sz="1800" dirty="0" err="1"/>
              <a:t>o'sgan</a:t>
            </a:r>
            <a:r>
              <a:rPr lang="en-US" sz="1800" dirty="0"/>
              <a:t>. </a:t>
            </a:r>
            <a:r>
              <a:rPr lang="en-US" sz="1800" dirty="0" err="1"/>
              <a:t>Uning</a:t>
            </a:r>
            <a:r>
              <a:rPr lang="en-US" sz="1800" dirty="0"/>
              <a:t> </a:t>
            </a:r>
            <a:r>
              <a:rPr lang="en-US" sz="1800" dirty="0" err="1"/>
              <a:t>otasi</a:t>
            </a:r>
            <a:r>
              <a:rPr lang="en-US" sz="1800" dirty="0"/>
              <a:t> </a:t>
            </a:r>
            <a:r>
              <a:rPr lang="en-US" sz="1800" dirty="0" err="1"/>
              <a:t>dehqonlar</a:t>
            </a:r>
            <a:r>
              <a:rPr lang="en-US" sz="1800" dirty="0"/>
              <a:t> </a:t>
            </a:r>
            <a:r>
              <a:rPr lang="en-US" sz="1800" dirty="0" err="1"/>
              <a:t>va</a:t>
            </a:r>
            <a:r>
              <a:rPr lang="en-US" sz="1800" dirty="0"/>
              <a:t> </a:t>
            </a:r>
            <a:r>
              <a:rPr lang="en-US" sz="1800" dirty="0" err="1"/>
              <a:t>cherkov</a:t>
            </a:r>
            <a:r>
              <a:rPr lang="en-US" sz="1800" dirty="0"/>
              <a:t> </a:t>
            </a:r>
            <a:r>
              <a:rPr lang="en-US" sz="1800" dirty="0" err="1"/>
              <a:t>a'zolari</a:t>
            </a:r>
            <a:r>
              <a:rPr lang="en-US" sz="1800" dirty="0"/>
              <a:t> </a:t>
            </a:r>
            <a:r>
              <a:rPr lang="en-US" sz="1800" dirty="0" err="1"/>
              <a:t>oilasidan</a:t>
            </a:r>
            <a:r>
              <a:rPr lang="en-US" sz="1800" dirty="0"/>
              <a:t> </a:t>
            </a:r>
            <a:r>
              <a:rPr lang="en-US" sz="1800" dirty="0" err="1"/>
              <a:t>chiqqan</a:t>
            </a:r>
            <a:r>
              <a:rPr lang="en-US" sz="1800" dirty="0"/>
              <a:t>, </a:t>
            </a:r>
            <a:r>
              <a:rPr lang="en-US" sz="1800" dirty="0" err="1"/>
              <a:t>keyinchalik</a:t>
            </a:r>
            <a:r>
              <a:rPr lang="en-US" sz="1800" dirty="0"/>
              <a:t> Oberlin </a:t>
            </a:r>
            <a:r>
              <a:rPr lang="en-US" sz="1800" dirty="0" err="1"/>
              <a:t>kollejida</a:t>
            </a:r>
            <a:r>
              <a:rPr lang="en-US" sz="1800" dirty="0"/>
              <a:t> </a:t>
            </a:r>
            <a:r>
              <a:rPr lang="en-US" sz="1800" dirty="0" err="1"/>
              <a:t>ilohiyot</a:t>
            </a:r>
            <a:r>
              <a:rPr lang="en-US" sz="1800" dirty="0"/>
              <a:t> </a:t>
            </a:r>
            <a:r>
              <a:rPr lang="en-US" sz="1800" dirty="0" err="1"/>
              <a:t>kafedrasini</a:t>
            </a:r>
            <a:r>
              <a:rPr lang="en-US" sz="1800" dirty="0"/>
              <a:t> </a:t>
            </a:r>
            <a:r>
              <a:rPr lang="en-US" sz="1800" dirty="0" err="1"/>
              <a:t>egallagan</a:t>
            </a:r>
            <a:r>
              <a:rPr lang="en-US" sz="1800" dirty="0"/>
              <a:t> </a:t>
            </a:r>
            <a:r>
              <a:rPr lang="en-US" sz="1800" dirty="0" err="1"/>
              <a:t>jamoat</a:t>
            </a:r>
            <a:r>
              <a:rPr lang="en-US" sz="1800" dirty="0"/>
              <a:t> </a:t>
            </a:r>
            <a:r>
              <a:rPr lang="en-US" sz="1800" dirty="0" err="1"/>
              <a:t>ruhoniysi</a:t>
            </a:r>
            <a:r>
              <a:rPr lang="en-US" sz="1800" dirty="0"/>
              <a:t> </a:t>
            </a:r>
            <a:r>
              <a:rPr lang="en-US" sz="1800" dirty="0" err="1"/>
              <a:t>edi</a:t>
            </a:r>
            <a:r>
              <a:rPr lang="en-US" sz="1800" dirty="0"/>
              <a:t>. </a:t>
            </a:r>
            <a:r>
              <a:rPr lang="en-US" sz="1800" dirty="0" err="1"/>
              <a:t>Uning</a:t>
            </a:r>
            <a:r>
              <a:rPr lang="en-US" sz="1800" dirty="0"/>
              <a:t> </a:t>
            </a:r>
            <a:r>
              <a:rPr lang="en-US" sz="1800" dirty="0" err="1"/>
              <a:t>onasi</a:t>
            </a:r>
            <a:r>
              <a:rPr lang="en-US" sz="1800" dirty="0"/>
              <a:t>, </a:t>
            </a:r>
            <a:r>
              <a:rPr lang="en-US" sz="1800" dirty="0" err="1"/>
              <a:t>shuningdek</a:t>
            </a:r>
            <a:r>
              <a:rPr lang="en-US" sz="1800" dirty="0"/>
              <a:t>, Oberlin </a:t>
            </a:r>
            <a:r>
              <a:rPr lang="en-US" sz="1800" dirty="0" err="1"/>
              <a:t>kollejida</a:t>
            </a:r>
            <a:r>
              <a:rPr lang="en-US" sz="1800" dirty="0"/>
              <a:t> </a:t>
            </a:r>
            <a:r>
              <a:rPr lang="en-US" sz="1800" dirty="0" err="1"/>
              <a:t>ikki</a:t>
            </a:r>
            <a:r>
              <a:rPr lang="en-US" sz="1800" dirty="0"/>
              <a:t> </a:t>
            </a:r>
            <a:r>
              <a:rPr lang="en-US" sz="1800" dirty="0" err="1"/>
              <a:t>yil</a:t>
            </a:r>
            <a:r>
              <a:rPr lang="en-US" sz="1800" dirty="0"/>
              <a:t> </a:t>
            </a:r>
            <a:r>
              <a:rPr lang="en-US" sz="1800" dirty="0" err="1"/>
              <a:t>dars</a:t>
            </a:r>
            <a:r>
              <a:rPr lang="en-US" sz="1800" dirty="0"/>
              <a:t> </a:t>
            </a:r>
            <a:r>
              <a:rPr lang="en-US" sz="1800" dirty="0" err="1"/>
              <a:t>bergan</a:t>
            </a:r>
            <a:r>
              <a:rPr lang="en-US" sz="1800" dirty="0"/>
              <a:t> </a:t>
            </a:r>
            <a:r>
              <a:rPr lang="en-US" sz="1800" dirty="0" err="1"/>
              <a:t>va</a:t>
            </a:r>
            <a:r>
              <a:rPr lang="en-US" sz="1800" dirty="0"/>
              <a:t> </a:t>
            </a:r>
            <a:r>
              <a:rPr lang="en-US" sz="1800" dirty="0" err="1"/>
              <a:t>keyinchalik</a:t>
            </a:r>
            <a:r>
              <a:rPr lang="en-US" sz="1800" dirty="0"/>
              <a:t> 1890 </a:t>
            </a:r>
            <a:r>
              <a:rPr lang="en-US" sz="1800" dirty="0" err="1"/>
              <a:t>yildan</a:t>
            </a:r>
            <a:r>
              <a:rPr lang="en-US" sz="1800" dirty="0"/>
              <a:t> 1900 </a:t>
            </a:r>
            <a:r>
              <a:rPr lang="en-US" sz="1800" dirty="0" err="1"/>
              <a:t>yilgacha</a:t>
            </a:r>
            <a:r>
              <a:rPr lang="en-US" sz="1800" dirty="0"/>
              <a:t> </a:t>
            </a:r>
            <a:r>
              <a:rPr lang="en-US" sz="1800" dirty="0" err="1"/>
              <a:t>Massachusets</a:t>
            </a:r>
            <a:r>
              <a:rPr lang="en-US" sz="1800" dirty="0"/>
              <a:t> </a:t>
            </a:r>
            <a:r>
              <a:rPr lang="en-US" sz="1800" dirty="0" err="1"/>
              <a:t>shtatidagi</a:t>
            </a:r>
            <a:r>
              <a:rPr lang="en-US" sz="1800" dirty="0"/>
              <a:t> Mount </a:t>
            </a:r>
            <a:r>
              <a:rPr lang="en-US" sz="1800" dirty="0" err="1"/>
              <a:t>Holyokee</a:t>
            </a:r>
            <a:r>
              <a:rPr lang="en-US" sz="1800" dirty="0"/>
              <a:t> </a:t>
            </a:r>
            <a:r>
              <a:rPr lang="en-US" sz="1800" dirty="0" err="1"/>
              <a:t>kolleji</a:t>
            </a:r>
            <a:r>
              <a:rPr lang="en-US" sz="1800" dirty="0"/>
              <a:t> </a:t>
            </a:r>
            <a:r>
              <a:rPr lang="en-US" sz="1800" dirty="0" err="1"/>
              <a:t>prezidenti</a:t>
            </a:r>
            <a:r>
              <a:rPr lang="en-US" sz="1800" dirty="0"/>
              <a:t> </a:t>
            </a:r>
            <a:r>
              <a:rPr lang="en-US" sz="1800" dirty="0" err="1"/>
              <a:t>bo'lgan</a:t>
            </a:r>
            <a:r>
              <a:rPr lang="en-US" sz="1800" dirty="0"/>
              <a:t>. 1879 </a:t>
            </a:r>
            <a:r>
              <a:rPr lang="en-US" sz="1800" dirty="0" err="1"/>
              <a:t>yilda</a:t>
            </a:r>
            <a:r>
              <a:rPr lang="en-US" sz="1800" dirty="0"/>
              <a:t> </a:t>
            </a:r>
            <a:r>
              <a:rPr lang="en-US" sz="1800" dirty="0" err="1"/>
              <a:t>Jorj</a:t>
            </a:r>
            <a:r>
              <a:rPr lang="en-US" sz="1800" dirty="0"/>
              <a:t> </a:t>
            </a:r>
            <a:r>
              <a:rPr lang="en-US" sz="1800" dirty="0" err="1"/>
              <a:t>Gerbert</a:t>
            </a:r>
            <a:r>
              <a:rPr lang="en-US" sz="1800" dirty="0"/>
              <a:t> Mead </a:t>
            </a:r>
            <a:r>
              <a:rPr lang="en-US" sz="1800" dirty="0" err="1"/>
              <a:t>ijtimoiy</a:t>
            </a:r>
            <a:r>
              <a:rPr lang="en-US" sz="1800" dirty="0"/>
              <a:t> </a:t>
            </a:r>
            <a:r>
              <a:rPr lang="en-US" sz="1800" dirty="0" err="1"/>
              <a:t>o'zgarishlarni</a:t>
            </a:r>
            <a:r>
              <a:rPr lang="en-US" sz="1800" dirty="0"/>
              <a:t> </a:t>
            </a:r>
            <a:r>
              <a:rPr lang="en-US" sz="1800" dirty="0" err="1"/>
              <a:t>qo'llab-quvvatlashi</a:t>
            </a:r>
            <a:r>
              <a:rPr lang="en-US" sz="1800" dirty="0"/>
              <a:t> </a:t>
            </a:r>
            <a:r>
              <a:rPr lang="en-US" sz="1800" dirty="0" err="1"/>
              <a:t>bilan</a:t>
            </a:r>
            <a:r>
              <a:rPr lang="en-US" sz="1800" dirty="0"/>
              <a:t> </a:t>
            </a:r>
            <a:r>
              <a:rPr lang="en-US" sz="1800" dirty="0" err="1"/>
              <a:t>mashhur</a:t>
            </a:r>
            <a:r>
              <a:rPr lang="en-US" sz="1800" dirty="0"/>
              <a:t> </a:t>
            </a:r>
            <a:r>
              <a:rPr lang="en-US" sz="1800" dirty="0" err="1"/>
              <a:t>bo'lgan</a:t>
            </a:r>
            <a:r>
              <a:rPr lang="en-US" sz="1800" dirty="0"/>
              <a:t> Oberlin </a:t>
            </a:r>
            <a:r>
              <a:rPr lang="en-US" sz="1800" dirty="0" err="1"/>
              <a:t>kollejiga</a:t>
            </a:r>
            <a:r>
              <a:rPr lang="en-US" sz="1800" dirty="0"/>
              <a:t> </a:t>
            </a:r>
            <a:r>
              <a:rPr lang="en-US" sz="1800" dirty="0" err="1"/>
              <a:t>o'qishga</a:t>
            </a:r>
            <a:r>
              <a:rPr lang="en-US" sz="1800" dirty="0"/>
              <a:t> </a:t>
            </a:r>
            <a:r>
              <a:rPr lang="en-US" sz="1800" dirty="0" err="1"/>
              <a:t>kirdi</a:t>
            </a:r>
            <a:r>
              <a:rPr lang="en-US" sz="1800" dirty="0"/>
              <a:t> </a:t>
            </a:r>
            <a:r>
              <a:rPr lang="en-US" sz="1800" dirty="0" err="1"/>
              <a:t>va</a:t>
            </a:r>
            <a:r>
              <a:rPr lang="en-US" sz="1800" dirty="0"/>
              <a:t> 1883 </a:t>
            </a:r>
            <a:r>
              <a:rPr lang="en-US" sz="1800" dirty="0" err="1"/>
              <a:t>yilda</a:t>
            </a:r>
            <a:r>
              <a:rPr lang="en-US" sz="1800" dirty="0"/>
              <a:t> </a:t>
            </a:r>
            <a:r>
              <a:rPr lang="en-US" sz="1800" dirty="0" err="1"/>
              <a:t>bakalavr</a:t>
            </a:r>
            <a:r>
              <a:rPr lang="en-US" sz="1800" dirty="0"/>
              <a:t> </a:t>
            </a:r>
            <a:r>
              <a:rPr lang="en-US" sz="1800" dirty="0" err="1"/>
              <a:t>darajasini</a:t>
            </a:r>
            <a:r>
              <a:rPr lang="en-US" sz="1800" dirty="0"/>
              <a:t> </a:t>
            </a:r>
            <a:r>
              <a:rPr lang="en-US" sz="1800" dirty="0" err="1"/>
              <a:t>oldi</a:t>
            </a:r>
            <a:r>
              <a:rPr lang="en-US" sz="1800" dirty="0"/>
              <a:t>.</a:t>
            </a:r>
            <a:endParaRPr lang="ru-RU" sz="18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6862" y="1303101"/>
            <a:ext cx="2903537" cy="4139085"/>
          </a:xfrm>
        </p:spPr>
      </p:pic>
    </p:spTree>
    <p:extLst>
      <p:ext uri="{BB962C8B-B14F-4D97-AF65-F5344CB8AC3E}">
        <p14:creationId xmlns:p14="http://schemas.microsoft.com/office/powerpoint/2010/main" val="2528039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49</TotalTime>
  <Words>875</Words>
  <Application>Microsoft Office PowerPoint</Application>
  <PresentationFormat>Широкоэкранный</PresentationFormat>
  <Paragraphs>40</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Trebuchet MS</vt:lpstr>
      <vt:lpstr>Tw Cen MT</vt:lpstr>
      <vt:lpstr>Контур</vt:lpstr>
      <vt:lpstr>O’zbekiston milliy universiteti ijtimoiy fanlar fakulteti sotsiologiya yo’nalishi i-bosqich talabasi XUSANOV BOBUR “ sotsiologiya tarixi” fanidan mustaqil ta’lim</vt:lpstr>
      <vt:lpstr>mavzu:G.BLUMERNING RAMZIY INTEROKSIONIZMI </vt:lpstr>
      <vt:lpstr>. Ramziy o‘zaro aloqani interaksiya jarayoni sifatida ko‘zdan kechira turib, Blumer bu tushunchani ayrim shaxs faoliyatini (harakatlari) ta’riflash uchun qo‘llash imkoniyati mavjudligini ta’kidlaydi. Bunga oddiy empirik kuzatish yordamida erishish mumkin. Bu fikmi Blumer o‘zining "Ramziy interaksionizm: istiqbol va uslub" nomli asarining "Jamiyat ramziy interaksiya sifatida" degan bobida quyidagicha ifodalaydi: "Har birimizga shunday harakatlar yaxshi tanish: inson o‘zidan achchiqlanadi, o‘zini o‘ziga qarshi qo‘yadi, o‘zi bilan g‘ururlanadi, o‘zi bilan o‘zi bahslashadi, o‘z jasurligini saqlab qolishga urinadi, o‘ziga o‘zi biror ish qilishi zarurligini aytadi, o‘z oldiga maqsadlar qo‘yadi, o‘zi bilan o‘zi murosa qiladi va buning uchun nima ish qilishi kerakligini rejalashtiradi. Inson o‘ziga nisbatan ana shunday yoki yuzlab boshqacha usullar orqali ish tutishi oddiy empirik kuzatuv yordamida tasdiqlanadi"1. Blumer tomonidan uning nazariyasining markaziy kategoriyalardan biri sifatida taqdim etilgan “jamoaviy harakat” konsepsiyasiga ham to‘xtalib o‘tish zarur hisoblanadi. Uning ushbu mavzudagi asosiy asari ham analogik tarzda "Jamoaviy harakat" (1951) deb nomlana</vt:lpstr>
      <vt:lpstr>1925-1952 yillarda u Chikago universitetida ishladi, u erda o'qituvchisi J. G. Mead o'rnini egalladi, 1952 yildan - Berklidagi Kaliforniya universitetida. 1955 yilda Amerika Sotsiologiya Assotsiatsiyasi prezidenti bo'lib ishlagan. Blumerning ta'kidlashicha, har qanday tushunchaning (ob'ektning) ma'nosi faqat ijtimoiy o'zaro ta'sirning o'zida paydo bo'ladi va ob'ektning xususiyatlari bilan belgilanmaydi. Ob'ekt - bu kutilgan va haqiqiy ijtimoiy o'zaro ta'sirda nimani anglatadi va guruh hayotini tushunish uchun uning ob'ektlari dunyosini guruh ma'nolari nuqtai nazaridan aniqlash kerak.</vt:lpstr>
      <vt:lpstr>Xuddi Mid kabi, Blumer ham o‘zaro aloqaning ikki darajasi - noramziy va ramziy aloqalami farqlaydi. Blumerga ko'ra, ular o‘rtasidagi farq, awalambor noramziy o‘zaro aloqa jonli tabiatga xos, ramziy o‘zaro aloqa esa faqat kishilik jamiyatiga xosdir.</vt:lpstr>
      <vt:lpstr>Презентация PowerPoint</vt:lpstr>
      <vt:lpstr>Ramziy interaksionizmda odatda 2 ta maktab (yo‘nalish) faoliyati alohida o‘rganiladi:    </vt:lpstr>
      <vt:lpstr>Keng nazariya sifatida, ramziy interaksionizm XX asming 20- yillarida Chikago maktabida vujudga kelgan. Uning asoschisi amerikalik sotsiolog Jorj Mid hisoblanadi</vt:lpstr>
      <vt:lpstr>MIde 1863-yil 27-fevralda AQShning Massachusets shtatida tug‘ilgan. U otasi Xiram Mead, onasi Elizabet Storrs Mead va singlisi Elisdan iborat o'rta sinf protestant oilasida o'sgan. Uning otasi dehqonlar va cherkov a'zolari oilasidan chiqqan, keyinchalik Oberlin kollejida ilohiyot kafedrasini egallagan jamoat ruhoniysi edi. Uning onasi, shuningdek, Oberlin kollejida ikki yil dars bergan va keyinchalik 1890 yildan 1900 yilgacha Massachusets shtatidagi Mount Holyokee kolleji prezidenti bo'lgan. 1879 yilda Jorj Gerbert Mead ijtimoiy o'zgarishlarni qo'llab-quvvatlashi bilan mashhur bo'lgan Oberlin kollejiga o'qishga kirdi va 1883 yilda bakalavr darajasini oldi.</vt:lpstr>
      <vt:lpstr>Mid faqat ikkinchi o‘rindagi ijtimoiy psixolog sifatida qabul qilindi; faqat 1950-yillaming oxiri - 1960-yillaming boshida u o‘ziga xos falsafiy-sotsiologik konsepsiya muallifi, tez orada esa - sotsiologiya va falsafaning mumtoz namoyandasi sifatida tan olindi. Bu ham uning o‘ziga xos ijodiy yondashuvi, ham asarlari taqdiri bilan izohlanadi. Mid hayotligida iste'dodli ma’ruzachi va turli nashrlarda bosilgan ko‘plab maqolalar muallifi kabi tanilgan edi.  </vt:lpstr>
      <vt:lpstr>. Gerbert Blumer (1900-1987) ramziy interaksionizmning ikkinchi taniqli vakili, Midning izdoshi. U Sent-Luis shahrida (Missuri shtati) tugilgan, Chikago universitetida sotsiologiyadan tahsil olgan. 1925-1952-yillarda Chikago universitetida, 1952-yildan boshlab esa Kalifomiya universitetida dars bergan. Bu yerda u awaliga professor va kafedra rahbari, 1959-yildan boshlab esa Sotsial fanlar instituti direktori lavozimida ishlagan. 1942-1953-yillarda "American Journal of Sociology" jumalida muharrir boiib ishlaydi. Chikago maktabining vakili boigan Blumer Ch.Kuli, J.Dyui, U.Tomasning asarlariga tayangan, J.Midning shogirdi va izdoshiga aylangan. </vt:lpstr>
      <vt:lpstr>Midning izdoshi boLganligi sababli, Blumer Midning sotsial o zaro aloqa muammosini ramziy o‘zaro aloqa sifatida ko‘tarib chiqishini, uning sotsiologiyaga qo‘shgan katta hissasi, deb hisoblardi. Blumerga ko‘ra, sotsiologik nuqtai nazardan jamiyat ramziy Interaksiya hisoblanadi. Shunga ko‘ra, sotsiologiyaning markaziy muammosi - sotsial o'zaro aloqa va jamoaviy harakatni, ulaming sotsiolog tomonidan interpretatsiya qilinishi asosidagi ramziy nazariya sifatida o‘rganish bo‘lib qoladi. Ramziy o‘zaro aloqani interaksiya jarayoni sifatida ko‘zdan kechira turib, Blumer bu tushunchani ayrim shaxs faoliyatini (harakatlari) ta’riflash uchun qo‘llash imkoniyati mavjudligini ta’kidlaydi. Bunga oddiy empirik kuzatish yordamida erishish mumkin. Bu fikrni Blumer o‘zining "Ramziy interaksionizm: istiqbol va uslub" nomli asarining "Jamiyat ramziy interaksiya sifatida" degan bobida quyidagicha ifodalaydi: "Har birimizga shunday harakatlar yaxshi tanish: inson o‘zidan achchiqlanadi, o‘zini o‘ziga qarshi qo‘yadi, o‘zi bilan g‘ururlanadi, o‘zi bilan o‘zi bahslashadi, o‘z jasurligini saqlab qolishga urinadi, o‘ziga o‘zi biror ish qilishi zarurligini aytadi, o‘z oldiga maqsadlar qo‘yadi, o‘zi bilan o‘zi murosa qiladi va buning uchun nima ish qilishi kerakligini rejalashtiradi. </vt:lpstr>
      <vt:lpstr>RAMZIY INTEROKSIONIZMNI ORGANGAN OLIMLAR</vt:lpstr>
      <vt:lpstr>FOYDALANILGAN ADABIOTLAR TO’PLAMI</vt:lpstr>
      <vt:lpstr>ETBORINGIZ UCHUN RAHMAT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O’zbekiston milliy universiteti ijtimoiy fanlar fakulteti sotsiologiya yo’nalishi i-bosqich talabasi XUSANOV BOBUR “ sotsiologiya tarixi” fanidan mustaqil ta’lim</dc:title>
  <dc:creator>bakhodirovic__a</dc:creator>
  <cp:lastModifiedBy>bakhodirovic__a</cp:lastModifiedBy>
  <cp:revision>5</cp:revision>
  <dcterms:created xsi:type="dcterms:W3CDTF">2023-05-24T16:15:45Z</dcterms:created>
  <dcterms:modified xsi:type="dcterms:W3CDTF">2023-05-24T17:05:12Z</dcterms:modified>
</cp:coreProperties>
</file>