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Lst>
  <p:notesMasterIdLst>
    <p:notesMasterId r:id="rId12"/>
  </p:notesMasterIdLst>
  <p:handoutMasterIdLst>
    <p:handoutMasterId r:id="rId13"/>
  </p:handoutMasterIdLst>
  <p:sldIdLst>
    <p:sldId id="256" r:id="rId5"/>
    <p:sldId id="257" r:id="rId6"/>
    <p:sldId id="258" r:id="rId7"/>
    <p:sldId id="259" r:id="rId8"/>
    <p:sldId id="260" r:id="rId9"/>
    <p:sldId id="261" r:id="rId10"/>
    <p:sldId id="262" r:id="rId11"/>
  </p:sldIdLst>
  <p:sldSz cx="12192000" cy="6858000"/>
  <p:notesSz cx="6858000" cy="9144000"/>
  <p:defaultTextStyle>
    <a:defPPr rtl="0">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D9682C3-612F-463C-9EDA-53F8BE5D1172}" v="173" dt="2021-12-08T14:42:37.839"/>
    <p1510:client id="{EECD6959-EE65-79E8-E12C-17D28C2254EC}" v="119" dt="2021-12-08T15:06:34.90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3" autoAdjust="0"/>
    <p:restoredTop sz="94660" autoAdjust="0"/>
  </p:normalViewPr>
  <p:slideViewPr>
    <p:cSldViewPr snapToGrid="0">
      <p:cViewPr varScale="1">
        <p:scale>
          <a:sx n="116" d="100"/>
          <a:sy n="116" d="100"/>
        </p:scale>
        <p:origin x="378" y="96"/>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88" d="100"/>
          <a:sy n="88" d="100"/>
        </p:scale>
        <p:origin x="3804"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18" Type="http://schemas.microsoft.com/office/2015/10/relationships/revisionInfo" Target="revisionInfo.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E18FA9B-3E06-41AF-BDF7-6710797097D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GB"/>
          </a:p>
        </p:txBody>
      </p:sp>
      <p:sp>
        <p:nvSpPr>
          <p:cNvPr id="3" name="Date Placeholder 2">
            <a:extLst>
              <a:ext uri="{FF2B5EF4-FFF2-40B4-BE49-F238E27FC236}">
                <a16:creationId xmlns:a16="http://schemas.microsoft.com/office/drawing/2014/main" id="{40F9B942-99CF-4AC4-9F77-E625D2C71C6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0D1D7FAE-1E06-4F8C-8B13-AE83947D37CA}" type="datetime1">
              <a:rPr lang="en-GB" smtClean="0"/>
              <a:t>08/12/2021</a:t>
            </a:fld>
            <a:endParaRPr lang="en-GB"/>
          </a:p>
        </p:txBody>
      </p:sp>
      <p:sp>
        <p:nvSpPr>
          <p:cNvPr id="4" name="Footer Placeholder 3">
            <a:extLst>
              <a:ext uri="{FF2B5EF4-FFF2-40B4-BE49-F238E27FC236}">
                <a16:creationId xmlns:a16="http://schemas.microsoft.com/office/drawing/2014/main" id="{3CAD4C1D-64AA-4DA1-8A75-FCF5ECA4501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GB"/>
          </a:p>
        </p:txBody>
      </p:sp>
      <p:sp>
        <p:nvSpPr>
          <p:cNvPr id="5" name="Slide Number Placeholder 4">
            <a:extLst>
              <a:ext uri="{FF2B5EF4-FFF2-40B4-BE49-F238E27FC236}">
                <a16:creationId xmlns:a16="http://schemas.microsoft.com/office/drawing/2014/main" id="{8D886DA9-2A38-4F39-B33B-4F7B5E44448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4775EF03-110B-4710-A708-FEF1927612B9}" type="slidenum">
              <a:rPr lang="en-GB" smtClean="0"/>
              <a:t>‹#›</a:t>
            </a:fld>
            <a:endParaRPr lang="en-GB"/>
          </a:p>
        </p:txBody>
      </p:sp>
    </p:spTree>
    <p:extLst>
      <p:ext uri="{BB962C8B-B14F-4D97-AF65-F5344CB8AC3E}">
        <p14:creationId xmlns:p14="http://schemas.microsoft.com/office/powerpoint/2010/main" val="163232140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noProof="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EFDDEDF6-FF44-4638-BB07-B63DE698F164}" type="datetime1">
              <a:rPr lang="en-GB" noProof="0" smtClean="0"/>
              <a:t>08/12/2021</a:t>
            </a:fld>
            <a:endParaRPr lang="en-US" noProof="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US"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n-US" noProof="0"/>
              <a:t>Click to edit Master text styles</a:t>
            </a:r>
          </a:p>
          <a:p>
            <a:pPr lvl="1" rtl="0"/>
            <a:r>
              <a:rPr lang="en-US" noProof="0"/>
              <a:t>Second level</a:t>
            </a:r>
          </a:p>
          <a:p>
            <a:pPr lvl="2" rtl="0"/>
            <a:r>
              <a:rPr lang="en-US" noProof="0"/>
              <a:t>Third level</a:t>
            </a:r>
          </a:p>
          <a:p>
            <a:pPr lvl="3" rtl="0"/>
            <a:r>
              <a:rPr lang="en-US" noProof="0"/>
              <a:t>Quarter level</a:t>
            </a:r>
          </a:p>
          <a:p>
            <a:pPr lvl="4" rtl="0"/>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noProof="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918CCA95-4F40-4CDD-BF1E-B8C9EB86EE73}" type="slidenum">
              <a:rPr lang="en-US" noProof="0" smtClean="0"/>
              <a:t>‹#›</a:t>
            </a:fld>
            <a:endParaRPr lang="en-US" noProof="0"/>
          </a:p>
        </p:txBody>
      </p:sp>
    </p:spTree>
    <p:extLst>
      <p:ext uri="{BB962C8B-B14F-4D97-AF65-F5344CB8AC3E}">
        <p14:creationId xmlns:p14="http://schemas.microsoft.com/office/powerpoint/2010/main" val="256629591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a:p>
        </p:txBody>
      </p:sp>
      <p:sp>
        <p:nvSpPr>
          <p:cNvPr id="4" name="Slide Number Placeholder 3"/>
          <p:cNvSpPr>
            <a:spLocks noGrp="1"/>
          </p:cNvSpPr>
          <p:nvPr>
            <p:ph type="sldNum" sz="quarter" idx="5"/>
          </p:nvPr>
        </p:nvSpPr>
        <p:spPr/>
        <p:txBody>
          <a:bodyPr rtlCol="0"/>
          <a:lstStyle/>
          <a:p>
            <a:pPr rtl="0"/>
            <a:fld id="{918CCA95-4F40-4CDD-BF1E-B8C9EB86EE73}" type="slidenum">
              <a:rPr lang="en-GB" smtClean="0"/>
              <a:t>1</a:t>
            </a:fld>
            <a:endParaRPr lang="en-GB"/>
          </a:p>
        </p:txBody>
      </p:sp>
    </p:spTree>
    <p:extLst>
      <p:ext uri="{BB962C8B-B14F-4D97-AF65-F5344CB8AC3E}">
        <p14:creationId xmlns:p14="http://schemas.microsoft.com/office/powerpoint/2010/main" val="3031805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dirty="0"/>
              <a:t>Click to edit Master title style</a:t>
            </a:r>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dirty="0"/>
              <a:t>Click to edit Master subtitle style</a:t>
            </a:r>
          </a:p>
        </p:txBody>
      </p:sp>
      <p:sp>
        <p:nvSpPr>
          <p:cNvPr id="4" name="Date Placeholder 3"/>
          <p:cNvSpPr>
            <a:spLocks noGrp="1"/>
          </p:cNvSpPr>
          <p:nvPr>
            <p:ph type="dt" sz="half" idx="10"/>
          </p:nvPr>
        </p:nvSpPr>
        <p:spPr/>
        <p:txBody>
          <a:bodyPr/>
          <a:lstStyle/>
          <a:p>
            <a:fld id="{4BDF68E2-58F2-4D09-BE8B-E3BD06533059}" type="datetimeFigureOut">
              <a:rPr lang="en-US" dirty="0"/>
              <a:t>12/8/2021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35670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lIns="45720" tIns="0" rIns="45720" bIns="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2E2D6473-DF6D-4702-B328-E0DD40540A4E}" type="datetimeFigureOut">
              <a:rPr lang="en-US" dirty="0"/>
              <a:t>12/8/2021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29753573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E26F7E3A-B166-407D-9866-32884E7D5B37}" type="datetimeFigureOut">
              <a:rPr lang="en-US" dirty="0"/>
              <a:t>12/8/2021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992562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28FC5F6-F338-4AE4-BB23-26385BCFC423}" type="datetimeFigureOut">
              <a:rPr lang="en-US" dirty="0"/>
              <a:t>12/8/2021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dirty="0"/>
              <a:t>‹#›</a:t>
            </a:fld>
            <a:endParaRPr lang="en-US" dirty="0"/>
          </a:p>
        </p:txBody>
      </p:sp>
    </p:spTree>
    <p:extLst>
      <p:ext uri="{BB962C8B-B14F-4D97-AF65-F5344CB8AC3E}">
        <p14:creationId xmlns:p14="http://schemas.microsoft.com/office/powerpoint/2010/main" val="5056763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dirty="0"/>
              <a:t>Click to edit Master title style</a:t>
            </a:r>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20EBB0C4-6273-4C6E-B9BD-2EDC30F1CD52}" type="datetimeFigureOut">
              <a:rPr lang="en-US" dirty="0"/>
              <a:t>12/8/2021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267048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dirty="0"/>
              <a:t>Click to edit Master title style</a:t>
            </a:r>
          </a:p>
        </p:txBody>
      </p:sp>
      <p:sp>
        <p:nvSpPr>
          <p:cNvPr id="3" name="Content Placeholder 2"/>
          <p:cNvSpPr>
            <a:spLocks noGrp="1"/>
          </p:cNvSpPr>
          <p:nvPr>
            <p:ph sz="half" idx="1"/>
          </p:nvPr>
        </p:nvSpPr>
        <p:spPr>
          <a:xfrm>
            <a:off x="1097279" y="1845734"/>
            <a:ext cx="4937760" cy="40233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217920" y="1845735"/>
            <a:ext cx="4937760" cy="40233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19AB4D41-86C1-4908-B66A-0B50CEB3BF29}" type="datetimeFigureOut">
              <a:rPr lang="en-US" dirty="0"/>
              <a:t>12/8/2021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41719012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dirty="0"/>
              <a:t>Click to edit Master title style</a:t>
            </a:r>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E6426E2C-56C1-4E0D-A793-0088A7FDD37E}" type="datetimeFigureOut">
              <a:rPr lang="en-US" dirty="0"/>
              <a:t>12/8/2021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40713963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C8C39B41-D8B5-4052-B551-9B5525EAA8B6}" type="datetimeFigureOut">
              <a:rPr lang="en-US" dirty="0"/>
              <a:t>12/8/2021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29985843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D94136C-8742-45B2-AF27-D93DF72833A9}" type="datetimeFigureOut">
              <a:rPr lang="en-US" dirty="0"/>
              <a:t>12/8/2021</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5974914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dirty="0"/>
              <a:t>Click to edit Master title style</a:t>
            </a:r>
          </a:p>
        </p:txBody>
      </p:sp>
      <p:sp>
        <p:nvSpPr>
          <p:cNvPr id="3" name="Content Placeholder 2"/>
          <p:cNvSpPr>
            <a:spLocks noGrp="1"/>
          </p:cNvSpPr>
          <p:nvPr>
            <p:ph idx="1"/>
          </p:nvPr>
        </p:nvSpPr>
        <p:spPr>
          <a:xfrm>
            <a:off x="4800600" y="731520"/>
            <a:ext cx="6492240" cy="52578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2ABBEA6-7C60-4B02-AE87-00D78D8422AF}" type="datetimeFigureOut">
              <a:rPr lang="en-US" dirty="0"/>
              <a:t>12/8/2021</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extLst>
      <p:ext uri="{BB962C8B-B14F-4D97-AF65-F5344CB8AC3E}">
        <p14:creationId xmlns:p14="http://schemas.microsoft.com/office/powerpoint/2010/main" val="16685180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dirty="0"/>
              <a:t>Click to edit Master title style</a:t>
            </a:r>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9CAD897-D46E-4AD2-BD9B-49DD3E640873}" type="datetimeFigureOut">
              <a:rPr lang="en-US" dirty="0"/>
              <a:t>12/8/2021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39624604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8624D31-43A5-475A-80CF-332C9F6DCF35}" type="datetimeFigureOut">
              <a:rPr lang="en-US" dirty="0"/>
              <a:t>12/8/2021</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1112596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28281-3783-403A-B1AB-0182A003DFE3}"/>
              </a:ext>
            </a:extLst>
          </p:cNvPr>
          <p:cNvSpPr>
            <a:spLocks noGrp="1"/>
          </p:cNvSpPr>
          <p:nvPr>
            <p:ph type="ctrTitle"/>
          </p:nvPr>
        </p:nvSpPr>
        <p:spPr/>
        <p:txBody>
          <a:bodyPr rtlCol="0"/>
          <a:lstStyle/>
          <a:p>
            <a:r>
              <a:rPr lang="en-GB" dirty="0">
                <a:cs typeface="Calibri Light"/>
              </a:rPr>
              <a:t>Landing Club Case Study</a:t>
            </a:r>
            <a:endParaRPr lang="en-GB" dirty="0"/>
          </a:p>
        </p:txBody>
      </p:sp>
      <p:sp>
        <p:nvSpPr>
          <p:cNvPr id="3" name="Subtitle 2">
            <a:extLst>
              <a:ext uri="{FF2B5EF4-FFF2-40B4-BE49-F238E27FC236}">
                <a16:creationId xmlns:a16="http://schemas.microsoft.com/office/drawing/2014/main" id="{C4542EAC-8BF3-4BFD-9891-145BC49409C2}"/>
              </a:ext>
            </a:extLst>
          </p:cNvPr>
          <p:cNvSpPr>
            <a:spLocks noGrp="1"/>
          </p:cNvSpPr>
          <p:nvPr>
            <p:ph type="subTitle" idx="1"/>
          </p:nvPr>
        </p:nvSpPr>
        <p:spPr/>
        <p:txBody>
          <a:bodyPr vert="horz" lIns="91440" tIns="45720" rIns="91440" bIns="45720" rtlCol="0" anchor="t">
            <a:normAutofit fontScale="85000" lnSpcReduction="20000"/>
          </a:bodyPr>
          <a:lstStyle/>
          <a:p>
            <a:r>
              <a:rPr lang="en-GB" dirty="0">
                <a:cs typeface="Calibri Light"/>
              </a:rPr>
              <a:t>Submitted BY-</a:t>
            </a:r>
          </a:p>
          <a:p>
            <a:r>
              <a:rPr lang="en-GB" dirty="0">
                <a:cs typeface="Calibri Light"/>
              </a:rPr>
              <a:t>Ranjan Choudhury</a:t>
            </a:r>
          </a:p>
          <a:p>
            <a:r>
              <a:rPr lang="en-GB" dirty="0">
                <a:cs typeface="Calibri Light"/>
              </a:rPr>
              <a:t>Indrashis Chatterjee</a:t>
            </a:r>
          </a:p>
        </p:txBody>
      </p:sp>
    </p:spTree>
    <p:extLst>
      <p:ext uri="{BB962C8B-B14F-4D97-AF65-F5344CB8AC3E}">
        <p14:creationId xmlns:p14="http://schemas.microsoft.com/office/powerpoint/2010/main" val="5537265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F89F0F-71F0-40E7-B241-3E193E6BC9D3}"/>
              </a:ext>
            </a:extLst>
          </p:cNvPr>
          <p:cNvSpPr>
            <a:spLocks noGrp="1"/>
          </p:cNvSpPr>
          <p:nvPr>
            <p:ph type="title"/>
          </p:nvPr>
        </p:nvSpPr>
        <p:spPr/>
        <p:txBody>
          <a:bodyPr/>
          <a:lstStyle/>
          <a:p>
            <a:r>
              <a:rPr lang="en-US" dirty="0">
                <a:cs typeface="Calibri Light"/>
              </a:rPr>
              <a:t>Table of Contents</a:t>
            </a:r>
            <a:endParaRPr lang="en-US" dirty="0"/>
          </a:p>
        </p:txBody>
      </p:sp>
      <p:sp>
        <p:nvSpPr>
          <p:cNvPr id="3" name="Content Placeholder 2">
            <a:extLst>
              <a:ext uri="{FF2B5EF4-FFF2-40B4-BE49-F238E27FC236}">
                <a16:creationId xmlns:a16="http://schemas.microsoft.com/office/drawing/2014/main" id="{C383C80A-7C55-4961-B8A8-2AA935B6DB30}"/>
              </a:ext>
            </a:extLst>
          </p:cNvPr>
          <p:cNvSpPr>
            <a:spLocks noGrp="1"/>
          </p:cNvSpPr>
          <p:nvPr>
            <p:ph idx="1"/>
          </p:nvPr>
        </p:nvSpPr>
        <p:spPr/>
        <p:txBody>
          <a:bodyPr vert="horz" lIns="0" tIns="45720" rIns="0" bIns="45720" rtlCol="0" anchor="t">
            <a:normAutofit/>
          </a:bodyPr>
          <a:lstStyle/>
          <a:p>
            <a:pPr marL="457200" indent="-457200">
              <a:buAutoNum type="arabicPeriod"/>
            </a:pPr>
            <a:r>
              <a:rPr lang="en-US" dirty="0"/>
              <a:t>Objective</a:t>
            </a:r>
          </a:p>
          <a:p>
            <a:pPr marL="457200" indent="-457200">
              <a:buAutoNum type="arabicPeriod"/>
            </a:pPr>
            <a:r>
              <a:rPr lang="en-US" dirty="0">
                <a:cs typeface="Calibri"/>
              </a:rPr>
              <a:t>Introduction</a:t>
            </a:r>
          </a:p>
          <a:p>
            <a:pPr marL="457200" indent="-457200">
              <a:buAutoNum type="arabicPeriod"/>
            </a:pPr>
            <a:r>
              <a:rPr lang="en-US" dirty="0">
                <a:cs typeface="Calibri"/>
              </a:rPr>
              <a:t>Technologies Used</a:t>
            </a:r>
          </a:p>
          <a:p>
            <a:pPr marL="457200" indent="-457200">
              <a:buAutoNum type="arabicPeriod"/>
            </a:pPr>
            <a:r>
              <a:rPr lang="en-US" dirty="0">
                <a:cs typeface="Calibri"/>
              </a:rPr>
              <a:t>Methodology</a:t>
            </a:r>
          </a:p>
          <a:p>
            <a:pPr marL="457200" indent="-457200">
              <a:buAutoNum type="arabicPeriod"/>
            </a:pPr>
            <a:r>
              <a:rPr lang="en-US" dirty="0">
                <a:cs typeface="Calibri"/>
              </a:rPr>
              <a:t>Conclusion</a:t>
            </a:r>
          </a:p>
        </p:txBody>
      </p:sp>
      <p:sp>
        <p:nvSpPr>
          <p:cNvPr id="4" name="TextBox 3">
            <a:extLst>
              <a:ext uri="{FF2B5EF4-FFF2-40B4-BE49-F238E27FC236}">
                <a16:creationId xmlns:a16="http://schemas.microsoft.com/office/drawing/2014/main" id="{023A14E9-2B4E-4D06-9AAC-DA5DE66856AD}"/>
              </a:ext>
            </a:extLst>
          </p:cNvPr>
          <p:cNvSpPr txBox="1"/>
          <p:nvPr/>
        </p:nvSpPr>
        <p:spPr>
          <a:xfrm>
            <a:off x="4724400" y="3200399"/>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Click to add text</a:t>
            </a:r>
          </a:p>
        </p:txBody>
      </p:sp>
    </p:spTree>
    <p:extLst>
      <p:ext uri="{BB962C8B-B14F-4D97-AF65-F5344CB8AC3E}">
        <p14:creationId xmlns:p14="http://schemas.microsoft.com/office/powerpoint/2010/main" val="481597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C109CA-4B11-4B61-B270-BCBBFF3ABAA1}"/>
              </a:ext>
            </a:extLst>
          </p:cNvPr>
          <p:cNvSpPr>
            <a:spLocks noGrp="1"/>
          </p:cNvSpPr>
          <p:nvPr>
            <p:ph type="title"/>
          </p:nvPr>
        </p:nvSpPr>
        <p:spPr/>
        <p:txBody>
          <a:bodyPr/>
          <a:lstStyle/>
          <a:p>
            <a:r>
              <a:rPr lang="en-US" dirty="0">
                <a:cs typeface="Calibri Light"/>
              </a:rPr>
              <a:t>Objective</a:t>
            </a:r>
            <a:endParaRPr lang="en-US" dirty="0"/>
          </a:p>
        </p:txBody>
      </p:sp>
      <p:sp>
        <p:nvSpPr>
          <p:cNvPr id="3" name="Content Placeholder 2">
            <a:extLst>
              <a:ext uri="{FF2B5EF4-FFF2-40B4-BE49-F238E27FC236}">
                <a16:creationId xmlns:a16="http://schemas.microsoft.com/office/drawing/2014/main" id="{08AE432F-980F-4328-BCC4-ABA67FEE2187}"/>
              </a:ext>
            </a:extLst>
          </p:cNvPr>
          <p:cNvSpPr>
            <a:spLocks noGrp="1"/>
          </p:cNvSpPr>
          <p:nvPr>
            <p:ph idx="1"/>
          </p:nvPr>
        </p:nvSpPr>
        <p:spPr>
          <a:ln>
            <a:solidFill>
              <a:schemeClr val="bg1"/>
            </a:solidFill>
          </a:ln>
        </p:spPr>
        <p:txBody>
          <a:bodyPr vert="horz" lIns="0" tIns="45720" rIns="0" bIns="45720" rtlCol="0" anchor="t">
            <a:normAutofit/>
          </a:bodyPr>
          <a:lstStyle/>
          <a:p>
            <a:pPr marL="342900" indent="-342900"/>
            <a:endParaRPr lang="en-US">
              <a:cs typeface="Calibri" panose="020F0502020204030204"/>
            </a:endParaRPr>
          </a:p>
        </p:txBody>
      </p:sp>
      <p:sp>
        <p:nvSpPr>
          <p:cNvPr id="5" name="Rectangle: Rounded Corners 4">
            <a:extLst>
              <a:ext uri="{FF2B5EF4-FFF2-40B4-BE49-F238E27FC236}">
                <a16:creationId xmlns:a16="http://schemas.microsoft.com/office/drawing/2014/main" id="{E231F3A7-9759-452D-87C6-7858364613C6}"/>
              </a:ext>
            </a:extLst>
          </p:cNvPr>
          <p:cNvSpPr/>
          <p:nvPr/>
        </p:nvSpPr>
        <p:spPr>
          <a:xfrm>
            <a:off x="1240567" y="1909890"/>
            <a:ext cx="9494106" cy="91645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ea typeface="+mn-lt"/>
                <a:cs typeface="+mn-lt"/>
              </a:rPr>
              <a:t>Identification of scenarios that leads to defaulting a loan payment, using exploratory data analysis.</a:t>
            </a:r>
          </a:p>
        </p:txBody>
      </p:sp>
      <p:sp>
        <p:nvSpPr>
          <p:cNvPr id="7" name="Rectangle: Rounded Corners 6">
            <a:extLst>
              <a:ext uri="{FF2B5EF4-FFF2-40B4-BE49-F238E27FC236}">
                <a16:creationId xmlns:a16="http://schemas.microsoft.com/office/drawing/2014/main" id="{70CBA7E9-051F-4373-9EF9-32FD101894D5}"/>
              </a:ext>
            </a:extLst>
          </p:cNvPr>
          <p:cNvSpPr/>
          <p:nvPr/>
        </p:nvSpPr>
        <p:spPr>
          <a:xfrm>
            <a:off x="1240567" y="2944768"/>
            <a:ext cx="9494106" cy="91645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marL="342900" indent="-342900">
              <a:lnSpc>
                <a:spcPct val="90000"/>
              </a:lnSpc>
              <a:spcBef>
                <a:spcPts val="1200"/>
              </a:spcBef>
              <a:spcAft>
                <a:spcPts val="200"/>
              </a:spcAft>
              <a:buFont typeface="Arial"/>
              <a:buChar char="•"/>
            </a:pPr>
            <a:endParaRPr lang="en-US" dirty="0">
              <a:ea typeface="+mn-lt"/>
              <a:cs typeface="+mn-lt"/>
            </a:endParaRPr>
          </a:p>
          <a:p>
            <a:pPr>
              <a:lnSpc>
                <a:spcPct val="90000"/>
              </a:lnSpc>
              <a:spcBef>
                <a:spcPts val="1200"/>
              </a:spcBef>
              <a:spcAft>
                <a:spcPts val="200"/>
              </a:spcAft>
            </a:pPr>
            <a:r>
              <a:rPr lang="en-US" i="1" dirty="0">
                <a:ea typeface="+mn-lt"/>
                <a:cs typeface="+mn-lt"/>
              </a:rPr>
              <a:t>Help lending organization providing the driver variables that would identify the loan defaulters so that risk of lending is minimal.</a:t>
            </a:r>
          </a:p>
          <a:p>
            <a:pPr algn="ctr"/>
            <a:endParaRPr lang="en-US" dirty="0">
              <a:ea typeface="+mn-lt"/>
              <a:cs typeface="+mn-lt"/>
            </a:endParaRPr>
          </a:p>
        </p:txBody>
      </p:sp>
    </p:spTree>
    <p:extLst>
      <p:ext uri="{BB962C8B-B14F-4D97-AF65-F5344CB8AC3E}">
        <p14:creationId xmlns:p14="http://schemas.microsoft.com/office/powerpoint/2010/main" val="29295590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7E0556-7128-42AE-81B3-1D179ED5CBDB}"/>
              </a:ext>
            </a:extLst>
          </p:cNvPr>
          <p:cNvSpPr>
            <a:spLocks noGrp="1"/>
          </p:cNvSpPr>
          <p:nvPr>
            <p:ph type="title"/>
          </p:nvPr>
        </p:nvSpPr>
        <p:spPr/>
        <p:txBody>
          <a:bodyPr/>
          <a:lstStyle/>
          <a:p>
            <a:r>
              <a:rPr lang="en-US" dirty="0">
                <a:cs typeface="Calibri Light"/>
              </a:rPr>
              <a:t>Introduction</a:t>
            </a:r>
            <a:endParaRPr lang="en-US" dirty="0"/>
          </a:p>
        </p:txBody>
      </p:sp>
      <p:sp>
        <p:nvSpPr>
          <p:cNvPr id="3" name="Content Placeholder 2">
            <a:extLst>
              <a:ext uri="{FF2B5EF4-FFF2-40B4-BE49-F238E27FC236}">
                <a16:creationId xmlns:a16="http://schemas.microsoft.com/office/drawing/2014/main" id="{3ED5771D-9C82-4747-838B-D1E092A5DA5B}"/>
              </a:ext>
            </a:extLst>
          </p:cNvPr>
          <p:cNvSpPr>
            <a:spLocks noGrp="1"/>
          </p:cNvSpPr>
          <p:nvPr>
            <p:ph idx="1"/>
          </p:nvPr>
        </p:nvSpPr>
        <p:spPr/>
        <p:txBody>
          <a:bodyPr vert="horz" lIns="0" tIns="45720" rIns="0" bIns="45720" rtlCol="0" anchor="t">
            <a:normAutofit fontScale="62500" lnSpcReduction="20000"/>
          </a:bodyPr>
          <a:lstStyle/>
          <a:p>
            <a:r>
              <a:rPr lang="en-US" dirty="0">
                <a:ea typeface="+mn-lt"/>
                <a:cs typeface="+mn-lt"/>
              </a:rPr>
              <a:t>When working for a consumer finance company which </a:t>
            </a:r>
            <a:r>
              <a:rPr lang="en-US" dirty="0" err="1">
                <a:ea typeface="+mn-lt"/>
                <a:cs typeface="+mn-lt"/>
              </a:rPr>
              <a:t>specialises</a:t>
            </a:r>
            <a:r>
              <a:rPr lang="en-US" dirty="0">
                <a:ea typeface="+mn-lt"/>
                <a:cs typeface="+mn-lt"/>
              </a:rPr>
              <a:t> in lending various types of loans to urban customers, every loan application to the </a:t>
            </a:r>
            <a:r>
              <a:rPr lang="en-US" dirty="0" err="1">
                <a:ea typeface="+mn-lt"/>
                <a:cs typeface="+mn-lt"/>
              </a:rPr>
              <a:t>organisation</a:t>
            </a:r>
            <a:r>
              <a:rPr lang="en-US" dirty="0">
                <a:ea typeface="+mn-lt"/>
                <a:cs typeface="+mn-lt"/>
              </a:rPr>
              <a:t> brings in two types of risk with the bank’s decision-</a:t>
            </a:r>
            <a:br>
              <a:rPr lang="en-US" dirty="0">
                <a:ea typeface="+mn-lt"/>
                <a:cs typeface="+mn-lt"/>
              </a:rPr>
            </a:br>
            <a:r>
              <a:rPr lang="en-US" dirty="0">
                <a:ea typeface="+mn-lt"/>
                <a:cs typeface="+mn-lt"/>
              </a:rPr>
              <a:t>   1. Not approving a loan to a good customer is loss to business</a:t>
            </a:r>
            <a:br>
              <a:rPr lang="en-US" dirty="0">
                <a:ea typeface="+mn-lt"/>
                <a:cs typeface="+mn-lt"/>
              </a:rPr>
            </a:br>
            <a:r>
              <a:rPr lang="en-US" dirty="0">
                <a:ea typeface="+mn-lt"/>
                <a:cs typeface="+mn-lt"/>
              </a:rPr>
              <a:t>   2. Approving loan to a customer who might default loan payment is a financial loss.</a:t>
            </a:r>
            <a:br>
              <a:rPr lang="en-US" dirty="0">
                <a:ea typeface="+mn-lt"/>
                <a:cs typeface="+mn-lt"/>
              </a:rPr>
            </a:br>
            <a:r>
              <a:rPr lang="en-US" dirty="0">
                <a:ea typeface="+mn-lt"/>
                <a:cs typeface="+mn-lt"/>
              </a:rPr>
              <a:t>   </a:t>
            </a:r>
            <a:br>
              <a:rPr lang="en-US" dirty="0">
                <a:ea typeface="+mn-lt"/>
                <a:cs typeface="+mn-lt"/>
              </a:rPr>
            </a:br>
            <a:r>
              <a:rPr lang="en-US" dirty="0" err="1">
                <a:ea typeface="+mn-lt"/>
                <a:cs typeface="+mn-lt"/>
              </a:rPr>
              <a:t>Analysing</a:t>
            </a:r>
            <a:r>
              <a:rPr lang="en-US" dirty="0">
                <a:ea typeface="+mn-lt"/>
                <a:cs typeface="+mn-lt"/>
              </a:rPr>
              <a:t> past consumer traits might help the lending </a:t>
            </a:r>
            <a:r>
              <a:rPr lang="en-US" dirty="0" err="1">
                <a:ea typeface="+mn-lt"/>
                <a:cs typeface="+mn-lt"/>
              </a:rPr>
              <a:t>organisation</a:t>
            </a:r>
            <a:r>
              <a:rPr lang="en-US" dirty="0">
                <a:ea typeface="+mn-lt"/>
                <a:cs typeface="+mn-lt"/>
              </a:rPr>
              <a:t> to filter out customer who is probable to default a loan. Prime objective of this project is to understand borrower traits and identify the driver variables that would determine if a customer is probable to default the loan payment.</a:t>
            </a:r>
            <a:br>
              <a:rPr lang="en-US" dirty="0">
                <a:ea typeface="+mn-lt"/>
                <a:cs typeface="+mn-lt"/>
              </a:rPr>
            </a:br>
            <a:br>
              <a:rPr lang="en-US" dirty="0">
                <a:ea typeface="+mn-lt"/>
                <a:cs typeface="+mn-lt"/>
              </a:rPr>
            </a:br>
            <a:r>
              <a:rPr lang="en-US" dirty="0">
                <a:ea typeface="+mn-lt"/>
                <a:cs typeface="+mn-lt"/>
              </a:rPr>
              <a:t>The provided dataset is loan.csv file, that contains information about past loan applicants and whether they ‘defaulted’ or not.</a:t>
            </a:r>
            <a:br>
              <a:rPr lang="en-US" dirty="0">
                <a:ea typeface="+mn-lt"/>
                <a:cs typeface="+mn-lt"/>
              </a:rPr>
            </a:br>
            <a:br>
              <a:rPr lang="en-US" dirty="0">
                <a:ea typeface="+mn-lt"/>
                <a:cs typeface="+mn-lt"/>
              </a:rPr>
            </a:br>
            <a:r>
              <a:rPr lang="en-US" dirty="0">
                <a:ea typeface="+mn-lt"/>
                <a:cs typeface="+mn-lt"/>
              </a:rPr>
              <a:t>When a person applies for a loan, there are two types of decisions that could be taken by the company:</a:t>
            </a:r>
            <a:br>
              <a:rPr lang="en-US" dirty="0">
                <a:ea typeface="+mn-lt"/>
                <a:cs typeface="+mn-lt"/>
              </a:rPr>
            </a:br>
            <a:r>
              <a:rPr lang="en-US" dirty="0">
                <a:ea typeface="+mn-lt"/>
                <a:cs typeface="+mn-lt"/>
              </a:rPr>
              <a:t>- Loan accepted: If the company approves the loan, there are 3 possible scenarios described below:</a:t>
            </a:r>
            <a:br>
              <a:rPr lang="en-US" dirty="0">
                <a:ea typeface="+mn-lt"/>
                <a:cs typeface="+mn-lt"/>
              </a:rPr>
            </a:br>
            <a:r>
              <a:rPr lang="en-US" dirty="0">
                <a:ea typeface="+mn-lt"/>
                <a:cs typeface="+mn-lt"/>
              </a:rPr>
              <a:t>  - Fully paid: Applicant has fully paid the loan (the principal and the interest rate)</a:t>
            </a:r>
            <a:br>
              <a:rPr lang="en-US" dirty="0">
                <a:ea typeface="+mn-lt"/>
                <a:cs typeface="+mn-lt"/>
              </a:rPr>
            </a:br>
            <a:r>
              <a:rPr lang="en-US" dirty="0">
                <a:ea typeface="+mn-lt"/>
                <a:cs typeface="+mn-lt"/>
              </a:rPr>
              <a:t>  - Current: Applicant is in the process of paying the instalments, i.e. the tenure of the loan is not yet completed. These candidates are not labelled as 'defaulted'.</a:t>
            </a:r>
            <a:br>
              <a:rPr lang="en-US" dirty="0">
                <a:ea typeface="+mn-lt"/>
                <a:cs typeface="+mn-lt"/>
              </a:rPr>
            </a:br>
            <a:br>
              <a:rPr lang="en-US" dirty="0">
                <a:ea typeface="+mn-lt"/>
                <a:cs typeface="+mn-lt"/>
              </a:rPr>
            </a:br>
            <a:r>
              <a:rPr lang="en-US" dirty="0">
                <a:ea typeface="+mn-lt"/>
                <a:cs typeface="+mn-lt"/>
              </a:rPr>
              <a:t>  - Charged-off: Applicant has not paid the instalments in due time for a long period of time, i.e. he/she has defaulted on the loan </a:t>
            </a:r>
            <a:br>
              <a:rPr lang="en-US" dirty="0">
                <a:ea typeface="+mn-lt"/>
                <a:cs typeface="+mn-lt"/>
              </a:rPr>
            </a:br>
            <a:br>
              <a:rPr lang="en-US" dirty="0">
                <a:ea typeface="+mn-lt"/>
                <a:cs typeface="+mn-lt"/>
              </a:rPr>
            </a:br>
            <a:r>
              <a:rPr lang="en-US" dirty="0">
                <a:ea typeface="+mn-lt"/>
                <a:cs typeface="+mn-lt"/>
              </a:rPr>
              <a:t>- Loan rejected: The company had rejected the loan (because the candidate does not meet their requirements etc.). Since the loan was rejected, there is no transactional history of those applicants with the company and so this data is not available with the company (and thus in this dataset)</a:t>
            </a:r>
            <a:br>
              <a:rPr lang="en-US" dirty="0">
                <a:ea typeface="+mn-lt"/>
                <a:cs typeface="+mn-lt"/>
              </a:rPr>
            </a:br>
            <a:br>
              <a:rPr lang="en-US" dirty="0">
                <a:ea typeface="+mn-lt"/>
                <a:cs typeface="+mn-lt"/>
              </a:rPr>
            </a:br>
            <a:r>
              <a:rPr lang="en-US" dirty="0" err="1">
                <a:ea typeface="+mn-lt"/>
                <a:cs typeface="+mn-lt"/>
              </a:rPr>
              <a:t>Analysig</a:t>
            </a:r>
            <a:r>
              <a:rPr lang="en-US" dirty="0">
                <a:ea typeface="+mn-lt"/>
                <a:cs typeface="+mn-lt"/>
              </a:rPr>
              <a:t> the file we need to identify patterns which indicate if a person is likely to default, which may be used for taking actions such as denying the loan, reducing the amount of loan, lending (to risky applicants) at a higher interest rate, etc.</a:t>
            </a:r>
            <a:br>
              <a:rPr lang="en-US" dirty="0">
                <a:ea typeface="+mn-lt"/>
                <a:cs typeface="+mn-lt"/>
              </a:rPr>
            </a:br>
            <a:br>
              <a:rPr lang="en-US" dirty="0">
                <a:ea typeface="+mn-lt"/>
                <a:cs typeface="+mn-lt"/>
              </a:rPr>
            </a:br>
            <a:r>
              <a:rPr lang="en-US" dirty="0">
                <a:ea typeface="+mn-lt"/>
                <a:cs typeface="+mn-lt"/>
              </a:rPr>
              <a:t>We have used EDA to understand how consumer attributes and loan attributes influence the tendency of default.</a:t>
            </a:r>
          </a:p>
        </p:txBody>
      </p:sp>
    </p:spTree>
    <p:extLst>
      <p:ext uri="{BB962C8B-B14F-4D97-AF65-F5344CB8AC3E}">
        <p14:creationId xmlns:p14="http://schemas.microsoft.com/office/powerpoint/2010/main" val="13822954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FFA748-224F-4B91-A366-A412D68BE6D8}"/>
              </a:ext>
            </a:extLst>
          </p:cNvPr>
          <p:cNvSpPr>
            <a:spLocks noGrp="1"/>
          </p:cNvSpPr>
          <p:nvPr>
            <p:ph type="title"/>
          </p:nvPr>
        </p:nvSpPr>
        <p:spPr/>
        <p:txBody>
          <a:bodyPr/>
          <a:lstStyle/>
          <a:p>
            <a:r>
              <a:rPr lang="en-US" dirty="0">
                <a:cs typeface="Calibri Light"/>
              </a:rPr>
              <a:t>Technologies Used</a:t>
            </a:r>
            <a:endParaRPr lang="en-US" dirty="0"/>
          </a:p>
        </p:txBody>
      </p:sp>
      <p:sp>
        <p:nvSpPr>
          <p:cNvPr id="3" name="Content Placeholder 2">
            <a:extLst>
              <a:ext uri="{FF2B5EF4-FFF2-40B4-BE49-F238E27FC236}">
                <a16:creationId xmlns:a16="http://schemas.microsoft.com/office/drawing/2014/main" id="{68C84B84-9272-45C8-B33E-248A93D8936C}"/>
              </a:ext>
            </a:extLst>
          </p:cNvPr>
          <p:cNvSpPr>
            <a:spLocks noGrp="1"/>
          </p:cNvSpPr>
          <p:nvPr>
            <p:ph idx="1"/>
          </p:nvPr>
        </p:nvSpPr>
        <p:spPr/>
        <p:txBody>
          <a:bodyPr vert="horz" lIns="0" tIns="45720" rIns="0" bIns="45720" rtlCol="0" anchor="t">
            <a:normAutofit/>
          </a:bodyPr>
          <a:lstStyle/>
          <a:p>
            <a:r>
              <a:rPr lang="en-US" dirty="0">
                <a:ea typeface="+mn-lt"/>
                <a:cs typeface="+mn-lt"/>
              </a:rPr>
              <a:t>- </a:t>
            </a:r>
            <a:r>
              <a:rPr lang="en-US" dirty="0" err="1">
                <a:ea typeface="+mn-lt"/>
                <a:cs typeface="+mn-lt"/>
              </a:rPr>
              <a:t>jupyter</a:t>
            </a:r>
            <a:r>
              <a:rPr lang="en-US" dirty="0">
                <a:ea typeface="+mn-lt"/>
                <a:cs typeface="+mn-lt"/>
              </a:rPr>
              <a:t> notebook - version 6.0.3</a:t>
            </a:r>
            <a:br>
              <a:rPr lang="en-US" dirty="0">
                <a:ea typeface="+mn-lt"/>
                <a:cs typeface="+mn-lt"/>
              </a:rPr>
            </a:br>
            <a:r>
              <a:rPr lang="en-US" dirty="0">
                <a:ea typeface="+mn-lt"/>
                <a:cs typeface="+mn-lt"/>
              </a:rPr>
              <a:t>- python - version 3.8</a:t>
            </a:r>
            <a:br>
              <a:rPr lang="en-US" dirty="0">
                <a:ea typeface="+mn-lt"/>
                <a:cs typeface="+mn-lt"/>
              </a:rPr>
            </a:br>
            <a:r>
              <a:rPr lang="en-US" dirty="0">
                <a:ea typeface="+mn-lt"/>
                <a:cs typeface="+mn-lt"/>
              </a:rPr>
              <a:t>- pandas - version 1.0.5</a:t>
            </a:r>
            <a:br>
              <a:rPr lang="en-US" dirty="0">
                <a:ea typeface="+mn-lt"/>
                <a:cs typeface="+mn-lt"/>
              </a:rPr>
            </a:br>
            <a:r>
              <a:rPr lang="en-US" dirty="0">
                <a:ea typeface="+mn-lt"/>
                <a:cs typeface="+mn-lt"/>
              </a:rPr>
              <a:t>- </a:t>
            </a:r>
            <a:r>
              <a:rPr lang="en-US" dirty="0" err="1">
                <a:ea typeface="+mn-lt"/>
                <a:cs typeface="+mn-lt"/>
              </a:rPr>
              <a:t>numpy</a:t>
            </a:r>
            <a:r>
              <a:rPr lang="en-US" dirty="0">
                <a:ea typeface="+mn-lt"/>
                <a:cs typeface="+mn-lt"/>
              </a:rPr>
              <a:t> - version 1.18.5</a:t>
            </a:r>
            <a:br>
              <a:rPr lang="en-US" dirty="0">
                <a:ea typeface="+mn-lt"/>
                <a:cs typeface="+mn-lt"/>
              </a:rPr>
            </a:br>
            <a:r>
              <a:rPr lang="en-US" dirty="0">
                <a:ea typeface="+mn-lt"/>
                <a:cs typeface="+mn-lt"/>
              </a:rPr>
              <a:t>- </a:t>
            </a:r>
            <a:r>
              <a:rPr lang="en-US" dirty="0" err="1">
                <a:ea typeface="+mn-lt"/>
                <a:cs typeface="+mn-lt"/>
              </a:rPr>
              <a:t>matplotlib.pyplot</a:t>
            </a:r>
            <a:br>
              <a:rPr lang="en-US" dirty="0">
                <a:ea typeface="+mn-lt"/>
                <a:cs typeface="+mn-lt"/>
              </a:rPr>
            </a:br>
            <a:r>
              <a:rPr lang="en-US" dirty="0">
                <a:ea typeface="+mn-lt"/>
                <a:cs typeface="+mn-lt"/>
              </a:rPr>
              <a:t>- seaborn - version 0.10.1</a:t>
            </a:r>
            <a:endParaRPr lang="en-US" dirty="0"/>
          </a:p>
        </p:txBody>
      </p:sp>
      <p:sp>
        <p:nvSpPr>
          <p:cNvPr id="5" name="Rectangle: Rounded Corners 4">
            <a:extLst>
              <a:ext uri="{FF2B5EF4-FFF2-40B4-BE49-F238E27FC236}">
                <a16:creationId xmlns:a16="http://schemas.microsoft.com/office/drawing/2014/main" id="{E43FB40C-EA48-4C33-A5E7-797D62D89D80}"/>
              </a:ext>
            </a:extLst>
          </p:cNvPr>
          <p:cNvSpPr/>
          <p:nvPr/>
        </p:nvSpPr>
        <p:spPr>
          <a:xfrm>
            <a:off x="1302350" y="3979647"/>
            <a:ext cx="9494106" cy="91645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ea typeface="+mn-lt"/>
                <a:cs typeface="+mn-lt"/>
              </a:rPr>
              <a:t>Identification of scenarios that leads to defaulting a loan payment, using exploratory data analysis.</a:t>
            </a:r>
          </a:p>
        </p:txBody>
      </p:sp>
    </p:spTree>
    <p:extLst>
      <p:ext uri="{BB962C8B-B14F-4D97-AF65-F5344CB8AC3E}">
        <p14:creationId xmlns:p14="http://schemas.microsoft.com/office/powerpoint/2010/main" val="4169497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2B663D-1991-429B-A8F3-EF05D9B0FDD1}"/>
              </a:ext>
            </a:extLst>
          </p:cNvPr>
          <p:cNvSpPr>
            <a:spLocks noGrp="1"/>
          </p:cNvSpPr>
          <p:nvPr>
            <p:ph type="title"/>
          </p:nvPr>
        </p:nvSpPr>
        <p:spPr/>
        <p:txBody>
          <a:bodyPr/>
          <a:lstStyle/>
          <a:p>
            <a:r>
              <a:rPr lang="en-US" dirty="0">
                <a:cs typeface="Calibri Light"/>
              </a:rPr>
              <a:t>Methodology</a:t>
            </a:r>
            <a:endParaRPr lang="en-US" dirty="0"/>
          </a:p>
        </p:txBody>
      </p:sp>
      <p:sp>
        <p:nvSpPr>
          <p:cNvPr id="3" name="Content Placeholder 2">
            <a:extLst>
              <a:ext uri="{FF2B5EF4-FFF2-40B4-BE49-F238E27FC236}">
                <a16:creationId xmlns:a16="http://schemas.microsoft.com/office/drawing/2014/main" id="{A427A6FA-3693-4B6D-9142-C796C80F0995}"/>
              </a:ext>
            </a:extLst>
          </p:cNvPr>
          <p:cNvSpPr>
            <a:spLocks noGrp="1"/>
          </p:cNvSpPr>
          <p:nvPr>
            <p:ph idx="1"/>
          </p:nvPr>
        </p:nvSpPr>
        <p:spPr/>
        <p:txBody>
          <a:bodyPr/>
          <a:lstStyle/>
          <a:p>
            <a:endParaRPr lang="en-US"/>
          </a:p>
        </p:txBody>
      </p:sp>
      <p:sp>
        <p:nvSpPr>
          <p:cNvPr id="15" name="Rectangle: Rounded Corners 14">
            <a:extLst>
              <a:ext uri="{FF2B5EF4-FFF2-40B4-BE49-F238E27FC236}">
                <a16:creationId xmlns:a16="http://schemas.microsoft.com/office/drawing/2014/main" id="{9054BA43-097C-47DA-B460-067F5AAB7DCC}"/>
              </a:ext>
            </a:extLst>
          </p:cNvPr>
          <p:cNvSpPr/>
          <p:nvPr/>
        </p:nvSpPr>
        <p:spPr>
          <a:xfrm>
            <a:off x="6239905" y="1997417"/>
            <a:ext cx="1688755" cy="91645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ea typeface="+mn-lt"/>
                <a:cs typeface="+mn-lt"/>
              </a:rPr>
              <a:t>Data Understanding</a:t>
            </a:r>
            <a:endParaRPr lang="en-US" dirty="0"/>
          </a:p>
        </p:txBody>
      </p:sp>
      <p:sp>
        <p:nvSpPr>
          <p:cNvPr id="16" name="Rectangle: Rounded Corners 15">
            <a:extLst>
              <a:ext uri="{FF2B5EF4-FFF2-40B4-BE49-F238E27FC236}">
                <a16:creationId xmlns:a16="http://schemas.microsoft.com/office/drawing/2014/main" id="{A5AD106F-87B5-411B-9410-D9C3CF1321A2}"/>
              </a:ext>
            </a:extLst>
          </p:cNvPr>
          <p:cNvSpPr/>
          <p:nvPr/>
        </p:nvSpPr>
        <p:spPr>
          <a:xfrm>
            <a:off x="6353175" y="4715904"/>
            <a:ext cx="1688755" cy="7722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ea typeface="+mn-lt"/>
                <a:cs typeface="+mn-lt"/>
              </a:rPr>
              <a:t>Bivariate Data Analysis</a:t>
            </a:r>
            <a:endParaRPr lang="en-US" dirty="0"/>
          </a:p>
        </p:txBody>
      </p:sp>
      <p:sp>
        <p:nvSpPr>
          <p:cNvPr id="17" name="Rectangle: Rounded Corners 16">
            <a:extLst>
              <a:ext uri="{FF2B5EF4-FFF2-40B4-BE49-F238E27FC236}">
                <a16:creationId xmlns:a16="http://schemas.microsoft.com/office/drawing/2014/main" id="{FED00A18-947C-4E7C-B597-5C4BF9BD2CC1}"/>
              </a:ext>
            </a:extLst>
          </p:cNvPr>
          <p:cNvSpPr/>
          <p:nvPr/>
        </p:nvSpPr>
        <p:spPr>
          <a:xfrm>
            <a:off x="9071662" y="4715903"/>
            <a:ext cx="1688755" cy="7722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ea typeface="+mn-lt"/>
                <a:cs typeface="+mn-lt"/>
              </a:rPr>
              <a:t>Univariate Data Analysis</a:t>
            </a:r>
            <a:endParaRPr lang="en-US" dirty="0"/>
          </a:p>
        </p:txBody>
      </p:sp>
      <p:sp>
        <p:nvSpPr>
          <p:cNvPr id="18" name="Rectangle: Rounded Corners 17">
            <a:extLst>
              <a:ext uri="{FF2B5EF4-FFF2-40B4-BE49-F238E27FC236}">
                <a16:creationId xmlns:a16="http://schemas.microsoft.com/office/drawing/2014/main" id="{905D86FC-BD5B-4100-BA2C-A99947ADDED6}"/>
              </a:ext>
            </a:extLst>
          </p:cNvPr>
          <p:cNvSpPr/>
          <p:nvPr/>
        </p:nvSpPr>
        <p:spPr>
          <a:xfrm>
            <a:off x="9020175" y="3372106"/>
            <a:ext cx="1688755" cy="7722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ea typeface="+mn-lt"/>
                <a:cs typeface="+mn-lt"/>
              </a:rPr>
              <a:t>Derived Metrics</a:t>
            </a:r>
            <a:endParaRPr lang="en-US" dirty="0"/>
          </a:p>
        </p:txBody>
      </p:sp>
      <p:sp>
        <p:nvSpPr>
          <p:cNvPr id="19" name="Rectangle: Rounded Corners 18">
            <a:extLst>
              <a:ext uri="{FF2B5EF4-FFF2-40B4-BE49-F238E27FC236}">
                <a16:creationId xmlns:a16="http://schemas.microsoft.com/office/drawing/2014/main" id="{E100C2A0-76F1-49A2-85DA-59E48BA2B8FF}"/>
              </a:ext>
            </a:extLst>
          </p:cNvPr>
          <p:cNvSpPr/>
          <p:nvPr/>
        </p:nvSpPr>
        <p:spPr>
          <a:xfrm>
            <a:off x="8927500" y="1997416"/>
            <a:ext cx="1688755" cy="91645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ea typeface="+mn-lt"/>
                <a:cs typeface="+mn-lt"/>
              </a:rPr>
              <a:t>Data Cleaning and Enrichment</a:t>
            </a:r>
            <a:endParaRPr lang="en-US" dirty="0">
              <a:cs typeface="Calibri" panose="020F0502020204030204"/>
            </a:endParaRPr>
          </a:p>
        </p:txBody>
      </p:sp>
      <p:cxnSp>
        <p:nvCxnSpPr>
          <p:cNvPr id="20" name="Straight Arrow Connector 19">
            <a:extLst>
              <a:ext uri="{FF2B5EF4-FFF2-40B4-BE49-F238E27FC236}">
                <a16:creationId xmlns:a16="http://schemas.microsoft.com/office/drawing/2014/main" id="{4663B36A-6C3F-4130-A93F-6C4F57FB5FBD}"/>
              </a:ext>
            </a:extLst>
          </p:cNvPr>
          <p:cNvCxnSpPr/>
          <p:nvPr/>
        </p:nvCxnSpPr>
        <p:spPr>
          <a:xfrm flipH="1" flipV="1">
            <a:off x="8061753" y="5101279"/>
            <a:ext cx="944263" cy="175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D2E74356-32C3-40AD-9182-A251DE4334F6}"/>
              </a:ext>
            </a:extLst>
          </p:cNvPr>
          <p:cNvCxnSpPr>
            <a:cxnSpLocks/>
          </p:cNvCxnSpPr>
          <p:nvPr/>
        </p:nvCxnSpPr>
        <p:spPr>
          <a:xfrm flipH="1">
            <a:off x="9941009" y="4155988"/>
            <a:ext cx="2061" cy="5025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0742AFCF-0E48-42AA-8B0B-9B96132606FE}"/>
              </a:ext>
            </a:extLst>
          </p:cNvPr>
          <p:cNvCxnSpPr>
            <a:cxnSpLocks/>
          </p:cNvCxnSpPr>
          <p:nvPr/>
        </p:nvCxnSpPr>
        <p:spPr>
          <a:xfrm>
            <a:off x="9937921" y="2915164"/>
            <a:ext cx="3090" cy="4458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EA736106-4DF3-494F-9AB7-7E7FBD88AEA3}"/>
              </a:ext>
            </a:extLst>
          </p:cNvPr>
          <p:cNvCxnSpPr>
            <a:cxnSpLocks/>
          </p:cNvCxnSpPr>
          <p:nvPr/>
        </p:nvCxnSpPr>
        <p:spPr>
          <a:xfrm>
            <a:off x="7935097" y="2395150"/>
            <a:ext cx="981331" cy="185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515064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ED6ADD-F08B-498E-A457-F20B0C9859EF}"/>
              </a:ext>
            </a:extLst>
          </p:cNvPr>
          <p:cNvSpPr>
            <a:spLocks noGrp="1"/>
          </p:cNvSpPr>
          <p:nvPr>
            <p:ph type="title"/>
          </p:nvPr>
        </p:nvSpPr>
        <p:spPr/>
        <p:txBody>
          <a:bodyPr/>
          <a:lstStyle/>
          <a:p>
            <a:r>
              <a:rPr lang="en-US" dirty="0">
                <a:cs typeface="Calibri Light"/>
              </a:rPr>
              <a:t>Conclusion</a:t>
            </a:r>
            <a:endParaRPr lang="en-US" dirty="0"/>
          </a:p>
        </p:txBody>
      </p:sp>
      <p:sp>
        <p:nvSpPr>
          <p:cNvPr id="3" name="Content Placeholder 2">
            <a:extLst>
              <a:ext uri="{FF2B5EF4-FFF2-40B4-BE49-F238E27FC236}">
                <a16:creationId xmlns:a16="http://schemas.microsoft.com/office/drawing/2014/main" id="{B3BF343F-DAEC-487E-B29A-640E7E04BF4B}"/>
              </a:ext>
            </a:extLst>
          </p:cNvPr>
          <p:cNvSpPr>
            <a:spLocks noGrp="1"/>
          </p:cNvSpPr>
          <p:nvPr>
            <p:ph idx="1"/>
          </p:nvPr>
        </p:nvSpPr>
        <p:spPr/>
        <p:txBody>
          <a:bodyPr vert="horz" lIns="0" tIns="45720" rIns="0" bIns="45720" rtlCol="0" anchor="t">
            <a:normAutofit fontScale="92500" lnSpcReduction="20000"/>
          </a:bodyPr>
          <a:lstStyle/>
          <a:p>
            <a:pPr marL="457200" indent="-457200">
              <a:buAutoNum type="arabicPeriod"/>
            </a:pPr>
            <a:r>
              <a:rPr lang="en-US" dirty="0">
                <a:ea typeface="+mn-lt"/>
                <a:cs typeface="+mn-lt"/>
              </a:rPr>
              <a:t>The provided data has lot of null and missing values. Columns with more that 50% null have been dropped and null have been enriched wherever applicable.</a:t>
            </a:r>
          </a:p>
          <a:p>
            <a:pPr marL="457200" indent="-457200">
              <a:buAutoNum type="arabicPeriod"/>
            </a:pPr>
            <a:r>
              <a:rPr lang="en-US" dirty="0">
                <a:ea typeface="+mn-lt"/>
                <a:cs typeface="+mn-lt"/>
              </a:rPr>
              <a:t>Few of the columns had malformed data. Those were standardized.</a:t>
            </a:r>
          </a:p>
          <a:p>
            <a:pPr marL="457200" indent="-457200">
              <a:buAutoNum type="arabicPeriod"/>
            </a:pPr>
            <a:r>
              <a:rPr lang="en-US" dirty="0">
                <a:ea typeface="+mn-lt"/>
                <a:cs typeface="+mn-lt"/>
              </a:rPr>
              <a:t>Business driven, data driven and type driven derived columns are created as required.</a:t>
            </a:r>
          </a:p>
          <a:p>
            <a:pPr marL="457200" indent="-457200">
              <a:buAutoNum type="arabicPeriod"/>
            </a:pPr>
            <a:r>
              <a:rPr lang="en-US" dirty="0">
                <a:ea typeface="+mn-lt"/>
                <a:cs typeface="+mn-lt"/>
              </a:rPr>
              <a:t>After data understanding and cleanup, univariate and bivariate analysis have been done.</a:t>
            </a:r>
          </a:p>
          <a:p>
            <a:pPr marL="457200" indent="-457200">
              <a:buAutoNum type="arabicPeriod"/>
            </a:pPr>
            <a:r>
              <a:rPr lang="en-US" dirty="0">
                <a:ea typeface="+mn-lt"/>
                <a:cs typeface="+mn-lt"/>
              </a:rPr>
              <a:t>Few of the strong driver variables identified are as follows: </a:t>
            </a:r>
          </a:p>
          <a:p>
            <a:pPr marL="543560" lvl="1" indent="-342900">
              <a:buAutoNum type="romanUcPeriod"/>
            </a:pPr>
            <a:r>
              <a:rPr lang="en-US" dirty="0">
                <a:ea typeface="+mn-lt"/>
                <a:cs typeface="+mn-lt"/>
              </a:rPr>
              <a:t>Increasing rate of interest shows more loan defaulter. Loans with greater interest might be a risk.</a:t>
            </a:r>
          </a:p>
          <a:p>
            <a:pPr marL="543560" lvl="1" indent="-342900">
              <a:buAutoNum type="romanUcPeriod"/>
            </a:pPr>
            <a:r>
              <a:rPr lang="en-US" dirty="0">
                <a:ea typeface="+mn-lt"/>
                <a:cs typeface="+mn-lt"/>
              </a:rPr>
              <a:t>Number of borrower from CA is most and it also has the highest number of defaulter. Borrower from state CA needs to be scrutinized properly.</a:t>
            </a:r>
          </a:p>
          <a:p>
            <a:pPr marL="543560" lvl="1" indent="-342900">
              <a:buAutoNum type="romanUcPeriod"/>
            </a:pPr>
            <a:r>
              <a:rPr lang="en-US" dirty="0">
                <a:ea typeface="+mn-lt"/>
                <a:cs typeface="+mn-lt"/>
              </a:rPr>
              <a:t>Lower grade of loan with increasing rate of interest shows higher chances of defaulter.</a:t>
            </a:r>
          </a:p>
          <a:p>
            <a:pPr marL="543560" lvl="1" indent="-342900">
              <a:buAutoNum type="romanUcPeriod"/>
            </a:pPr>
            <a:r>
              <a:rPr lang="en-US" dirty="0">
                <a:ea typeface="+mn-lt"/>
                <a:cs typeface="+mn-lt"/>
              </a:rPr>
              <a:t>Loan with 60 months term shows greater number of defaulter when rate of interest is high.</a:t>
            </a:r>
          </a:p>
          <a:p>
            <a:pPr marL="543560" lvl="1" indent="-342900">
              <a:buAutoNum type="romanUcPeriod"/>
            </a:pPr>
            <a:r>
              <a:rPr lang="en-US" dirty="0">
                <a:ea typeface="+mn-lt"/>
                <a:cs typeface="+mn-lt"/>
              </a:rPr>
              <a:t>Mortgaged and rented homeowners shows a greater number of loan with more defaulters when interest rate is medium to high.</a:t>
            </a:r>
          </a:p>
          <a:p>
            <a:pPr marL="543560" lvl="1" indent="-342900">
              <a:buAutoNum type="romanUcPeriod"/>
            </a:pPr>
            <a:r>
              <a:rPr lang="en-US" dirty="0">
                <a:ea typeface="+mn-lt"/>
                <a:cs typeface="+mn-lt"/>
              </a:rPr>
              <a:t>most of the people have taken loan for debt consolidation with high interest rate.</a:t>
            </a:r>
            <a:endParaRPr lang="en-US" dirty="0">
              <a:cs typeface="Calibri"/>
            </a:endParaRPr>
          </a:p>
        </p:txBody>
      </p:sp>
    </p:spTree>
    <p:extLst>
      <p:ext uri="{BB962C8B-B14F-4D97-AF65-F5344CB8AC3E}">
        <p14:creationId xmlns:p14="http://schemas.microsoft.com/office/powerpoint/2010/main" val="1344793926"/>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50455F8-10A0-4EEF-9BB1-9035E295B165}">
  <ds:schemaRefs>
    <ds:schemaRef ds:uri="http://schemas.microsoft.com/sharepoint/v3/contenttype/forms"/>
  </ds:schemaRefs>
</ds:datastoreItem>
</file>

<file path=customXml/itemProps2.xml><?xml version="1.0" encoding="utf-8"?>
<ds:datastoreItem xmlns:ds="http://schemas.openxmlformats.org/officeDocument/2006/customXml" ds:itemID="{79B0F2AC-8567-4D03-BFFC-653DB596C528}">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7C2F7BF6-CD39-4568-B8BD-EA8D252E100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Madison</Template>
  <TotalTime>0</TotalTime>
  <Words>1</Words>
  <Application>Microsoft Office PowerPoint</Application>
  <PresentationFormat>Widescreen</PresentationFormat>
  <Paragraphs>1</Paragraphs>
  <Slides>7</Slides>
  <Notes>1</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Retrospect</vt:lpstr>
      <vt:lpstr>Landing Club Case Study</vt:lpstr>
      <vt:lpstr>Table of Contents</vt:lpstr>
      <vt:lpstr>Objective</vt:lpstr>
      <vt:lpstr>Introduction</vt:lpstr>
      <vt:lpstr>Technologies Used</vt:lpstr>
      <vt:lpstr>Methodology</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126</cp:revision>
  <dcterms:created xsi:type="dcterms:W3CDTF">2021-12-08T14:26:42Z</dcterms:created>
  <dcterms:modified xsi:type="dcterms:W3CDTF">2021-12-08T15:07:02Z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