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5" r:id="rId10"/>
    <p:sldId id="267"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BF705C-14BE-40B6-93BC-93EFBE485D7E}" v="1001" dt="2021-12-08T16:19:06.746"/>
    <p1510:client id="{D1869459-4855-9171-8A3B-6E26D3169B30}" v="353" dt="2021-12-08T18:27:30.0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12/8/2021</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6070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12/8/2021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42994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12/8/2021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86866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12/8/2021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053956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12/8/2021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27797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12/8/2021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65538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12/8/2021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98937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0DBE609-F3F2-45E6-BD6A-E03A8C86C1AE}" type="datetimeFigureOut">
              <a:rPr lang="en-US" dirty="0"/>
              <a:t>12/8/2021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993075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A24AD68-089C-4467-A8F3-EA2BBCA6B44E}" type="datetimeFigureOut">
              <a:rPr lang="en-US" dirty="0"/>
              <a:t>12/8/2021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0885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5C51FCE-E4BB-4680-8E50-3C0E348D2609}" type="datetimeFigureOut">
              <a:rPr lang="en-US" dirty="0"/>
              <a:t>12/8/2021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15228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12/8/2021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27969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AB91FA40-626B-4CA1-85D0-7A9016E395BA}" type="datetimeFigureOut">
              <a:rPr lang="en-US" dirty="0"/>
              <a:t>12/8/2021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13652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3F425EA-B9DC-48A7-991E-9A82573B1B21}" type="datetimeFigureOut">
              <a:rPr lang="en-US" dirty="0"/>
              <a:t>12/8/2021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63027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66CB97F8-6CEB-469B-AFCC-889F2A2B1D5A}" type="datetimeFigureOut">
              <a:rPr lang="en-US" dirty="0"/>
              <a:t>12/8/2021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98313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12/8/2021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87159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12/8/2021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4626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12/8/2021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60246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12/8/2021</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61567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6917" y="633242"/>
            <a:ext cx="8825658" cy="2677648"/>
          </a:xfrm>
        </p:spPr>
        <p:txBody>
          <a:bodyPr/>
          <a:lstStyle/>
          <a:p>
            <a:pPr algn="ctr"/>
            <a:r>
              <a:rPr lang="en-US" b="1" dirty="0">
                <a:cs typeface="Calibri Light"/>
              </a:rPr>
              <a:t>Lending Club </a:t>
            </a:r>
            <a:br>
              <a:rPr lang="en-US" b="1" dirty="0">
                <a:cs typeface="Calibri Light"/>
              </a:rPr>
            </a:br>
            <a:r>
              <a:rPr lang="en-US" b="1" dirty="0">
                <a:cs typeface="Calibri Light"/>
              </a:rPr>
              <a:t>Case Study</a:t>
            </a:r>
            <a:endParaRPr lang="en-US" dirty="0"/>
          </a:p>
        </p:txBody>
      </p:sp>
      <p:sp>
        <p:nvSpPr>
          <p:cNvPr id="3" name="Subtitle 2"/>
          <p:cNvSpPr>
            <a:spLocks noGrp="1"/>
          </p:cNvSpPr>
          <p:nvPr>
            <p:ph type="subTitle" idx="1"/>
          </p:nvPr>
        </p:nvSpPr>
        <p:spPr>
          <a:xfrm>
            <a:off x="675736" y="4809736"/>
            <a:ext cx="9144000" cy="1655762"/>
          </a:xfrm>
        </p:spPr>
        <p:txBody>
          <a:bodyPr vert="horz" lIns="91440" tIns="45720" rIns="91440" bIns="45720" rtlCol="0" anchor="t">
            <a:normAutofit/>
          </a:bodyPr>
          <a:lstStyle/>
          <a:p>
            <a:pPr algn="l"/>
            <a:r>
              <a:rPr lang="en-US" sz="2000" b="1" dirty="0">
                <a:solidFill>
                  <a:schemeClr val="bg1"/>
                </a:solidFill>
                <a:latin typeface="Arial"/>
                <a:cs typeface="Calibri"/>
              </a:rPr>
              <a:t>Group Members :</a:t>
            </a:r>
          </a:p>
          <a:p>
            <a:pPr marL="342900" indent="-342900" algn="l">
              <a:buChar char="•"/>
            </a:pPr>
            <a:r>
              <a:rPr lang="en-US" sz="2000" dirty="0">
                <a:solidFill>
                  <a:schemeClr val="bg1"/>
                </a:solidFill>
                <a:latin typeface="Arial"/>
                <a:cs typeface="Calibri"/>
              </a:rPr>
              <a:t>Indrashis Chatterjee</a:t>
            </a:r>
          </a:p>
          <a:p>
            <a:pPr marL="342900" indent="-342900" algn="l">
              <a:buChar char="•"/>
            </a:pPr>
            <a:r>
              <a:rPr lang="en-US" sz="2000" dirty="0">
                <a:solidFill>
                  <a:schemeClr val="bg1"/>
                </a:solidFill>
                <a:latin typeface="Arial"/>
                <a:cs typeface="Calibri"/>
              </a:rPr>
              <a:t>Ranjan Choudhury</a:t>
            </a:r>
          </a:p>
        </p:txBody>
      </p:sp>
      <p:sp>
        <p:nvSpPr>
          <p:cNvPr id="5" name="TextBox 4">
            <a:extLst>
              <a:ext uri="{FF2B5EF4-FFF2-40B4-BE49-F238E27FC236}">
                <a16:creationId xmlns:a16="http://schemas.microsoft.com/office/drawing/2014/main" id="{E4C78ADB-3FDC-4441-91F0-9AAF214F1475}"/>
              </a:ext>
            </a:extLst>
          </p:cNvPr>
          <p:cNvSpPr txBox="1"/>
          <p:nvPr/>
        </p:nvSpPr>
        <p:spPr>
          <a:xfrm>
            <a:off x="5485501" y="557176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59B66-1651-4FCD-B326-51959DA45C8F}"/>
              </a:ext>
            </a:extLst>
          </p:cNvPr>
          <p:cNvSpPr>
            <a:spLocks noGrp="1"/>
          </p:cNvSpPr>
          <p:nvPr>
            <p:ph type="title"/>
          </p:nvPr>
        </p:nvSpPr>
        <p:spPr>
          <a:xfrm>
            <a:off x="1154953" y="973668"/>
            <a:ext cx="8761413" cy="706964"/>
          </a:xfrm>
        </p:spPr>
        <p:txBody>
          <a:bodyPr vert="horz" lIns="91440" tIns="45720" rIns="91440" bIns="45720" rtlCol="0" anchor="ctr">
            <a:normAutofit fontScale="90000"/>
          </a:bodyPr>
          <a:lstStyle/>
          <a:p>
            <a:r>
              <a:rPr lang="en-US" dirty="0"/>
              <a:t>Impact of Homeownership and Experience</a:t>
            </a:r>
          </a:p>
        </p:txBody>
      </p:sp>
      <p:sp>
        <p:nvSpPr>
          <p:cNvPr id="8" name="Rectangle: Rounded Corners 7">
            <a:extLst>
              <a:ext uri="{FF2B5EF4-FFF2-40B4-BE49-F238E27FC236}">
                <a16:creationId xmlns:a16="http://schemas.microsoft.com/office/drawing/2014/main" id="{01984852-74E2-43AB-81F3-152250B57A3C}"/>
              </a:ext>
            </a:extLst>
          </p:cNvPr>
          <p:cNvSpPr/>
          <p:nvPr/>
        </p:nvSpPr>
        <p:spPr>
          <a:xfrm>
            <a:off x="669533" y="2513189"/>
            <a:ext cx="3481054" cy="3416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marL="285750" indent="-285750" defTabSz="457200">
              <a:spcBef>
                <a:spcPts val="1000"/>
              </a:spcBef>
              <a:buClr>
                <a:schemeClr val="accent1"/>
              </a:buClr>
              <a:buSzPct val="80000"/>
              <a:buFont typeface="Arial" charset="2"/>
              <a:buChar char="•"/>
            </a:pPr>
            <a:r>
              <a:rPr lang="en-US" sz="1600" dirty="0">
                <a:solidFill>
                  <a:schemeClr val="tx1"/>
                </a:solidFill>
                <a:ea typeface="+mn-lt"/>
                <a:cs typeface="+mn-lt"/>
              </a:rPr>
              <a:t>Mortgaged and rented homeowners shows a greater number of loan with more defaulters when interest rate is medium to high.</a:t>
            </a:r>
          </a:p>
          <a:p>
            <a:pPr marL="285750" indent="-285750" defTabSz="457200">
              <a:spcBef>
                <a:spcPts val="1000"/>
              </a:spcBef>
              <a:buClr>
                <a:schemeClr val="accent1"/>
              </a:buClr>
              <a:buSzPct val="80000"/>
              <a:buFont typeface="Arial" charset="2"/>
              <a:buChar char="•"/>
            </a:pPr>
            <a:r>
              <a:rPr lang="en-US" sz="1600" dirty="0">
                <a:solidFill>
                  <a:schemeClr val="tx1"/>
                </a:solidFill>
                <a:ea typeface="+mn-lt"/>
                <a:cs typeface="+mn-lt"/>
              </a:rPr>
              <a:t>Seniors accounts for more defaults but juniors with rented house also accounts to more default than mortgaged</a:t>
            </a:r>
            <a:endParaRPr lang="en-US" sz="1600" dirty="0">
              <a:solidFill>
                <a:schemeClr val="tx1"/>
              </a:solidFill>
            </a:endParaRPr>
          </a:p>
          <a:p>
            <a:pPr marL="285750" indent="-285750" defTabSz="457200">
              <a:spcBef>
                <a:spcPts val="1000"/>
              </a:spcBef>
              <a:buClr>
                <a:srgbClr val="ACD433"/>
              </a:buClr>
              <a:buSzPct val="80000"/>
              <a:buFont typeface="Arial" charset="2"/>
              <a:buChar char="•"/>
            </a:pPr>
            <a:endParaRPr lang="en-US" sz="1600" dirty="0">
              <a:solidFill>
                <a:schemeClr val="tx1"/>
              </a:solidFill>
            </a:endParaRPr>
          </a:p>
        </p:txBody>
      </p:sp>
      <p:sp>
        <p:nvSpPr>
          <p:cNvPr id="4" name="TextBox 3">
            <a:extLst>
              <a:ext uri="{FF2B5EF4-FFF2-40B4-BE49-F238E27FC236}">
                <a16:creationId xmlns:a16="http://schemas.microsoft.com/office/drawing/2014/main" id="{362702D3-DA8A-4DF1-AC53-10B013D6C193}"/>
              </a:ext>
            </a:extLst>
          </p:cNvPr>
          <p:cNvSpPr txBox="1"/>
          <p:nvPr/>
        </p:nvSpPr>
        <p:spPr>
          <a:xfrm>
            <a:off x="1258711" y="278271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pic>
        <p:nvPicPr>
          <p:cNvPr id="7" name="Picture 8" descr="Chart, bar chart&#10;&#10;Description automatically generated">
            <a:extLst>
              <a:ext uri="{FF2B5EF4-FFF2-40B4-BE49-F238E27FC236}">
                <a16:creationId xmlns:a16="http://schemas.microsoft.com/office/drawing/2014/main" id="{BF16B2D6-1C7C-4D86-9BDD-D1169D47C14B}"/>
              </a:ext>
            </a:extLst>
          </p:cNvPr>
          <p:cNvPicPr>
            <a:picLocks noChangeAspect="1"/>
          </p:cNvPicPr>
          <p:nvPr/>
        </p:nvPicPr>
        <p:blipFill>
          <a:blip r:embed="rId2"/>
          <a:stretch>
            <a:fillRect/>
          </a:stretch>
        </p:blipFill>
        <p:spPr>
          <a:xfrm>
            <a:off x="4498623" y="2603416"/>
            <a:ext cx="7411155" cy="3728323"/>
          </a:xfrm>
          <a:prstGeom prst="rect">
            <a:avLst/>
          </a:prstGeom>
        </p:spPr>
      </p:pic>
    </p:spTree>
    <p:extLst>
      <p:ext uri="{BB962C8B-B14F-4D97-AF65-F5344CB8AC3E}">
        <p14:creationId xmlns:p14="http://schemas.microsoft.com/office/powerpoint/2010/main" val="1963063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59B66-1651-4FCD-B326-51959DA45C8F}"/>
              </a:ext>
            </a:extLst>
          </p:cNvPr>
          <p:cNvSpPr>
            <a:spLocks noGrp="1"/>
          </p:cNvSpPr>
          <p:nvPr>
            <p:ph type="title"/>
          </p:nvPr>
        </p:nvSpPr>
        <p:spPr/>
        <p:txBody>
          <a:bodyPr/>
          <a:lstStyle/>
          <a:p>
            <a:pPr algn="ctr"/>
            <a:r>
              <a:rPr lang="en-US" b="1" dirty="0">
                <a:latin typeface="Arial"/>
                <a:cs typeface="Arial"/>
              </a:rPr>
              <a:t>Conclusion</a:t>
            </a:r>
            <a:endParaRPr lang="en-US" dirty="0"/>
          </a:p>
        </p:txBody>
      </p:sp>
      <p:sp>
        <p:nvSpPr>
          <p:cNvPr id="4" name="TextBox 3">
            <a:extLst>
              <a:ext uri="{FF2B5EF4-FFF2-40B4-BE49-F238E27FC236}">
                <a16:creationId xmlns:a16="http://schemas.microsoft.com/office/drawing/2014/main" id="{362702D3-DA8A-4DF1-AC53-10B013D6C193}"/>
              </a:ext>
            </a:extLst>
          </p:cNvPr>
          <p:cNvSpPr txBox="1"/>
          <p:nvPr/>
        </p:nvSpPr>
        <p:spPr>
          <a:xfrm>
            <a:off x="1258711" y="278271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5" name="Rectangle: Rounded Corners 4">
            <a:extLst>
              <a:ext uri="{FF2B5EF4-FFF2-40B4-BE49-F238E27FC236}">
                <a16:creationId xmlns:a16="http://schemas.microsoft.com/office/drawing/2014/main" id="{AC480865-C4A3-40B0-9CEA-A0A34395510B}"/>
              </a:ext>
            </a:extLst>
          </p:cNvPr>
          <p:cNvSpPr/>
          <p:nvPr/>
        </p:nvSpPr>
        <p:spPr>
          <a:xfrm>
            <a:off x="964360" y="2418237"/>
            <a:ext cx="8274754" cy="3984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457200" indent="-457200">
              <a:lnSpc>
                <a:spcPct val="90000"/>
              </a:lnSpc>
              <a:spcBef>
                <a:spcPts val="1200"/>
              </a:spcBef>
              <a:spcAft>
                <a:spcPts val="200"/>
              </a:spcAft>
              <a:buAutoNum type="arabicPeriod"/>
            </a:pPr>
            <a:r>
              <a:rPr lang="en-US" sz="1200" dirty="0">
                <a:solidFill>
                  <a:schemeClr val="tx1"/>
                </a:solidFill>
                <a:ea typeface="+mn-lt"/>
                <a:cs typeface="+mn-lt"/>
              </a:rPr>
              <a:t>The provided data has lot of null and missing values. Columns with more that 50% null have been dropped and null have been enriched wherever applicable.</a:t>
            </a:r>
            <a:endParaRPr lang="en-US"/>
          </a:p>
          <a:p>
            <a:pPr marL="457200" indent="-457200">
              <a:lnSpc>
                <a:spcPct val="90000"/>
              </a:lnSpc>
              <a:spcBef>
                <a:spcPts val="1200"/>
              </a:spcBef>
              <a:spcAft>
                <a:spcPts val="200"/>
              </a:spcAft>
              <a:buAutoNum type="arabicPeriod"/>
            </a:pPr>
            <a:r>
              <a:rPr lang="en-US" sz="1200" dirty="0">
                <a:solidFill>
                  <a:schemeClr val="tx1"/>
                </a:solidFill>
                <a:ea typeface="+mn-lt"/>
                <a:cs typeface="+mn-lt"/>
              </a:rPr>
              <a:t>Few of the columns had malformed data. Those were standardized.</a:t>
            </a:r>
          </a:p>
          <a:p>
            <a:pPr marL="457200" indent="-457200">
              <a:lnSpc>
                <a:spcPct val="90000"/>
              </a:lnSpc>
              <a:spcBef>
                <a:spcPts val="1200"/>
              </a:spcBef>
              <a:spcAft>
                <a:spcPts val="200"/>
              </a:spcAft>
              <a:buAutoNum type="arabicPeriod"/>
            </a:pPr>
            <a:r>
              <a:rPr lang="en-US" sz="1200" dirty="0">
                <a:solidFill>
                  <a:schemeClr val="tx1"/>
                </a:solidFill>
                <a:ea typeface="+mn-lt"/>
                <a:cs typeface="+mn-lt"/>
              </a:rPr>
              <a:t>Business driven, data driven and type driven derived columns are created as required.</a:t>
            </a:r>
          </a:p>
          <a:p>
            <a:pPr marL="457200" indent="-457200">
              <a:lnSpc>
                <a:spcPct val="90000"/>
              </a:lnSpc>
              <a:spcBef>
                <a:spcPts val="1200"/>
              </a:spcBef>
              <a:spcAft>
                <a:spcPts val="200"/>
              </a:spcAft>
              <a:buAutoNum type="arabicPeriod"/>
            </a:pPr>
            <a:r>
              <a:rPr lang="en-US" sz="1200" dirty="0">
                <a:solidFill>
                  <a:schemeClr val="tx1"/>
                </a:solidFill>
                <a:ea typeface="+mn-lt"/>
                <a:cs typeface="+mn-lt"/>
              </a:rPr>
              <a:t>After data understanding and cleanup, univariate and bivariate analysis have been done.</a:t>
            </a:r>
          </a:p>
          <a:p>
            <a:pPr marL="457200" indent="-457200">
              <a:lnSpc>
                <a:spcPct val="90000"/>
              </a:lnSpc>
              <a:spcBef>
                <a:spcPts val="1200"/>
              </a:spcBef>
              <a:spcAft>
                <a:spcPts val="200"/>
              </a:spcAft>
              <a:buAutoNum type="arabicPeriod"/>
            </a:pPr>
            <a:r>
              <a:rPr lang="en-US" sz="1200" dirty="0">
                <a:solidFill>
                  <a:schemeClr val="tx1"/>
                </a:solidFill>
                <a:ea typeface="+mn-lt"/>
                <a:cs typeface="+mn-lt"/>
              </a:rPr>
              <a:t>Few of the strong driver variables identified are as follows: </a:t>
            </a:r>
          </a:p>
          <a:p>
            <a:pPr marL="543560" lvl="1" indent="-342900">
              <a:lnSpc>
                <a:spcPct val="90000"/>
              </a:lnSpc>
              <a:spcBef>
                <a:spcPts val="200"/>
              </a:spcBef>
              <a:spcAft>
                <a:spcPts val="400"/>
              </a:spcAft>
              <a:buAutoNum type="romanUcPeriod"/>
            </a:pPr>
            <a:r>
              <a:rPr lang="en-US" sz="1200" dirty="0">
                <a:solidFill>
                  <a:schemeClr val="tx1"/>
                </a:solidFill>
                <a:ea typeface="+mn-lt"/>
                <a:cs typeface="+mn-lt"/>
              </a:rPr>
              <a:t>Increasing rate of interest shows more loan defaulter. Loans with greater interest might be a risk.</a:t>
            </a:r>
          </a:p>
          <a:p>
            <a:pPr marL="543560" lvl="1" indent="-342900">
              <a:lnSpc>
                <a:spcPct val="90000"/>
              </a:lnSpc>
              <a:spcBef>
                <a:spcPts val="200"/>
              </a:spcBef>
              <a:spcAft>
                <a:spcPts val="400"/>
              </a:spcAft>
              <a:buAutoNum type="romanUcPeriod"/>
            </a:pPr>
            <a:r>
              <a:rPr lang="en-US" sz="1200" dirty="0">
                <a:solidFill>
                  <a:schemeClr val="tx1"/>
                </a:solidFill>
                <a:ea typeface="+mn-lt"/>
                <a:cs typeface="+mn-lt"/>
              </a:rPr>
              <a:t>Number of borrower from CA is most and it also has the highest number of defaulter. Borrower from state CA needs to be scrutinized properly.</a:t>
            </a:r>
          </a:p>
          <a:p>
            <a:pPr marL="543560" lvl="1" indent="-342900">
              <a:lnSpc>
                <a:spcPct val="90000"/>
              </a:lnSpc>
              <a:spcBef>
                <a:spcPts val="200"/>
              </a:spcBef>
              <a:spcAft>
                <a:spcPts val="400"/>
              </a:spcAft>
              <a:buAutoNum type="romanUcPeriod"/>
            </a:pPr>
            <a:r>
              <a:rPr lang="en-US" sz="1200" dirty="0">
                <a:solidFill>
                  <a:schemeClr val="tx1"/>
                </a:solidFill>
                <a:ea typeface="+mn-lt"/>
                <a:cs typeface="+mn-lt"/>
              </a:rPr>
              <a:t>Lower grade of loan with increasing rate of interest shows higher chances of defaulter.</a:t>
            </a:r>
          </a:p>
          <a:p>
            <a:pPr marL="543560" lvl="1" indent="-342900">
              <a:lnSpc>
                <a:spcPct val="90000"/>
              </a:lnSpc>
              <a:spcBef>
                <a:spcPts val="200"/>
              </a:spcBef>
              <a:spcAft>
                <a:spcPts val="400"/>
              </a:spcAft>
              <a:buAutoNum type="romanUcPeriod"/>
            </a:pPr>
            <a:r>
              <a:rPr lang="en-US" sz="1200" dirty="0">
                <a:solidFill>
                  <a:schemeClr val="tx1"/>
                </a:solidFill>
                <a:ea typeface="+mn-lt"/>
                <a:cs typeface="+mn-lt"/>
              </a:rPr>
              <a:t>Loan with 60 months term shows greater number of defaulter when rate of interest is high.</a:t>
            </a:r>
          </a:p>
          <a:p>
            <a:pPr marL="543560" lvl="1" indent="-342900">
              <a:lnSpc>
                <a:spcPct val="90000"/>
              </a:lnSpc>
              <a:spcBef>
                <a:spcPts val="200"/>
              </a:spcBef>
              <a:spcAft>
                <a:spcPts val="400"/>
              </a:spcAft>
              <a:buAutoNum type="romanUcPeriod"/>
            </a:pPr>
            <a:r>
              <a:rPr lang="en-US" sz="1200" dirty="0">
                <a:solidFill>
                  <a:schemeClr val="tx1"/>
                </a:solidFill>
                <a:ea typeface="+mn-lt"/>
                <a:cs typeface="+mn-lt"/>
              </a:rPr>
              <a:t>Mortgaged and rented homeowners shows a greater number of loan with more defaulters when interest rate is medium to high.</a:t>
            </a:r>
          </a:p>
          <a:p>
            <a:pPr marL="543560" lvl="1" indent="-342900">
              <a:lnSpc>
                <a:spcPct val="90000"/>
              </a:lnSpc>
              <a:spcBef>
                <a:spcPts val="200"/>
              </a:spcBef>
              <a:spcAft>
                <a:spcPts val="400"/>
              </a:spcAft>
              <a:buAutoNum type="romanUcPeriod"/>
            </a:pPr>
            <a:r>
              <a:rPr lang="en-US" sz="1200" dirty="0">
                <a:solidFill>
                  <a:schemeClr val="tx1"/>
                </a:solidFill>
                <a:ea typeface="+mn-lt"/>
                <a:cs typeface="+mn-lt"/>
              </a:rPr>
              <a:t>most of the people have taken loan for debt consolidation with high interest rate.</a:t>
            </a:r>
          </a:p>
          <a:p>
            <a:endParaRPr lang="en-US" sz="1200" dirty="0">
              <a:solidFill>
                <a:schemeClr val="tx1"/>
              </a:solidFill>
            </a:endParaRPr>
          </a:p>
        </p:txBody>
      </p:sp>
    </p:spTree>
    <p:extLst>
      <p:ext uri="{BB962C8B-B14F-4D97-AF65-F5344CB8AC3E}">
        <p14:creationId xmlns:p14="http://schemas.microsoft.com/office/powerpoint/2010/main" val="2894992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59B66-1651-4FCD-B326-51959DA45C8F}"/>
              </a:ext>
            </a:extLst>
          </p:cNvPr>
          <p:cNvSpPr>
            <a:spLocks noGrp="1"/>
          </p:cNvSpPr>
          <p:nvPr>
            <p:ph type="title"/>
          </p:nvPr>
        </p:nvSpPr>
        <p:spPr/>
        <p:txBody>
          <a:bodyPr/>
          <a:lstStyle/>
          <a:p>
            <a:pPr algn="ctr"/>
            <a:r>
              <a:rPr lang="en-US" b="1" dirty="0">
                <a:latin typeface="Arial"/>
                <a:cs typeface="Arial"/>
              </a:rPr>
              <a:t>Problem Statement</a:t>
            </a:r>
            <a:endParaRPr lang="en-US"/>
          </a:p>
        </p:txBody>
      </p:sp>
      <p:sp>
        <p:nvSpPr>
          <p:cNvPr id="3" name="Content Placeholder 2">
            <a:extLst>
              <a:ext uri="{FF2B5EF4-FFF2-40B4-BE49-F238E27FC236}">
                <a16:creationId xmlns:a16="http://schemas.microsoft.com/office/drawing/2014/main" id="{CBF7BEA0-6F11-4159-9D35-3E302BC71D6F}"/>
              </a:ext>
            </a:extLst>
          </p:cNvPr>
          <p:cNvSpPr>
            <a:spLocks noGrp="1"/>
          </p:cNvSpPr>
          <p:nvPr>
            <p:ph idx="1"/>
          </p:nvPr>
        </p:nvSpPr>
        <p:spPr>
          <a:xfrm>
            <a:off x="1154955" y="2862292"/>
            <a:ext cx="10199147" cy="3416300"/>
          </a:xfrm>
        </p:spPr>
        <p:txBody>
          <a:bodyPr vert="horz" lIns="91440" tIns="45720" rIns="91440" bIns="45720" rtlCol="0" anchor="t">
            <a:normAutofit/>
          </a:bodyPr>
          <a:lstStyle/>
          <a:p>
            <a:pPr marL="0" indent="0">
              <a:buNone/>
            </a:pPr>
            <a:r>
              <a:rPr lang="en-US" sz="1400" dirty="0">
                <a:latin typeface="Arial"/>
                <a:ea typeface="+mn-lt"/>
                <a:cs typeface="+mn-lt"/>
              </a:rPr>
              <a:t>              The company is the largest online loan marketplace, facilitating personal loans, business loans, and financing of medical procedures. Like most other lending companies, lending loans to ‘risky’ applicants is the largest source of financial loss (called credit loss). </a:t>
            </a:r>
            <a:endParaRPr lang="en-US" sz="1400" dirty="0">
              <a:latin typeface="Arial"/>
              <a:cs typeface="Arial"/>
            </a:endParaRPr>
          </a:p>
          <a:p>
            <a:pPr marL="0" indent="0">
              <a:buNone/>
            </a:pPr>
            <a:endParaRPr lang="en-US" sz="1400" dirty="0">
              <a:latin typeface="Arial"/>
              <a:ea typeface="+mn-lt"/>
              <a:cs typeface="+mn-lt"/>
            </a:endParaRPr>
          </a:p>
          <a:p>
            <a:pPr marL="0" indent="0">
              <a:buNone/>
            </a:pPr>
            <a:r>
              <a:rPr lang="en-US" sz="1400" dirty="0">
                <a:latin typeface="Arial"/>
                <a:ea typeface="+mn-lt"/>
                <a:cs typeface="+mn-lt"/>
              </a:rPr>
              <a:t>              The aim is to identify patterns which indicate if a person is likely to default, which may be used for taking actions such as denying the loan, reducing the amount of loan, lending (</a:t>
            </a:r>
            <a:r>
              <a:rPr lang="en-US" sz="1400" dirty="0" err="1">
                <a:latin typeface="Arial"/>
                <a:ea typeface="+mn-lt"/>
                <a:cs typeface="+mn-lt"/>
              </a:rPr>
              <a:t>to</a:t>
            </a:r>
            <a:r>
              <a:rPr lang="en-US" sz="1400" dirty="0">
                <a:latin typeface="Arial"/>
                <a:ea typeface="+mn-lt"/>
                <a:cs typeface="+mn-lt"/>
              </a:rPr>
              <a:t> risky applicants) at a higher interest rate, etc.</a:t>
            </a:r>
            <a:endParaRPr lang="en-US" sz="1400">
              <a:latin typeface="Arial"/>
              <a:ea typeface="+mn-lt"/>
              <a:cs typeface="Arial"/>
            </a:endParaRPr>
          </a:p>
          <a:p>
            <a:pPr marL="0" indent="0">
              <a:buNone/>
            </a:pPr>
            <a:endParaRPr lang="en-US" sz="1400" dirty="0">
              <a:latin typeface="Arial"/>
              <a:ea typeface="+mn-lt"/>
              <a:cs typeface="+mn-lt"/>
            </a:endParaRPr>
          </a:p>
          <a:p>
            <a:pPr marL="0" indent="0">
              <a:buNone/>
            </a:pPr>
            <a:r>
              <a:rPr lang="en-US" sz="1400" dirty="0">
                <a:latin typeface="Arial"/>
                <a:ea typeface="+mn-lt"/>
                <a:cs typeface="+mn-lt"/>
              </a:rPr>
              <a:t>              In other words, the company wants to understand the </a:t>
            </a:r>
            <a:r>
              <a:rPr lang="en-US" sz="1400" b="1" dirty="0">
                <a:latin typeface="Arial"/>
                <a:ea typeface="+mn-lt"/>
                <a:cs typeface="+mn-lt"/>
              </a:rPr>
              <a:t>driving factors (or driver variables) </a:t>
            </a:r>
            <a:r>
              <a:rPr lang="en-US" sz="1400" dirty="0">
                <a:latin typeface="Arial"/>
                <a:ea typeface="+mn-lt"/>
                <a:cs typeface="+mn-lt"/>
              </a:rPr>
              <a:t>behind loan default, i.e. the variables which are strong indicators of default.  The company can </a:t>
            </a:r>
            <a:r>
              <a:rPr lang="en-US" sz="1400" dirty="0" err="1">
                <a:latin typeface="Arial"/>
                <a:ea typeface="+mn-lt"/>
                <a:cs typeface="+mn-lt"/>
              </a:rPr>
              <a:t>utilise</a:t>
            </a:r>
            <a:r>
              <a:rPr lang="en-US" sz="1400" dirty="0">
                <a:latin typeface="Arial"/>
                <a:ea typeface="+mn-lt"/>
                <a:cs typeface="+mn-lt"/>
              </a:rPr>
              <a:t> this knowledge for its portfolio and risk assessment. </a:t>
            </a:r>
            <a:endParaRPr lang="en-US" sz="1400" dirty="0">
              <a:latin typeface="Arial"/>
              <a:cs typeface="Arial"/>
            </a:endParaRPr>
          </a:p>
          <a:p>
            <a:pPr marL="0" indent="0">
              <a:buNone/>
            </a:pPr>
            <a:endParaRPr lang="en-US" sz="1400" dirty="0">
              <a:latin typeface="Arial"/>
              <a:cs typeface="Arial"/>
            </a:endParaRPr>
          </a:p>
          <a:p>
            <a:pPr marL="0" indent="0">
              <a:buNone/>
            </a:pPr>
            <a:endParaRPr lang="en-US" sz="1400" dirty="0">
              <a:latin typeface="Arial"/>
              <a:cs typeface="Arial"/>
            </a:endParaRPr>
          </a:p>
        </p:txBody>
      </p:sp>
    </p:spTree>
    <p:extLst>
      <p:ext uri="{BB962C8B-B14F-4D97-AF65-F5344CB8AC3E}">
        <p14:creationId xmlns:p14="http://schemas.microsoft.com/office/powerpoint/2010/main" val="2106024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59B66-1651-4FCD-B326-51959DA45C8F}"/>
              </a:ext>
            </a:extLst>
          </p:cNvPr>
          <p:cNvSpPr>
            <a:spLocks noGrp="1"/>
          </p:cNvSpPr>
          <p:nvPr>
            <p:ph type="title"/>
          </p:nvPr>
        </p:nvSpPr>
        <p:spPr/>
        <p:txBody>
          <a:bodyPr/>
          <a:lstStyle/>
          <a:p>
            <a:pPr algn="ctr"/>
            <a:r>
              <a:rPr lang="en-US" b="1" dirty="0">
                <a:latin typeface="Arial"/>
                <a:cs typeface="Arial"/>
              </a:rPr>
              <a:t>Business Understanding</a:t>
            </a:r>
            <a:endParaRPr lang="en-US" dirty="0" err="1"/>
          </a:p>
        </p:txBody>
      </p:sp>
      <p:sp>
        <p:nvSpPr>
          <p:cNvPr id="3" name="Content Placeholder 2">
            <a:extLst>
              <a:ext uri="{FF2B5EF4-FFF2-40B4-BE49-F238E27FC236}">
                <a16:creationId xmlns:a16="http://schemas.microsoft.com/office/drawing/2014/main" id="{CBF7BEA0-6F11-4159-9D35-3E302BC71D6F}"/>
              </a:ext>
            </a:extLst>
          </p:cNvPr>
          <p:cNvSpPr>
            <a:spLocks noGrp="1"/>
          </p:cNvSpPr>
          <p:nvPr>
            <p:ph idx="1"/>
          </p:nvPr>
        </p:nvSpPr>
        <p:spPr>
          <a:xfrm>
            <a:off x="1154955" y="2603500"/>
            <a:ext cx="10199147" cy="3416300"/>
          </a:xfrm>
        </p:spPr>
        <p:txBody>
          <a:bodyPr vert="horz" lIns="91440" tIns="45720" rIns="91440" bIns="45720" rtlCol="0" anchor="t">
            <a:normAutofit/>
          </a:bodyPr>
          <a:lstStyle/>
          <a:p>
            <a:pPr>
              <a:buNone/>
            </a:pPr>
            <a:r>
              <a:rPr lang="en-US" sz="1600" dirty="0">
                <a:latin typeface="Arial"/>
                <a:ea typeface="+mn-lt"/>
                <a:cs typeface="+mn-lt"/>
              </a:rPr>
              <a:t>                You work for a consumer finance company which specializes in lending various types of loans to urban customers. When the company receives a loan application, the company has to make a decision for loan approval based on the applicant’s profile. Two types of risks are associated with the bank’s decision:</a:t>
            </a:r>
            <a:endParaRPr lang="en-US" sz="1600">
              <a:latin typeface="Arial"/>
              <a:cs typeface="Arial"/>
            </a:endParaRPr>
          </a:p>
          <a:p>
            <a:pPr>
              <a:buNone/>
            </a:pPr>
            <a:endParaRPr lang="en-US" sz="1600" dirty="0">
              <a:latin typeface="Arial"/>
              <a:ea typeface="+mn-lt"/>
              <a:cs typeface="+mn-lt"/>
            </a:endParaRPr>
          </a:p>
          <a:p>
            <a:pPr>
              <a:buFont typeface="Arial"/>
              <a:buChar char="•"/>
            </a:pPr>
            <a:r>
              <a:rPr lang="en-US" sz="1600" b="1" dirty="0">
                <a:latin typeface="Arial"/>
                <a:ea typeface="+mn-lt"/>
                <a:cs typeface="+mn-lt"/>
              </a:rPr>
              <a:t>If the applicant is likely to repay the loan, then not approving the loan results in a loss of business to the company</a:t>
            </a:r>
          </a:p>
          <a:p>
            <a:pPr>
              <a:buFont typeface="Arial"/>
              <a:buChar char="•"/>
            </a:pPr>
            <a:r>
              <a:rPr lang="en-US" sz="1600" b="1" dirty="0">
                <a:latin typeface="Arial"/>
                <a:ea typeface="+mn-lt"/>
                <a:cs typeface="+mn-lt"/>
              </a:rPr>
              <a:t>If the applicant is not likely to repay the loan, i.e. he/she is likely to default, then approving the loan may lead to a financial loss for the company</a:t>
            </a:r>
          </a:p>
          <a:p>
            <a:pPr marL="285750" indent="-285750">
              <a:buFont typeface="Arial" charset="2"/>
              <a:buChar char="•"/>
            </a:pPr>
            <a:endParaRPr lang="en-US" sz="1600" b="1" dirty="0">
              <a:latin typeface="Arial"/>
              <a:cs typeface="Arial"/>
            </a:endParaRPr>
          </a:p>
          <a:p>
            <a:pPr marL="0" indent="0">
              <a:buNone/>
            </a:pPr>
            <a:endParaRPr lang="en-US" sz="1600" dirty="0">
              <a:latin typeface="Arial"/>
              <a:cs typeface="Arial"/>
            </a:endParaRPr>
          </a:p>
        </p:txBody>
      </p:sp>
    </p:spTree>
    <p:extLst>
      <p:ext uri="{BB962C8B-B14F-4D97-AF65-F5344CB8AC3E}">
        <p14:creationId xmlns:p14="http://schemas.microsoft.com/office/powerpoint/2010/main" val="262554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59B66-1651-4FCD-B326-51959DA45C8F}"/>
              </a:ext>
            </a:extLst>
          </p:cNvPr>
          <p:cNvSpPr>
            <a:spLocks noGrp="1"/>
          </p:cNvSpPr>
          <p:nvPr>
            <p:ph type="title"/>
          </p:nvPr>
        </p:nvSpPr>
        <p:spPr/>
        <p:txBody>
          <a:bodyPr/>
          <a:lstStyle/>
          <a:p>
            <a:pPr algn="ctr"/>
            <a:r>
              <a:rPr lang="en-US" b="1" dirty="0">
                <a:latin typeface="Arial"/>
                <a:cs typeface="Arial"/>
              </a:rPr>
              <a:t>Business Understanding</a:t>
            </a:r>
            <a:endParaRPr lang="en-US" dirty="0" err="1"/>
          </a:p>
        </p:txBody>
      </p:sp>
      <p:sp>
        <p:nvSpPr>
          <p:cNvPr id="3" name="Content Placeholder 2">
            <a:extLst>
              <a:ext uri="{FF2B5EF4-FFF2-40B4-BE49-F238E27FC236}">
                <a16:creationId xmlns:a16="http://schemas.microsoft.com/office/drawing/2014/main" id="{CBF7BEA0-6F11-4159-9D35-3E302BC71D6F}"/>
              </a:ext>
            </a:extLst>
          </p:cNvPr>
          <p:cNvSpPr>
            <a:spLocks noGrp="1"/>
          </p:cNvSpPr>
          <p:nvPr>
            <p:ph idx="1"/>
          </p:nvPr>
        </p:nvSpPr>
        <p:spPr>
          <a:xfrm>
            <a:off x="1154955" y="2603500"/>
            <a:ext cx="10199147" cy="3746979"/>
          </a:xfrm>
        </p:spPr>
        <p:txBody>
          <a:bodyPr vert="horz" lIns="91440" tIns="45720" rIns="91440" bIns="45720" rtlCol="0" anchor="t">
            <a:normAutofit/>
          </a:bodyPr>
          <a:lstStyle/>
          <a:p>
            <a:pPr marL="0" indent="0">
              <a:buNone/>
            </a:pPr>
            <a:r>
              <a:rPr lang="en-US" sz="1400" dirty="0">
                <a:latin typeface="Arial"/>
                <a:ea typeface="+mn-lt"/>
                <a:cs typeface="+mn-lt"/>
              </a:rPr>
              <a:t>               When a person applies for a loan, there are two types of decisions that could be taken by the company:</a:t>
            </a:r>
          </a:p>
          <a:p>
            <a:r>
              <a:rPr lang="en-US" sz="1400" b="1" dirty="0">
                <a:latin typeface="Arial"/>
                <a:ea typeface="+mn-lt"/>
                <a:cs typeface="+mn-lt"/>
              </a:rPr>
              <a:t>Loan accepted:</a:t>
            </a:r>
            <a:r>
              <a:rPr lang="en-US" sz="1400" dirty="0">
                <a:latin typeface="Arial"/>
                <a:ea typeface="+mn-lt"/>
                <a:cs typeface="+mn-lt"/>
              </a:rPr>
              <a:t> If the company approves the loan, there are 3 possible scenarios described below:</a:t>
            </a:r>
            <a:endParaRPr lang="en-US" sz="1400" dirty="0">
              <a:latin typeface="Arial"/>
              <a:cs typeface="Arial"/>
            </a:endParaRPr>
          </a:p>
          <a:p>
            <a:pPr marL="1028700" lvl="1"/>
            <a:r>
              <a:rPr lang="en-US" sz="1400" b="1" dirty="0">
                <a:latin typeface="Arial"/>
                <a:ea typeface="+mn-lt"/>
                <a:cs typeface="+mn-lt"/>
              </a:rPr>
              <a:t>Fully paid</a:t>
            </a:r>
            <a:r>
              <a:rPr lang="en-US" sz="1400" dirty="0">
                <a:latin typeface="Arial"/>
                <a:ea typeface="+mn-lt"/>
                <a:cs typeface="+mn-lt"/>
              </a:rPr>
              <a:t>: Applicant has fully paid the loan (the principal and the interest rate)</a:t>
            </a:r>
            <a:endParaRPr lang="en-US" sz="1400" dirty="0">
              <a:latin typeface="Arial"/>
              <a:cs typeface="Arial"/>
            </a:endParaRPr>
          </a:p>
          <a:p>
            <a:pPr marL="1028700" lvl="1"/>
            <a:r>
              <a:rPr lang="en-US" sz="1400" b="1" dirty="0">
                <a:latin typeface="Arial"/>
                <a:ea typeface="+mn-lt"/>
                <a:cs typeface="+mn-lt"/>
              </a:rPr>
              <a:t>Current</a:t>
            </a:r>
            <a:r>
              <a:rPr lang="en-US" sz="1400" dirty="0">
                <a:latin typeface="Arial"/>
                <a:ea typeface="+mn-lt"/>
                <a:cs typeface="+mn-lt"/>
              </a:rPr>
              <a:t>: Applicant is in the process of paying the instalments, i.e. the tenure of the loan is not yet completed. These candidates are not labelled as 'defaulted'.</a:t>
            </a:r>
            <a:endParaRPr lang="en-US" sz="1400" dirty="0">
              <a:latin typeface="Arial"/>
              <a:cs typeface="Arial"/>
            </a:endParaRPr>
          </a:p>
          <a:p>
            <a:pPr marL="1028700" lvl="1"/>
            <a:r>
              <a:rPr lang="en-US" sz="1400" b="1" dirty="0">
                <a:latin typeface="Arial"/>
                <a:ea typeface="+mn-lt"/>
                <a:cs typeface="+mn-lt"/>
              </a:rPr>
              <a:t>Charged-off</a:t>
            </a:r>
            <a:r>
              <a:rPr lang="en-US" sz="1400" dirty="0">
                <a:latin typeface="Arial"/>
                <a:ea typeface="+mn-lt"/>
                <a:cs typeface="+mn-lt"/>
              </a:rPr>
              <a:t>: Applicant has not paid the instalments in due time for a long period of time, i.e. he/she has </a:t>
            </a:r>
            <a:r>
              <a:rPr lang="en-US" sz="1400" b="1" dirty="0">
                <a:latin typeface="Arial"/>
                <a:ea typeface="+mn-lt"/>
                <a:cs typeface="+mn-lt"/>
              </a:rPr>
              <a:t>defaulted </a:t>
            </a:r>
            <a:r>
              <a:rPr lang="en-US" sz="1400" dirty="0">
                <a:latin typeface="Arial"/>
                <a:ea typeface="+mn-lt"/>
                <a:cs typeface="+mn-lt"/>
              </a:rPr>
              <a:t>on the loan </a:t>
            </a:r>
            <a:endParaRPr lang="en-US" sz="1400" dirty="0">
              <a:latin typeface="Arial"/>
              <a:cs typeface="Arial"/>
            </a:endParaRPr>
          </a:p>
          <a:p>
            <a:r>
              <a:rPr lang="en-US" sz="1400" b="1" dirty="0">
                <a:latin typeface="Arial"/>
                <a:ea typeface="+mn-lt"/>
                <a:cs typeface="+mn-lt"/>
              </a:rPr>
              <a:t>Loan rejected</a:t>
            </a:r>
            <a:r>
              <a:rPr lang="en-US" sz="1400" dirty="0">
                <a:latin typeface="Arial"/>
                <a:ea typeface="+mn-lt"/>
                <a:cs typeface="+mn-lt"/>
              </a:rPr>
              <a:t>: The company had rejected the loan (because the candidate does not meet their requirements etc.). Since the loan was rejected, there is no transactional history of those applicants with the company and so this data is not available with the company (and thus in this dataset)</a:t>
            </a:r>
            <a:endParaRPr lang="en-US" sz="1400" dirty="0">
              <a:latin typeface="Arial"/>
              <a:cs typeface="Arial"/>
            </a:endParaRPr>
          </a:p>
          <a:p>
            <a:pPr>
              <a:buNone/>
            </a:pPr>
            <a:endParaRPr lang="en-US" sz="1400" dirty="0">
              <a:latin typeface="Arial"/>
              <a:ea typeface="+mn-lt"/>
              <a:cs typeface="Arial"/>
            </a:endParaRPr>
          </a:p>
          <a:p>
            <a:pPr marL="0" indent="0">
              <a:buNone/>
            </a:pPr>
            <a:endParaRPr lang="en-US" sz="1400" dirty="0">
              <a:latin typeface="Arial"/>
              <a:cs typeface="Arial"/>
            </a:endParaRPr>
          </a:p>
        </p:txBody>
      </p:sp>
    </p:spTree>
    <p:extLst>
      <p:ext uri="{BB962C8B-B14F-4D97-AF65-F5344CB8AC3E}">
        <p14:creationId xmlns:p14="http://schemas.microsoft.com/office/powerpoint/2010/main" val="474104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59B66-1651-4FCD-B326-51959DA45C8F}"/>
              </a:ext>
            </a:extLst>
          </p:cNvPr>
          <p:cNvSpPr>
            <a:spLocks noGrp="1"/>
          </p:cNvSpPr>
          <p:nvPr>
            <p:ph type="title"/>
          </p:nvPr>
        </p:nvSpPr>
        <p:spPr/>
        <p:txBody>
          <a:bodyPr/>
          <a:lstStyle/>
          <a:p>
            <a:pPr algn="ctr"/>
            <a:r>
              <a:rPr lang="en-US" b="1" dirty="0">
                <a:latin typeface="Arial"/>
                <a:cs typeface="Arial"/>
              </a:rPr>
              <a:t>Business Understanding</a:t>
            </a:r>
            <a:endParaRPr lang="en-US" dirty="0" err="1"/>
          </a:p>
        </p:txBody>
      </p:sp>
      <p:pic>
        <p:nvPicPr>
          <p:cNvPr id="4" name="Picture 4" descr="Diagram&#10;&#10;Description automatically generated">
            <a:extLst>
              <a:ext uri="{FF2B5EF4-FFF2-40B4-BE49-F238E27FC236}">
                <a16:creationId xmlns:a16="http://schemas.microsoft.com/office/drawing/2014/main" id="{7DBEE1F0-3018-477B-9199-DC46A7C366E2}"/>
              </a:ext>
            </a:extLst>
          </p:cNvPr>
          <p:cNvPicPr>
            <a:picLocks noChangeAspect="1"/>
          </p:cNvPicPr>
          <p:nvPr/>
        </p:nvPicPr>
        <p:blipFill>
          <a:blip r:embed="rId2"/>
          <a:stretch>
            <a:fillRect/>
          </a:stretch>
        </p:blipFill>
        <p:spPr>
          <a:xfrm>
            <a:off x="1575759" y="2538671"/>
            <a:ext cx="8781689" cy="3879753"/>
          </a:xfrm>
          <a:prstGeom prst="rect">
            <a:avLst/>
          </a:prstGeom>
        </p:spPr>
      </p:pic>
    </p:spTree>
    <p:extLst>
      <p:ext uri="{BB962C8B-B14F-4D97-AF65-F5344CB8AC3E}">
        <p14:creationId xmlns:p14="http://schemas.microsoft.com/office/powerpoint/2010/main" val="3680625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59B66-1651-4FCD-B326-51959DA45C8F}"/>
              </a:ext>
            </a:extLst>
          </p:cNvPr>
          <p:cNvSpPr>
            <a:spLocks noGrp="1"/>
          </p:cNvSpPr>
          <p:nvPr>
            <p:ph type="title"/>
          </p:nvPr>
        </p:nvSpPr>
        <p:spPr/>
        <p:txBody>
          <a:bodyPr/>
          <a:lstStyle/>
          <a:p>
            <a:pPr algn="ctr"/>
            <a:r>
              <a:rPr lang="en-US" b="1" dirty="0">
                <a:latin typeface="Arial"/>
                <a:cs typeface="Arial"/>
              </a:rPr>
              <a:t>Methodology</a:t>
            </a:r>
            <a:endParaRPr lang="en-US" b="1" dirty="0"/>
          </a:p>
        </p:txBody>
      </p:sp>
      <p:sp>
        <p:nvSpPr>
          <p:cNvPr id="5" name="Rectangle: Rounded Corners 4">
            <a:extLst>
              <a:ext uri="{FF2B5EF4-FFF2-40B4-BE49-F238E27FC236}">
                <a16:creationId xmlns:a16="http://schemas.microsoft.com/office/drawing/2014/main" id="{322E1904-D1F8-4FA4-80CB-AD54EFF4FD17}"/>
              </a:ext>
            </a:extLst>
          </p:cNvPr>
          <p:cNvSpPr/>
          <p:nvPr/>
        </p:nvSpPr>
        <p:spPr>
          <a:xfrm>
            <a:off x="1152166" y="3359090"/>
            <a:ext cx="1912188" cy="1006414"/>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Data Understanding</a:t>
            </a:r>
          </a:p>
        </p:txBody>
      </p:sp>
      <p:cxnSp>
        <p:nvCxnSpPr>
          <p:cNvPr id="6" name="Straight Arrow Connector 5">
            <a:extLst>
              <a:ext uri="{FF2B5EF4-FFF2-40B4-BE49-F238E27FC236}">
                <a16:creationId xmlns:a16="http://schemas.microsoft.com/office/drawing/2014/main" id="{A77180E6-EF7F-47B3-8DFF-7E688D5EDE18}"/>
              </a:ext>
            </a:extLst>
          </p:cNvPr>
          <p:cNvCxnSpPr/>
          <p:nvPr/>
        </p:nvCxnSpPr>
        <p:spPr>
          <a:xfrm>
            <a:off x="3063455" y="3861399"/>
            <a:ext cx="713117" cy="8626"/>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D809C114-359F-48FC-9F82-D6F0D3AD0DE9}"/>
              </a:ext>
            </a:extLst>
          </p:cNvPr>
          <p:cNvSpPr/>
          <p:nvPr/>
        </p:nvSpPr>
        <p:spPr>
          <a:xfrm>
            <a:off x="3783222" y="3359089"/>
            <a:ext cx="1912188" cy="1006414"/>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b="1" dirty="0">
              <a:solidFill>
                <a:schemeClr val="tx1"/>
              </a:solidFill>
              <a:ea typeface="+mn-lt"/>
              <a:cs typeface="+mn-lt"/>
            </a:endParaRPr>
          </a:p>
          <a:p>
            <a:pPr algn="ctr"/>
            <a:r>
              <a:rPr lang="en-US" b="1" dirty="0">
                <a:solidFill>
                  <a:schemeClr val="tx1"/>
                </a:solidFill>
                <a:ea typeface="+mn-lt"/>
                <a:cs typeface="+mn-lt"/>
              </a:rPr>
              <a:t>Data</a:t>
            </a:r>
            <a:endParaRPr lang="en-US" dirty="0">
              <a:solidFill>
                <a:schemeClr val="tx1"/>
              </a:solidFill>
              <a:ea typeface="+mn-lt"/>
              <a:cs typeface="+mn-lt"/>
            </a:endParaRPr>
          </a:p>
          <a:p>
            <a:pPr algn="ctr"/>
            <a:r>
              <a:rPr lang="en-US" b="1" dirty="0">
                <a:solidFill>
                  <a:schemeClr val="tx1"/>
                </a:solidFill>
                <a:ea typeface="+mn-lt"/>
                <a:cs typeface="+mn-lt"/>
              </a:rPr>
              <a:t>Cleaning</a:t>
            </a:r>
            <a:endParaRPr lang="en-US" dirty="0">
              <a:solidFill>
                <a:schemeClr val="tx1"/>
              </a:solidFill>
              <a:ea typeface="+mn-lt"/>
              <a:cs typeface="+mn-lt"/>
            </a:endParaRPr>
          </a:p>
          <a:p>
            <a:pPr algn="ctr"/>
            <a:endParaRPr lang="en-US" b="1" dirty="0">
              <a:solidFill>
                <a:schemeClr val="tx1"/>
              </a:solidFill>
            </a:endParaRPr>
          </a:p>
        </p:txBody>
      </p:sp>
      <p:sp>
        <p:nvSpPr>
          <p:cNvPr id="8" name="Rectangle: Rounded Corners 7">
            <a:extLst>
              <a:ext uri="{FF2B5EF4-FFF2-40B4-BE49-F238E27FC236}">
                <a16:creationId xmlns:a16="http://schemas.microsoft.com/office/drawing/2014/main" id="{0E3E0EEE-5EDD-4983-9A99-97872F97CECA}"/>
              </a:ext>
            </a:extLst>
          </p:cNvPr>
          <p:cNvSpPr/>
          <p:nvPr/>
        </p:nvSpPr>
        <p:spPr>
          <a:xfrm>
            <a:off x="6414279" y="3359088"/>
            <a:ext cx="1912188" cy="1006414"/>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1"/>
                </a:solidFill>
              </a:rPr>
              <a:t>Univariate Analysis</a:t>
            </a:r>
            <a:endParaRPr lang="en-US" dirty="0">
              <a:solidFill>
                <a:schemeClr val="tx1"/>
              </a:solidFill>
            </a:endParaRPr>
          </a:p>
        </p:txBody>
      </p:sp>
      <p:sp>
        <p:nvSpPr>
          <p:cNvPr id="9" name="Rectangle: Rounded Corners 8">
            <a:extLst>
              <a:ext uri="{FF2B5EF4-FFF2-40B4-BE49-F238E27FC236}">
                <a16:creationId xmlns:a16="http://schemas.microsoft.com/office/drawing/2014/main" id="{6E5E6EE1-C4AB-4E11-ABA4-403228B40465}"/>
              </a:ext>
            </a:extLst>
          </p:cNvPr>
          <p:cNvSpPr/>
          <p:nvPr/>
        </p:nvSpPr>
        <p:spPr>
          <a:xfrm>
            <a:off x="9045335" y="3359087"/>
            <a:ext cx="1912188" cy="1006414"/>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1"/>
                </a:solidFill>
              </a:rPr>
              <a:t>Univariate Segmented Analysis</a:t>
            </a:r>
            <a:endParaRPr lang="en-US" dirty="0">
              <a:solidFill>
                <a:schemeClr val="tx1"/>
              </a:solidFill>
            </a:endParaRPr>
          </a:p>
        </p:txBody>
      </p:sp>
      <p:sp>
        <p:nvSpPr>
          <p:cNvPr id="10" name="Rectangle: Rounded Corners 9">
            <a:extLst>
              <a:ext uri="{FF2B5EF4-FFF2-40B4-BE49-F238E27FC236}">
                <a16:creationId xmlns:a16="http://schemas.microsoft.com/office/drawing/2014/main" id="{A223C43F-D511-4CC6-A779-9A18447452BD}"/>
              </a:ext>
            </a:extLst>
          </p:cNvPr>
          <p:cNvSpPr/>
          <p:nvPr/>
        </p:nvSpPr>
        <p:spPr>
          <a:xfrm>
            <a:off x="9045335" y="4854331"/>
            <a:ext cx="1912188" cy="1006414"/>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1"/>
                </a:solidFill>
              </a:rPr>
              <a:t>Bivariate Analysis</a:t>
            </a:r>
            <a:endParaRPr lang="en-US" dirty="0">
              <a:solidFill>
                <a:schemeClr val="tx1"/>
              </a:solidFill>
            </a:endParaRPr>
          </a:p>
        </p:txBody>
      </p:sp>
      <p:cxnSp>
        <p:nvCxnSpPr>
          <p:cNvPr id="12" name="Straight Arrow Connector 11">
            <a:extLst>
              <a:ext uri="{FF2B5EF4-FFF2-40B4-BE49-F238E27FC236}">
                <a16:creationId xmlns:a16="http://schemas.microsoft.com/office/drawing/2014/main" id="{AD2F7215-EC8B-45EB-8192-5E12F081E3C9}"/>
              </a:ext>
            </a:extLst>
          </p:cNvPr>
          <p:cNvCxnSpPr>
            <a:cxnSpLocks/>
          </p:cNvCxnSpPr>
          <p:nvPr/>
        </p:nvCxnSpPr>
        <p:spPr>
          <a:xfrm>
            <a:off x="5694511" y="3861398"/>
            <a:ext cx="713117" cy="8626"/>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EFA4B5D-F72E-43A4-B9A8-31C91749C818}"/>
              </a:ext>
            </a:extLst>
          </p:cNvPr>
          <p:cNvCxnSpPr>
            <a:cxnSpLocks/>
          </p:cNvCxnSpPr>
          <p:nvPr/>
        </p:nvCxnSpPr>
        <p:spPr>
          <a:xfrm>
            <a:off x="8325567" y="3789511"/>
            <a:ext cx="713117" cy="8626"/>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9287778-CDBF-4621-8DC9-AAB22D00AE01}"/>
              </a:ext>
            </a:extLst>
          </p:cNvPr>
          <p:cNvCxnSpPr>
            <a:cxnSpLocks/>
          </p:cNvCxnSpPr>
          <p:nvPr/>
        </p:nvCxnSpPr>
        <p:spPr>
          <a:xfrm flipH="1">
            <a:off x="9987590" y="4364604"/>
            <a:ext cx="5750" cy="497457"/>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B44C536-7988-47D9-88C5-84ADB507DEFC}"/>
              </a:ext>
            </a:extLst>
          </p:cNvPr>
          <p:cNvCxnSpPr>
            <a:cxnSpLocks/>
          </p:cNvCxnSpPr>
          <p:nvPr/>
        </p:nvCxnSpPr>
        <p:spPr>
          <a:xfrm flipH="1" flipV="1">
            <a:off x="8305439" y="5350891"/>
            <a:ext cx="810881" cy="5753"/>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F66F1232-F1E9-46B2-B487-03179750BC83}"/>
              </a:ext>
            </a:extLst>
          </p:cNvPr>
          <p:cNvSpPr/>
          <p:nvPr/>
        </p:nvSpPr>
        <p:spPr>
          <a:xfrm>
            <a:off x="6270504" y="4854330"/>
            <a:ext cx="2027206" cy="1006414"/>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1"/>
                </a:solidFill>
              </a:rPr>
              <a:t>Conclusion</a:t>
            </a:r>
            <a:endParaRPr lang="en-US" dirty="0">
              <a:solidFill>
                <a:schemeClr val="tx1"/>
              </a:solidFill>
            </a:endParaRPr>
          </a:p>
        </p:txBody>
      </p:sp>
    </p:spTree>
    <p:extLst>
      <p:ext uri="{BB962C8B-B14F-4D97-AF65-F5344CB8AC3E}">
        <p14:creationId xmlns:p14="http://schemas.microsoft.com/office/powerpoint/2010/main" val="3307734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59B66-1651-4FCD-B326-51959DA45C8F}"/>
              </a:ext>
            </a:extLst>
          </p:cNvPr>
          <p:cNvSpPr>
            <a:spLocks noGrp="1"/>
          </p:cNvSpPr>
          <p:nvPr>
            <p:ph type="title"/>
          </p:nvPr>
        </p:nvSpPr>
        <p:spPr/>
        <p:txBody>
          <a:bodyPr/>
          <a:lstStyle/>
          <a:p>
            <a:pPr algn="ctr"/>
            <a:r>
              <a:rPr lang="en-US" b="1" dirty="0">
                <a:latin typeface="Arial"/>
                <a:cs typeface="Arial"/>
              </a:rPr>
              <a:t>Data Understanding &amp; Cleaning</a:t>
            </a:r>
          </a:p>
        </p:txBody>
      </p:sp>
      <p:sp>
        <p:nvSpPr>
          <p:cNvPr id="3" name="TextBox 2">
            <a:extLst>
              <a:ext uri="{FF2B5EF4-FFF2-40B4-BE49-F238E27FC236}">
                <a16:creationId xmlns:a16="http://schemas.microsoft.com/office/drawing/2014/main" id="{08D98818-BFEB-42F6-8B81-00E5F432A511}"/>
              </a:ext>
            </a:extLst>
          </p:cNvPr>
          <p:cNvSpPr txBox="1"/>
          <p:nvPr/>
        </p:nvSpPr>
        <p:spPr>
          <a:xfrm>
            <a:off x="569343" y="3042248"/>
            <a:ext cx="11038935" cy="27764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Arial"/>
                <a:ea typeface="+mn-lt"/>
                <a:cs typeface="+mn-lt"/>
              </a:rPr>
              <a:t>The provided data had a lot of null values. Columns with more than 60% null have been dropped and are also imputed wherever applicable</a:t>
            </a:r>
            <a:endParaRPr lang="en-US"/>
          </a:p>
          <a:p>
            <a:pPr marL="285750" indent="-285750">
              <a:lnSpc>
                <a:spcPct val="200000"/>
              </a:lnSpc>
              <a:buFont typeface="Arial"/>
              <a:buChar char="•"/>
            </a:pPr>
            <a:r>
              <a:rPr lang="en-US" dirty="0">
                <a:latin typeface="Arial"/>
                <a:ea typeface="+mn-lt"/>
                <a:cs typeface="+mn-lt"/>
              </a:rPr>
              <a:t>Few of the columns had malformed data. Those were standardized.</a:t>
            </a:r>
          </a:p>
          <a:p>
            <a:pPr marL="285750" indent="-285750">
              <a:lnSpc>
                <a:spcPct val="200000"/>
              </a:lnSpc>
              <a:buFont typeface="Arial"/>
              <a:buChar char="•"/>
            </a:pPr>
            <a:r>
              <a:rPr lang="en-US" dirty="0">
                <a:latin typeface="Arial"/>
                <a:ea typeface="+mn-lt"/>
                <a:cs typeface="+mn-lt"/>
              </a:rPr>
              <a:t>Business driven, data driven and type driven derived columns are created as required.</a:t>
            </a:r>
          </a:p>
          <a:p>
            <a:pPr marL="285750" indent="-285750">
              <a:lnSpc>
                <a:spcPct val="200000"/>
              </a:lnSpc>
              <a:buFont typeface="Arial,Sans-Serif"/>
              <a:buChar char="•"/>
            </a:pPr>
            <a:r>
              <a:rPr lang="en-US" dirty="0">
                <a:latin typeface="Arial"/>
                <a:ea typeface="+mn-lt"/>
                <a:cs typeface="Arial"/>
              </a:rPr>
              <a:t>Checked for duplicate data throughout if any in the dataset. There were no duplicate rows</a:t>
            </a:r>
            <a:endParaRPr lang="en-US" dirty="0">
              <a:ea typeface="+mn-lt"/>
              <a:cs typeface="+mn-lt"/>
            </a:endParaRPr>
          </a:p>
          <a:p>
            <a:pPr marL="285750" indent="-285750">
              <a:lnSpc>
                <a:spcPct val="200000"/>
              </a:lnSpc>
              <a:buFont typeface="Arial"/>
              <a:buChar char="•"/>
            </a:pPr>
            <a:r>
              <a:rPr lang="en-US" dirty="0">
                <a:latin typeface="Arial"/>
                <a:ea typeface="+mn-lt"/>
                <a:cs typeface="+mn-lt"/>
              </a:rPr>
              <a:t>After understanding and cleanup,  proceeded with data analysis</a:t>
            </a:r>
            <a:endParaRPr lang="en-US" dirty="0">
              <a:latin typeface="Arial"/>
              <a:cs typeface="Arial"/>
            </a:endParaRPr>
          </a:p>
        </p:txBody>
      </p:sp>
    </p:spTree>
    <p:extLst>
      <p:ext uri="{BB962C8B-B14F-4D97-AF65-F5344CB8AC3E}">
        <p14:creationId xmlns:p14="http://schemas.microsoft.com/office/powerpoint/2010/main" val="542592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59B66-1651-4FCD-B326-51959DA45C8F}"/>
              </a:ext>
            </a:extLst>
          </p:cNvPr>
          <p:cNvSpPr>
            <a:spLocks noGrp="1"/>
          </p:cNvSpPr>
          <p:nvPr>
            <p:ph type="title"/>
          </p:nvPr>
        </p:nvSpPr>
        <p:spPr/>
        <p:txBody>
          <a:bodyPr/>
          <a:lstStyle/>
          <a:p>
            <a:pPr algn="ctr"/>
            <a:r>
              <a:rPr lang="en-US" b="1" dirty="0">
                <a:latin typeface="Arial"/>
                <a:cs typeface="Arial"/>
              </a:rPr>
              <a:t>Overview of Lending Club</a:t>
            </a:r>
          </a:p>
        </p:txBody>
      </p:sp>
      <p:pic>
        <p:nvPicPr>
          <p:cNvPr id="3" name="Picture 3" descr="Chart, bar chart&#10;&#10;Description automatically generated">
            <a:extLst>
              <a:ext uri="{FF2B5EF4-FFF2-40B4-BE49-F238E27FC236}">
                <a16:creationId xmlns:a16="http://schemas.microsoft.com/office/drawing/2014/main" id="{5951C04C-5E19-4A18-9872-5370193A29FD}"/>
              </a:ext>
            </a:extLst>
          </p:cNvPr>
          <p:cNvPicPr>
            <a:picLocks noChangeAspect="1"/>
          </p:cNvPicPr>
          <p:nvPr/>
        </p:nvPicPr>
        <p:blipFill rotWithShape="1">
          <a:blip r:embed="rId2"/>
          <a:srcRect l="8672" t="8774" r="8762" b="6720"/>
          <a:stretch/>
        </p:blipFill>
        <p:spPr>
          <a:xfrm>
            <a:off x="600800" y="3573923"/>
            <a:ext cx="5475222" cy="3152889"/>
          </a:xfrm>
          <a:prstGeom prst="rect">
            <a:avLst/>
          </a:prstGeom>
        </p:spPr>
      </p:pic>
      <p:sp>
        <p:nvSpPr>
          <p:cNvPr id="4" name="TextBox 3">
            <a:extLst>
              <a:ext uri="{FF2B5EF4-FFF2-40B4-BE49-F238E27FC236}">
                <a16:creationId xmlns:a16="http://schemas.microsoft.com/office/drawing/2014/main" id="{362702D3-DA8A-4DF1-AC53-10B013D6C193}"/>
              </a:ext>
            </a:extLst>
          </p:cNvPr>
          <p:cNvSpPr txBox="1"/>
          <p:nvPr/>
        </p:nvSpPr>
        <p:spPr>
          <a:xfrm>
            <a:off x="1258711" y="278271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5" name="Rectangle: Rounded Corners 4">
            <a:extLst>
              <a:ext uri="{FF2B5EF4-FFF2-40B4-BE49-F238E27FC236}">
                <a16:creationId xmlns:a16="http://schemas.microsoft.com/office/drawing/2014/main" id="{AC480865-C4A3-40B0-9CEA-A0A34395510B}"/>
              </a:ext>
            </a:extLst>
          </p:cNvPr>
          <p:cNvSpPr/>
          <p:nvPr/>
        </p:nvSpPr>
        <p:spPr>
          <a:xfrm>
            <a:off x="964360" y="2418237"/>
            <a:ext cx="488808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ea typeface="+mn-lt"/>
                <a:cs typeface="+mn-lt"/>
              </a:rPr>
              <a:t>14.4% of total borrower accounts for defaulter</a:t>
            </a:r>
          </a:p>
          <a:p>
            <a:pPr algn="ctr"/>
            <a:endParaRPr lang="en-US" dirty="0">
              <a:solidFill>
                <a:schemeClr val="tx1"/>
              </a:solidFill>
            </a:endParaRPr>
          </a:p>
        </p:txBody>
      </p:sp>
      <p:sp>
        <p:nvSpPr>
          <p:cNvPr id="8" name="Rectangle: Rounded Corners 7">
            <a:extLst>
              <a:ext uri="{FF2B5EF4-FFF2-40B4-BE49-F238E27FC236}">
                <a16:creationId xmlns:a16="http://schemas.microsoft.com/office/drawing/2014/main" id="{01984852-74E2-43AB-81F3-152250B57A3C}"/>
              </a:ext>
            </a:extLst>
          </p:cNvPr>
          <p:cNvSpPr/>
          <p:nvPr/>
        </p:nvSpPr>
        <p:spPr>
          <a:xfrm>
            <a:off x="6567990" y="2417585"/>
            <a:ext cx="488808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dirty="0">
                <a:solidFill>
                  <a:schemeClr val="tx1"/>
                </a:solidFill>
              </a:rPr>
              <a:t>Average profit is of 9.51%</a:t>
            </a:r>
          </a:p>
        </p:txBody>
      </p:sp>
      <p:pic>
        <p:nvPicPr>
          <p:cNvPr id="9" name="Picture 9" descr="Chart, box and whisker chart&#10;&#10;Description automatically generated">
            <a:extLst>
              <a:ext uri="{FF2B5EF4-FFF2-40B4-BE49-F238E27FC236}">
                <a16:creationId xmlns:a16="http://schemas.microsoft.com/office/drawing/2014/main" id="{A0E883F4-C1CF-4A63-B22B-D58F3C563537}"/>
              </a:ext>
            </a:extLst>
          </p:cNvPr>
          <p:cNvPicPr>
            <a:picLocks noChangeAspect="1"/>
          </p:cNvPicPr>
          <p:nvPr/>
        </p:nvPicPr>
        <p:blipFill>
          <a:blip r:embed="rId3"/>
          <a:stretch>
            <a:fillRect/>
          </a:stretch>
        </p:blipFill>
        <p:spPr>
          <a:xfrm>
            <a:off x="6391465" y="3756812"/>
            <a:ext cx="5802922" cy="2901460"/>
          </a:xfrm>
          <a:prstGeom prst="rect">
            <a:avLst/>
          </a:prstGeom>
        </p:spPr>
      </p:pic>
    </p:spTree>
    <p:extLst>
      <p:ext uri="{BB962C8B-B14F-4D97-AF65-F5344CB8AC3E}">
        <p14:creationId xmlns:p14="http://schemas.microsoft.com/office/powerpoint/2010/main" val="411759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59B66-1651-4FCD-B326-51959DA45C8F}"/>
              </a:ext>
            </a:extLst>
          </p:cNvPr>
          <p:cNvSpPr>
            <a:spLocks noGrp="1"/>
          </p:cNvSpPr>
          <p:nvPr>
            <p:ph type="title"/>
          </p:nvPr>
        </p:nvSpPr>
        <p:spPr>
          <a:xfrm>
            <a:off x="1154953" y="973668"/>
            <a:ext cx="8761413" cy="706964"/>
          </a:xfrm>
        </p:spPr>
        <p:txBody>
          <a:bodyPr vert="horz" lIns="91440" tIns="45720" rIns="91440" bIns="45720" rtlCol="0" anchor="ctr">
            <a:normAutofit/>
          </a:bodyPr>
          <a:lstStyle/>
          <a:p>
            <a:r>
              <a:rPr lang="en-US" dirty="0"/>
              <a:t>Impact of Interest Rate and Grade</a:t>
            </a:r>
          </a:p>
        </p:txBody>
      </p:sp>
      <p:sp>
        <p:nvSpPr>
          <p:cNvPr id="8" name="Rectangle: Rounded Corners 7">
            <a:extLst>
              <a:ext uri="{FF2B5EF4-FFF2-40B4-BE49-F238E27FC236}">
                <a16:creationId xmlns:a16="http://schemas.microsoft.com/office/drawing/2014/main" id="{01984852-74E2-43AB-81F3-152250B57A3C}"/>
              </a:ext>
            </a:extLst>
          </p:cNvPr>
          <p:cNvSpPr/>
          <p:nvPr/>
        </p:nvSpPr>
        <p:spPr>
          <a:xfrm>
            <a:off x="1154955" y="2603500"/>
            <a:ext cx="3481054" cy="3416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marL="285750" indent="-285750" defTabSz="457200">
              <a:spcBef>
                <a:spcPts val="1000"/>
              </a:spcBef>
              <a:buClr>
                <a:schemeClr val="accent1"/>
              </a:buClr>
              <a:buSzPct val="80000"/>
              <a:buFont typeface="Wingdings 3" charset="2"/>
              <a:buChar char=""/>
            </a:pPr>
            <a:r>
              <a:rPr lang="en-US" sz="1600">
                <a:solidFill>
                  <a:schemeClr val="tx1">
                    <a:lumMod val="75000"/>
                    <a:lumOff val="25000"/>
                  </a:schemeClr>
                </a:solidFill>
              </a:rPr>
              <a:t>Increasing rate of interest shows more loan defaulter. Loans with greater interest might be a risk.</a:t>
            </a:r>
          </a:p>
          <a:p>
            <a:pPr marL="285750" indent="-285750" defTabSz="457200">
              <a:spcBef>
                <a:spcPts val="1000"/>
              </a:spcBef>
              <a:buClr>
                <a:schemeClr val="accent1"/>
              </a:buClr>
              <a:buSzPct val="80000"/>
              <a:buFont typeface="Wingdings 3" charset="2"/>
              <a:buChar char=""/>
            </a:pPr>
            <a:endParaRPr lang="en-US" sz="1600">
              <a:solidFill>
                <a:schemeClr val="tx1">
                  <a:lumMod val="75000"/>
                  <a:lumOff val="25000"/>
                </a:schemeClr>
              </a:solidFill>
            </a:endParaRPr>
          </a:p>
          <a:p>
            <a:pPr marL="285750" indent="-285750" defTabSz="457200">
              <a:spcBef>
                <a:spcPts val="1000"/>
              </a:spcBef>
              <a:buClr>
                <a:schemeClr val="accent1"/>
              </a:buClr>
              <a:buSzPct val="80000"/>
              <a:buFont typeface="Wingdings 3" charset="2"/>
              <a:buChar char=""/>
            </a:pPr>
            <a:r>
              <a:rPr lang="en-US" sz="1600">
                <a:solidFill>
                  <a:schemeClr val="tx1">
                    <a:lumMod val="75000"/>
                    <a:lumOff val="25000"/>
                  </a:schemeClr>
                </a:solidFill>
              </a:rPr>
              <a:t>Lower grade of loan with increasing rate of interest shows higher chances of defaulter.</a:t>
            </a:r>
          </a:p>
          <a:p>
            <a:pPr defTabSz="457200">
              <a:spcBef>
                <a:spcPts val="1000"/>
              </a:spcBef>
              <a:buClr>
                <a:schemeClr val="accent1"/>
              </a:buClr>
              <a:buSzPct val="80000"/>
              <a:buFont typeface="Wingdings 3" charset="2"/>
              <a:buChar char=""/>
            </a:pPr>
            <a:endParaRPr lang="en-US" sz="1600">
              <a:solidFill>
                <a:schemeClr val="tx1">
                  <a:lumMod val="75000"/>
                  <a:lumOff val="25000"/>
                </a:schemeClr>
              </a:solidFill>
            </a:endParaRPr>
          </a:p>
        </p:txBody>
      </p:sp>
      <p:pic>
        <p:nvPicPr>
          <p:cNvPr id="6" name="Picture 6" descr="Chart, scatter chart&#10;&#10;Description automatically generated">
            <a:extLst>
              <a:ext uri="{FF2B5EF4-FFF2-40B4-BE49-F238E27FC236}">
                <a16:creationId xmlns:a16="http://schemas.microsoft.com/office/drawing/2014/main" id="{BAD11B3C-CA4F-4D1F-B22A-604E8CD17289}"/>
              </a:ext>
            </a:extLst>
          </p:cNvPr>
          <p:cNvPicPr>
            <a:picLocks noChangeAspect="1"/>
          </p:cNvPicPr>
          <p:nvPr/>
        </p:nvPicPr>
        <p:blipFill rotWithShape="1">
          <a:blip r:embed="rId2"/>
          <a:srcRect l="9440" t="7381" r="8227" b="8197"/>
          <a:stretch/>
        </p:blipFill>
        <p:spPr>
          <a:xfrm>
            <a:off x="5029877" y="2324395"/>
            <a:ext cx="6814025" cy="3975919"/>
          </a:xfrm>
          <a:prstGeom prst="roundRect">
            <a:avLst>
              <a:gd name="adj" fmla="val 1858"/>
            </a:avLst>
          </a:prstGeom>
          <a:effectLst>
            <a:outerShdw blurRad="50800" dist="50800" dir="5400000" algn="tl" rotWithShape="0">
              <a:srgbClr val="000000">
                <a:alpha val="43000"/>
              </a:srgbClr>
            </a:outerShdw>
          </a:effectLst>
        </p:spPr>
      </p:pic>
      <p:sp>
        <p:nvSpPr>
          <p:cNvPr id="4" name="TextBox 3">
            <a:extLst>
              <a:ext uri="{FF2B5EF4-FFF2-40B4-BE49-F238E27FC236}">
                <a16:creationId xmlns:a16="http://schemas.microsoft.com/office/drawing/2014/main" id="{362702D3-DA8A-4DF1-AC53-10B013D6C193}"/>
              </a:ext>
            </a:extLst>
          </p:cNvPr>
          <p:cNvSpPr txBox="1"/>
          <p:nvPr/>
        </p:nvSpPr>
        <p:spPr>
          <a:xfrm>
            <a:off x="1258711" y="278271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Tree>
    <p:extLst>
      <p:ext uri="{BB962C8B-B14F-4D97-AF65-F5344CB8AC3E}">
        <p14:creationId xmlns:p14="http://schemas.microsoft.com/office/powerpoint/2010/main" val="17795858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 Boardroom</vt:lpstr>
      <vt:lpstr>Lending Club  Case Study</vt:lpstr>
      <vt:lpstr>Problem Statement</vt:lpstr>
      <vt:lpstr>Business Understanding</vt:lpstr>
      <vt:lpstr>Business Understanding</vt:lpstr>
      <vt:lpstr>Business Understanding</vt:lpstr>
      <vt:lpstr>Methodology</vt:lpstr>
      <vt:lpstr>Data Understanding &amp; Cleaning</vt:lpstr>
      <vt:lpstr>Overview of Lending Club</vt:lpstr>
      <vt:lpstr>Impact of Interest Rate and Grade</vt:lpstr>
      <vt:lpstr>Impact of Homeownership and Experience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438</cp:revision>
  <dcterms:created xsi:type="dcterms:W3CDTF">2021-12-08T12:26:33Z</dcterms:created>
  <dcterms:modified xsi:type="dcterms:W3CDTF">2021-12-08T18:27:38Z</dcterms:modified>
</cp:coreProperties>
</file>