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9" r:id="rId3"/>
    <p:sldId id="256" r:id="rId4"/>
    <p:sldId id="274" r:id="rId5"/>
    <p:sldId id="278" r:id="rId6"/>
    <p:sldId id="279" r:id="rId7"/>
    <p:sldId id="275" r:id="rId8"/>
    <p:sldId id="280" r:id="rId9"/>
    <p:sldId id="276" r:id="rId10"/>
    <p:sldId id="281" r:id="rId11"/>
    <p:sldId id="277" r:id="rId12"/>
    <p:sldId id="282" r:id="rId13"/>
    <p:sldId id="283" r:id="rId14"/>
    <p:sldId id="284" r:id="rId15"/>
    <p:sldId id="285" r:id="rId16"/>
    <p:sldId id="270" r:id="rId17"/>
    <p:sldId id="268" r:id="rId18"/>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3BB"/>
    <a:srgbClr val="68217A"/>
    <a:srgbClr val="0078D7"/>
    <a:srgbClr val="0072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2D5A5-12D3-4B35-AFE7-DEE6DE70A3CD}" type="datetimeFigureOut">
              <a:rPr lang="sk-SK" smtClean="0"/>
              <a:t>4. 2. 2019</a:t>
            </a:fld>
            <a:endParaRPr lang="sk-S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E793B-3898-4EED-ADAD-673CA7562D79}" type="slidenum">
              <a:rPr lang="sk-SK" smtClean="0"/>
              <a:t>‹#›</a:t>
            </a:fld>
            <a:endParaRPr lang="sk-SK"/>
          </a:p>
        </p:txBody>
      </p:sp>
    </p:spTree>
    <p:extLst>
      <p:ext uri="{BB962C8B-B14F-4D97-AF65-F5344CB8AC3E}">
        <p14:creationId xmlns:p14="http://schemas.microsoft.com/office/powerpoint/2010/main" val="136545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2/4/2019 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41455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67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2/4/2019 1:05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69259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2/4/2019 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9800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2/4/2019 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8352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90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82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38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2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fld id="{A6E59EFD-04E3-4ED7-A4D7-34E7BADD441D}" type="datetimeFigureOut">
              <a:rPr lang="sk-SK" smtClean="0"/>
              <a:t>4. 2. 2019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200928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fld id="{A6E59EFD-04E3-4ED7-A4D7-34E7BADD441D}" type="datetimeFigureOut">
              <a:rPr lang="sk-SK" smtClean="0"/>
              <a:t>4. 2. 2019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56788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fld id="{A6E59EFD-04E3-4ED7-A4D7-34E7BADD441D}" type="datetimeFigureOut">
              <a:rPr lang="sk-SK" smtClean="0"/>
              <a:t>4. 2. 2019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200590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7433" y="5912754"/>
            <a:ext cx="1075699" cy="20587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8551" y="649719"/>
            <a:ext cx="10255939" cy="5104275"/>
          </a:xfrm>
          <a:prstGeom prst="rect">
            <a:avLst/>
          </a:prstGeom>
        </p:spPr>
      </p:pic>
    </p:spTree>
    <p:extLst>
      <p:ext uri="{BB962C8B-B14F-4D97-AF65-F5344CB8AC3E}">
        <p14:creationId xmlns:p14="http://schemas.microsoft.com/office/powerpoint/2010/main" val="1195887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584" y="6112611"/>
            <a:ext cx="1075699" cy="20587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13132" y="1058430"/>
            <a:ext cx="5602655" cy="5799571"/>
          </a:xfrm>
          <a:prstGeom prst="rect">
            <a:avLst/>
          </a:prstGeom>
        </p:spPr>
      </p:pic>
    </p:spTree>
    <p:extLst>
      <p:ext uri="{BB962C8B-B14F-4D97-AF65-F5344CB8AC3E}">
        <p14:creationId xmlns:p14="http://schemas.microsoft.com/office/powerpoint/2010/main" val="3183386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0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fld id="{A6E59EFD-04E3-4ED7-A4D7-34E7BADD441D}" type="datetimeFigureOut">
              <a:rPr lang="sk-SK" smtClean="0"/>
              <a:t>4. 2. 2019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296907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E59EFD-04E3-4ED7-A4D7-34E7BADD441D}" type="datetimeFigureOut">
              <a:rPr lang="sk-SK" smtClean="0"/>
              <a:t>4. 2. 2019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141791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fld id="{A6E59EFD-04E3-4ED7-A4D7-34E7BADD441D}" type="datetimeFigureOut">
              <a:rPr lang="sk-SK" smtClean="0"/>
              <a:t>4. 2. 2019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188969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fld id="{A6E59EFD-04E3-4ED7-A4D7-34E7BADD441D}" type="datetimeFigureOut">
              <a:rPr lang="sk-SK" smtClean="0"/>
              <a:t>4. 2. 2019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118016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fld id="{A6E59EFD-04E3-4ED7-A4D7-34E7BADD441D}" type="datetimeFigureOut">
              <a:rPr lang="sk-SK" smtClean="0"/>
              <a:t>4. 2. 2019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384874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59EFD-04E3-4ED7-A4D7-34E7BADD441D}" type="datetimeFigureOut">
              <a:rPr lang="sk-SK" smtClean="0"/>
              <a:t>4. 2. 2019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384577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59EFD-04E3-4ED7-A4D7-34E7BADD441D}" type="datetimeFigureOut">
              <a:rPr lang="sk-SK" smtClean="0"/>
              <a:t>4. 2. 2019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153646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59EFD-04E3-4ED7-A4D7-34E7BADD441D}" type="datetimeFigureOut">
              <a:rPr lang="sk-SK" smtClean="0"/>
              <a:t>4. 2. 2019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CD709EC0-CE69-492C-B5FB-686B129EB60F}" type="slidenum">
              <a:rPr lang="sk-SK" smtClean="0"/>
              <a:t>‹#›</a:t>
            </a:fld>
            <a:endParaRPr lang="sk-SK"/>
          </a:p>
        </p:txBody>
      </p:sp>
    </p:spTree>
    <p:extLst>
      <p:ext uri="{BB962C8B-B14F-4D97-AF65-F5344CB8AC3E}">
        <p14:creationId xmlns:p14="http://schemas.microsoft.com/office/powerpoint/2010/main" val="149644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k-S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9EFD-04E3-4ED7-A4D7-34E7BADD441D}" type="datetimeFigureOut">
              <a:rPr lang="sk-SK" smtClean="0"/>
              <a:t>4. 2. 2019</a:t>
            </a:fld>
            <a:endParaRPr lang="sk-S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09EC0-CE69-492C-B5FB-686B129EB60F}" type="slidenum">
              <a:rPr lang="sk-SK" smtClean="0"/>
              <a:t>‹#›</a:t>
            </a:fld>
            <a:endParaRPr lang="sk-SK"/>
          </a:p>
        </p:txBody>
      </p:sp>
    </p:spTree>
    <p:extLst>
      <p:ext uri="{BB962C8B-B14F-4D97-AF65-F5344CB8AC3E}">
        <p14:creationId xmlns:p14="http://schemas.microsoft.com/office/powerpoint/2010/main" val="177537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login.microsoftonline.com/common/.well-known/openid-configuration"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login.microsoftonline.com/common/.well-known/openid-configuration"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searchsoftwarequality.techtarget.com/definition/authorization" TargetMode="External"/><Relationship Id="rId5" Type="http://schemas.openxmlformats.org/officeDocument/2006/relationships/hyperlink" Target="https://searchsecurity.techtarget.com/definition/authentication" TargetMode="External"/><Relationship Id="rId4" Type="http://schemas.openxmlformats.org/officeDocument/2006/relationships/hyperlink" Target="https://whatis.techtarget.com/definition/tok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2" name="Rectangle 1"/>
          <p:cNvSpPr/>
          <p:nvPr/>
        </p:nvSpPr>
        <p:spPr>
          <a:xfrm>
            <a:off x="5368954" y="5763235"/>
            <a:ext cx="1778466" cy="461395"/>
          </a:xfrm>
          <a:prstGeom prst="rect">
            <a:avLst/>
          </a:prstGeom>
          <a:solidFill>
            <a:srgbClr val="A13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 name="TextBox 3"/>
          <p:cNvSpPr txBox="1"/>
          <p:nvPr/>
        </p:nvSpPr>
        <p:spPr>
          <a:xfrm>
            <a:off x="2554020" y="5873692"/>
            <a:ext cx="9411478" cy="830997"/>
          </a:xfrm>
          <a:prstGeom prst="rect">
            <a:avLst/>
          </a:prstGeom>
          <a:noFill/>
        </p:spPr>
        <p:txBody>
          <a:bodyPr wrap="square" rtlCol="0">
            <a:spAutoFit/>
          </a:bodyPr>
          <a:lstStyle/>
          <a:p>
            <a:pPr algn="r"/>
            <a:r>
              <a:rPr lang="en-US" sz="4800" dirty="0">
                <a:solidFill>
                  <a:schemeClr val="bg1"/>
                </a:solidFill>
                <a:latin typeface="Segoe UI Light" panose="020B0502040204020203" pitchFamily="34" charset="0"/>
              </a:rPr>
              <a:t>OAuth Demystified </a:t>
            </a:r>
            <a:endParaRPr lang="sk-SK" sz="4800" dirty="0">
              <a:solidFill>
                <a:schemeClr val="bg1"/>
              </a:solidFill>
              <a:latin typeface="Segoe UI Light" panose="020B0502040204020203" pitchFamily="34" charset="0"/>
            </a:endParaRPr>
          </a:p>
        </p:txBody>
      </p:sp>
      <p:pic>
        <p:nvPicPr>
          <p:cNvPr id="5" name="Picture 2" descr="Image result for .net core logo">
            <a:extLst>
              <a:ext uri="{FF2B5EF4-FFF2-40B4-BE49-F238E27FC236}">
                <a16:creationId xmlns:a16="http://schemas.microsoft.com/office/drawing/2014/main" id="{FA367ABD-5DFB-44BD-867A-BBCF1CA82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8" y="0"/>
            <a:ext cx="4648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0137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Client credentials grant</a:t>
            </a:r>
          </a:p>
        </p:txBody>
      </p:sp>
      <p:sp>
        <p:nvSpPr>
          <p:cNvPr id="2" name="Rectangle 1">
            <a:extLst>
              <a:ext uri="{FF2B5EF4-FFF2-40B4-BE49-F238E27FC236}">
                <a16:creationId xmlns:a16="http://schemas.microsoft.com/office/drawing/2014/main" id="{2E73AE11-05FA-4CF1-9C5A-E8058D3CF375}"/>
              </a:ext>
            </a:extLst>
          </p:cNvPr>
          <p:cNvSpPr>
            <a:spLocks noChangeArrowheads="1"/>
          </p:cNvSpPr>
          <p:nvPr/>
        </p:nvSpPr>
        <p:spPr bwMode="auto">
          <a:xfrm>
            <a:off x="440727" y="1271068"/>
            <a:ext cx="1060963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POST /&lt;tenant&gt;/oauth2/token HTTP/1.1 Host: https://login.microsoftonline.com </a:t>
            </a:r>
            <a:br>
              <a:rPr lang="en-US" sz="2400" dirty="0">
                <a:solidFill>
                  <a:schemeClr val="bg1"/>
                </a:solidFill>
                <a:latin typeface="Segoe UI Light" panose="020B0502040204020203" pitchFamily="34" charset="0"/>
                <a:cs typeface="Segoe UI Light" panose="020B0502040204020203" pitchFamily="34" charset="0"/>
              </a:rPr>
            </a:br>
            <a:r>
              <a:rPr lang="en-US" sz="2400" dirty="0">
                <a:solidFill>
                  <a:schemeClr val="bg1"/>
                </a:solidFill>
                <a:latin typeface="Segoe UI Light" panose="020B0502040204020203" pitchFamily="34" charset="0"/>
                <a:cs typeface="Segoe UI Light" panose="020B0502040204020203" pitchFamily="34" charset="0"/>
              </a:rPr>
              <a:t>Content-Type: application/x-www-form-</a:t>
            </a:r>
            <a:r>
              <a:rPr lang="en-US" sz="2400" dirty="0" err="1">
                <a:solidFill>
                  <a:schemeClr val="bg1"/>
                </a:solidFill>
                <a:latin typeface="Segoe UI Light" panose="020B0502040204020203" pitchFamily="34" charset="0"/>
                <a:cs typeface="Segoe UI Light" panose="020B0502040204020203" pitchFamily="34" charset="0"/>
              </a:rPr>
              <a:t>urlencoded</a:t>
            </a:r>
            <a:r>
              <a:rPr lang="en-US" sz="2400" dirty="0">
                <a:solidFill>
                  <a:schemeClr val="bg1"/>
                </a:solidFill>
                <a:latin typeface="Segoe UI Light" panose="020B0502040204020203" pitchFamily="34" charset="0"/>
                <a:cs typeface="Segoe UI Light" panose="020B0502040204020203" pitchFamily="34" charset="0"/>
              </a:rPr>
              <a:t> </a:t>
            </a:r>
            <a:br>
              <a:rPr lang="en-US" sz="2400" dirty="0">
                <a:solidFill>
                  <a:schemeClr val="bg1"/>
                </a:solidFill>
                <a:latin typeface="Segoe UI Light" panose="020B0502040204020203" pitchFamily="34" charset="0"/>
                <a:cs typeface="Segoe UI Light" panose="020B0502040204020203" pitchFamily="34" charset="0"/>
              </a:rPr>
            </a:br>
            <a:br>
              <a:rPr lang="en-US" sz="2400" dirty="0">
                <a:solidFill>
                  <a:schemeClr val="bg1"/>
                </a:solidFill>
                <a:latin typeface="Segoe UI Light" panose="020B0502040204020203" pitchFamily="34" charset="0"/>
                <a:cs typeface="Segoe UI Light" panose="020B0502040204020203" pitchFamily="34" charset="0"/>
              </a:rPr>
            </a:br>
            <a:r>
              <a:rPr lang="en-US" sz="2400" dirty="0" err="1">
                <a:solidFill>
                  <a:schemeClr val="bg1"/>
                </a:solidFill>
                <a:latin typeface="Segoe UI Light" panose="020B0502040204020203" pitchFamily="34" charset="0"/>
                <a:cs typeface="Segoe UI Light" panose="020B0502040204020203" pitchFamily="34" charset="0"/>
              </a:rPr>
              <a:t>client_id</a:t>
            </a:r>
            <a:r>
              <a:rPr lang="en-US" sz="2400" dirty="0">
                <a:solidFill>
                  <a:schemeClr val="bg1"/>
                </a:solidFill>
                <a:latin typeface="Segoe UI Light" panose="020B0502040204020203" pitchFamily="34" charset="0"/>
                <a:cs typeface="Segoe UI Light" panose="020B0502040204020203" pitchFamily="34" charset="0"/>
              </a:rPr>
              <a:t>=</a:t>
            </a:r>
            <a:r>
              <a:rPr lang="fr-FR" altLang="en-US" sz="2400" dirty="0">
                <a:solidFill>
                  <a:schemeClr val="bg1"/>
                </a:solidFill>
                <a:latin typeface="Segoe UI Light" panose="020B0502040204020203" pitchFamily="34" charset="0"/>
                <a:cs typeface="Segoe UI Light" panose="020B0502040204020203" pitchFamily="34" charset="0"/>
              </a:rPr>
              <a:t>&lt;identifier (</a:t>
            </a:r>
            <a:r>
              <a:rPr lang="fr-FR" altLang="en-US" sz="2400" dirty="0" err="1">
                <a:solidFill>
                  <a:schemeClr val="bg1"/>
                </a:solidFill>
                <a:latin typeface="Segoe UI Light" panose="020B0502040204020203" pitchFamily="34" charset="0"/>
                <a:cs typeface="Segoe UI Light" panose="020B0502040204020203" pitchFamily="34" charset="0"/>
              </a:rPr>
              <a:t>guid</a:t>
            </a:r>
            <a:r>
              <a:rPr lang="fr-FR" altLang="en-US" sz="2400" dirty="0">
                <a:solidFill>
                  <a:schemeClr val="bg1"/>
                </a:solidFill>
                <a:latin typeface="Segoe UI Light" panose="020B0502040204020203" pitchFamily="34" charset="0"/>
                <a:cs typeface="Segoe UI Light" panose="020B0502040204020203" pitchFamily="34" charset="0"/>
              </a:rPr>
              <a:t>) of the app </a:t>
            </a:r>
            <a:r>
              <a:rPr lang="fr-FR" altLang="en-US" sz="2400" dirty="0" err="1">
                <a:solidFill>
                  <a:schemeClr val="bg1"/>
                </a:solidFill>
                <a:latin typeface="Segoe UI Light" panose="020B0502040204020203" pitchFamily="34" charset="0"/>
                <a:cs typeface="Segoe UI Light" panose="020B0502040204020203" pitchFamily="34" charset="0"/>
              </a:rPr>
              <a:t>registered</a:t>
            </a:r>
            <a:r>
              <a:rPr lang="fr-FR" altLang="en-US" sz="2400" dirty="0">
                <a:solidFill>
                  <a:schemeClr val="bg1"/>
                </a:solidFill>
                <a:latin typeface="Segoe UI Light" panose="020B0502040204020203" pitchFamily="34" charset="0"/>
                <a:cs typeface="Segoe UI Light" panose="020B0502040204020203" pitchFamily="34" charset="0"/>
              </a:rPr>
              <a:t> in </a:t>
            </a:r>
            <a:r>
              <a:rPr lang="fr-FR" altLang="en-US" sz="2400" dirty="0" err="1">
                <a:solidFill>
                  <a:schemeClr val="bg1"/>
                </a:solidFill>
                <a:latin typeface="Segoe UI Light" panose="020B0502040204020203" pitchFamily="34" charset="0"/>
                <a:cs typeface="Segoe UI Light" panose="020B0502040204020203" pitchFamily="34" charset="0"/>
              </a:rPr>
              <a:t>AzureAD</a:t>
            </a:r>
            <a:r>
              <a:rPr lang="fr-FR" altLang="en-US" sz="2400" dirty="0">
                <a:solidFill>
                  <a:schemeClr val="bg1"/>
                </a:solidFill>
                <a:latin typeface="Segoe UI Light" panose="020B0502040204020203" pitchFamily="34" charset="0"/>
                <a:cs typeface="Segoe UI Light" panose="020B0502040204020203" pitchFamily="34" charset="0"/>
              </a:rPr>
              <a:t>&gt;</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&amp;scope=&lt;requested scope&gt; </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redirect_uri</a:t>
            </a:r>
            <a:r>
              <a:rPr lang="en-US" sz="2400" dirty="0">
                <a:solidFill>
                  <a:schemeClr val="bg1"/>
                </a:solidFill>
                <a:latin typeface="Segoe UI Light" panose="020B0502040204020203" pitchFamily="34" charset="0"/>
                <a:cs typeface="Segoe UI Light" panose="020B0502040204020203" pitchFamily="34" charset="0"/>
              </a:rPr>
              <a:t>=&lt;same URL as in initial call&gt;</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grant_type</a:t>
            </a:r>
            <a:r>
              <a:rPr lang="en-US" sz="2400" dirty="0">
                <a:solidFill>
                  <a:schemeClr val="bg1"/>
                </a:solidFill>
                <a:latin typeface="Segoe UI Light" panose="020B0502040204020203" pitchFamily="34" charset="0"/>
                <a:cs typeface="Segoe UI Light" panose="020B0502040204020203" pitchFamily="34" charset="0"/>
              </a:rPr>
              <a:t>=</a:t>
            </a:r>
            <a:r>
              <a:rPr lang="en-US" sz="2400" dirty="0" err="1">
                <a:solidFill>
                  <a:schemeClr val="bg1"/>
                </a:solidFill>
                <a:latin typeface="Segoe UI Light" panose="020B0502040204020203" pitchFamily="34" charset="0"/>
                <a:cs typeface="Segoe UI Light" panose="020B0502040204020203" pitchFamily="34" charset="0"/>
              </a:rPr>
              <a:t>client_credentials</a:t>
            </a:r>
            <a:endParaRPr lang="en-US" sz="2400" dirty="0">
              <a:solidFill>
                <a:schemeClr val="bg1"/>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client_secret</a:t>
            </a:r>
            <a:r>
              <a:rPr lang="en-US" sz="2400" dirty="0">
                <a:solidFill>
                  <a:schemeClr val="bg1"/>
                </a:solidFill>
                <a:latin typeface="Segoe UI Light" panose="020B0502040204020203" pitchFamily="34" charset="0"/>
                <a:cs typeface="Segoe UI Light" panose="020B0502040204020203" pitchFamily="34" charset="0"/>
              </a:rPr>
              <a:t>=&lt;client secret generated during app registration&gt;</a:t>
            </a:r>
            <a:endParaRPr lang="en-US" altLang="en-US" sz="2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57989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9302" y="219355"/>
            <a:ext cx="13261244" cy="2055423"/>
          </a:xfrm>
        </p:spPr>
        <p:txBody>
          <a:bodyPr>
            <a:normAutofit/>
          </a:bodyPr>
          <a:lstStyle/>
          <a:p>
            <a:r>
              <a:rPr lang="en-US" sz="6600" dirty="0" err="1">
                <a:solidFill>
                  <a:schemeClr val="bg1"/>
                </a:solidFill>
                <a:latin typeface="Segoe UI Light" panose="020B0502040204020203" pitchFamily="34" charset="0"/>
              </a:rPr>
              <a:t>.</a:t>
            </a:r>
            <a:r>
              <a:rPr lang="en-US" sz="5400" dirty="0" err="1">
                <a:solidFill>
                  <a:schemeClr val="bg1"/>
                </a:solidFill>
                <a:latin typeface="Segoe UI Light" panose="020B0502040204020203" pitchFamily="34" charset="0"/>
              </a:rPr>
              <a:t>Net</a:t>
            </a:r>
            <a:r>
              <a:rPr lang="en-US" sz="6600" dirty="0">
                <a:solidFill>
                  <a:schemeClr val="bg1"/>
                </a:solidFill>
                <a:latin typeface="Segoe UI Light" panose="020B0502040204020203" pitchFamily="34" charset="0"/>
              </a:rPr>
              <a:t> </a:t>
            </a:r>
            <a:r>
              <a:rPr lang="en-US" sz="5400" dirty="0" err="1">
                <a:solidFill>
                  <a:schemeClr val="bg1"/>
                </a:solidFill>
                <a:latin typeface="Segoe UI Light" panose="020B0502040204020203" pitchFamily="34" charset="0"/>
              </a:rPr>
              <a:t>Devs</a:t>
            </a:r>
            <a:r>
              <a:rPr lang="en-US" sz="6600" dirty="0">
                <a:solidFill>
                  <a:schemeClr val="bg1"/>
                </a:solidFill>
                <a:latin typeface="Segoe UI Light" panose="020B0502040204020203" pitchFamily="34" charset="0"/>
              </a:rPr>
              <a:t>    </a:t>
            </a:r>
            <a:r>
              <a:rPr lang="en-US" sz="5400" dirty="0">
                <a:solidFill>
                  <a:schemeClr val="bg1"/>
                </a:solidFill>
                <a:latin typeface="Segoe UI Light" panose="020B0502040204020203" pitchFamily="34" charset="0"/>
              </a:rPr>
              <a:t>Demo</a:t>
            </a:r>
            <a:endParaRPr lang="en-US" sz="6600" dirty="0">
              <a:solidFill>
                <a:schemeClr val="bg1"/>
              </a:solidFill>
              <a:latin typeface="Segoe UI Light" panose="020B0502040204020203" pitchFamily="34" charset="0"/>
            </a:endParaRPr>
          </a:p>
        </p:txBody>
      </p:sp>
      <p:sp>
        <p:nvSpPr>
          <p:cNvPr id="4" name="Rectangle 3"/>
          <p:cNvSpPr/>
          <p:nvPr/>
        </p:nvSpPr>
        <p:spPr>
          <a:xfrm>
            <a:off x="269302" y="6089806"/>
            <a:ext cx="1778466" cy="461395"/>
          </a:xfrm>
          <a:prstGeom prst="rect">
            <a:avLst/>
          </a:prstGeom>
          <a:solidFill>
            <a:srgbClr val="A13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descr="https://www.linux.com/sites/lcom/files/joomla/images/stories/41373/256px-Love_Heart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385" y="523982"/>
            <a:ext cx="618866" cy="5608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show me the demo meme">
            <a:extLst>
              <a:ext uri="{FF2B5EF4-FFF2-40B4-BE49-F238E27FC236}">
                <a16:creationId xmlns:a16="http://schemas.microsoft.com/office/drawing/2014/main" id="{CAA4FA83-676C-48EF-BDEE-B7C03BBF6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67" y="1850852"/>
            <a:ext cx="6595028" cy="3706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6571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Token Verification</a:t>
            </a:r>
          </a:p>
        </p:txBody>
      </p:sp>
      <p:sp>
        <p:nvSpPr>
          <p:cNvPr id="2" name="Rectangle 1">
            <a:extLst>
              <a:ext uri="{FF2B5EF4-FFF2-40B4-BE49-F238E27FC236}">
                <a16:creationId xmlns:a16="http://schemas.microsoft.com/office/drawing/2014/main" id="{2E73AE11-05FA-4CF1-9C5A-E8058D3CF375}"/>
              </a:ext>
            </a:extLst>
          </p:cNvPr>
          <p:cNvSpPr>
            <a:spLocks noChangeArrowheads="1"/>
          </p:cNvSpPr>
          <p:nvPr/>
        </p:nvSpPr>
        <p:spPr bwMode="auto">
          <a:xfrm>
            <a:off x="214816" y="318418"/>
            <a:ext cx="11554050" cy="15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Asynchronous cryptography used</a:t>
            </a:r>
          </a:p>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Tokens are signed by the OAuth Server by private key</a:t>
            </a:r>
          </a:p>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OAuth Server exposes endpoint with configuration (</a:t>
            </a:r>
            <a:r>
              <a:rPr lang="en-US" sz="2400"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.well-known/</a:t>
            </a:r>
            <a:r>
              <a:rPr lang="en-US" sz="2400" dirty="0" err="1">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openid</a:t>
            </a:r>
            <a:r>
              <a:rPr lang="en-US" sz="2400"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-configuration</a:t>
            </a:r>
            <a:r>
              <a:rPr lang="en-US" dirty="0"/>
              <a:t>.</a:t>
            </a:r>
            <a:r>
              <a:rPr lang="en-US" altLang="en-US" sz="2400" dirty="0">
                <a:solidFill>
                  <a:schemeClr val="bg1"/>
                </a:solidFill>
                <a:latin typeface="Segoe UI Light" panose="020B0502040204020203" pitchFamily="34" charset="0"/>
                <a:cs typeface="Segoe UI Light" panose="020B0502040204020203" pitchFamily="34" charset="0"/>
              </a:rPr>
              <a:t>)</a:t>
            </a:r>
          </a:p>
        </p:txBody>
      </p:sp>
      <p:pic>
        <p:nvPicPr>
          <p:cNvPr id="5" name="Picture 4">
            <a:extLst>
              <a:ext uri="{FF2B5EF4-FFF2-40B4-BE49-F238E27FC236}">
                <a16:creationId xmlns:a16="http://schemas.microsoft.com/office/drawing/2014/main" id="{B92E726E-BE0D-4AFB-95B3-458B45D98350}"/>
              </a:ext>
            </a:extLst>
          </p:cNvPr>
          <p:cNvPicPr>
            <a:picLocks noChangeAspect="1"/>
          </p:cNvPicPr>
          <p:nvPr/>
        </p:nvPicPr>
        <p:blipFill>
          <a:blip r:embed="rId4"/>
          <a:stretch>
            <a:fillRect/>
          </a:stretch>
        </p:blipFill>
        <p:spPr>
          <a:xfrm>
            <a:off x="2645373" y="2142238"/>
            <a:ext cx="6191250" cy="157162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418F282-D43C-489B-9901-FB94F9514D08}"/>
              </a:ext>
            </a:extLst>
          </p:cNvPr>
          <p:cNvPicPr>
            <a:picLocks noChangeAspect="1"/>
          </p:cNvPicPr>
          <p:nvPr/>
        </p:nvPicPr>
        <p:blipFill>
          <a:blip r:embed="rId5"/>
          <a:stretch>
            <a:fillRect/>
          </a:stretch>
        </p:blipFill>
        <p:spPr>
          <a:xfrm>
            <a:off x="3926485" y="3923983"/>
            <a:ext cx="3629025"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402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Token Verification</a:t>
            </a:r>
          </a:p>
        </p:txBody>
      </p:sp>
      <p:sp>
        <p:nvSpPr>
          <p:cNvPr id="2" name="Rectangle 1">
            <a:extLst>
              <a:ext uri="{FF2B5EF4-FFF2-40B4-BE49-F238E27FC236}">
                <a16:creationId xmlns:a16="http://schemas.microsoft.com/office/drawing/2014/main" id="{2E73AE11-05FA-4CF1-9C5A-E8058D3CF375}"/>
              </a:ext>
            </a:extLst>
          </p:cNvPr>
          <p:cNvSpPr>
            <a:spLocks noChangeArrowheads="1"/>
          </p:cNvSpPr>
          <p:nvPr/>
        </p:nvSpPr>
        <p:spPr bwMode="auto">
          <a:xfrm>
            <a:off x="214816" y="318418"/>
            <a:ext cx="11554050" cy="15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Asynchronous cryptography used</a:t>
            </a:r>
          </a:p>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Tokens are signed by the OAuth Server by private key</a:t>
            </a:r>
          </a:p>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OAuth Server exposes endpoint with configuration (</a:t>
            </a:r>
            <a:r>
              <a:rPr lang="en-US" sz="2400"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.well-known/</a:t>
            </a:r>
            <a:r>
              <a:rPr lang="en-US" sz="2400" dirty="0" err="1">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openid</a:t>
            </a:r>
            <a:r>
              <a:rPr lang="en-US" sz="2400"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-configuration</a:t>
            </a:r>
            <a:r>
              <a:rPr lang="en-US" dirty="0"/>
              <a:t>.</a:t>
            </a:r>
            <a:r>
              <a:rPr lang="en-US" altLang="en-US" sz="2400" dirty="0">
                <a:solidFill>
                  <a:schemeClr val="bg1"/>
                </a:solidFill>
                <a:latin typeface="Segoe UI Light" panose="020B0502040204020203" pitchFamily="34" charset="0"/>
                <a:cs typeface="Segoe UI Light" panose="020B0502040204020203" pitchFamily="34" charset="0"/>
              </a:rPr>
              <a:t>)</a:t>
            </a:r>
          </a:p>
        </p:txBody>
      </p:sp>
      <p:pic>
        <p:nvPicPr>
          <p:cNvPr id="5" name="Picture 4">
            <a:extLst>
              <a:ext uri="{FF2B5EF4-FFF2-40B4-BE49-F238E27FC236}">
                <a16:creationId xmlns:a16="http://schemas.microsoft.com/office/drawing/2014/main" id="{B92E726E-BE0D-4AFB-95B3-458B45D98350}"/>
              </a:ext>
            </a:extLst>
          </p:cNvPr>
          <p:cNvPicPr>
            <a:picLocks noChangeAspect="1"/>
          </p:cNvPicPr>
          <p:nvPr/>
        </p:nvPicPr>
        <p:blipFill>
          <a:blip r:embed="rId4"/>
          <a:stretch>
            <a:fillRect/>
          </a:stretch>
        </p:blipFill>
        <p:spPr>
          <a:xfrm>
            <a:off x="2645373" y="2142238"/>
            <a:ext cx="6191250" cy="157162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418F282-D43C-489B-9901-FB94F9514D08}"/>
              </a:ext>
            </a:extLst>
          </p:cNvPr>
          <p:cNvPicPr>
            <a:picLocks noChangeAspect="1"/>
          </p:cNvPicPr>
          <p:nvPr/>
        </p:nvPicPr>
        <p:blipFill>
          <a:blip r:embed="rId5"/>
          <a:stretch>
            <a:fillRect/>
          </a:stretch>
        </p:blipFill>
        <p:spPr>
          <a:xfrm>
            <a:off x="3926485" y="3923983"/>
            <a:ext cx="3629025"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764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Token Verification</a:t>
            </a:r>
          </a:p>
        </p:txBody>
      </p:sp>
      <p:sp>
        <p:nvSpPr>
          <p:cNvPr id="2" name="Rectangle 1">
            <a:extLst>
              <a:ext uri="{FF2B5EF4-FFF2-40B4-BE49-F238E27FC236}">
                <a16:creationId xmlns:a16="http://schemas.microsoft.com/office/drawing/2014/main" id="{2E73AE11-05FA-4CF1-9C5A-E8058D3CF375}"/>
              </a:ext>
            </a:extLst>
          </p:cNvPr>
          <p:cNvSpPr>
            <a:spLocks noChangeArrowheads="1"/>
          </p:cNvSpPr>
          <p:nvPr/>
        </p:nvSpPr>
        <p:spPr bwMode="auto">
          <a:xfrm>
            <a:off x="214816" y="87105"/>
            <a:ext cx="11554050" cy="48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Token includes required verification info in header </a:t>
            </a:r>
          </a:p>
        </p:txBody>
      </p:sp>
      <p:pic>
        <p:nvPicPr>
          <p:cNvPr id="3" name="Picture 2">
            <a:extLst>
              <a:ext uri="{FF2B5EF4-FFF2-40B4-BE49-F238E27FC236}">
                <a16:creationId xmlns:a16="http://schemas.microsoft.com/office/drawing/2014/main" id="{B1577137-C91D-4EDA-ABAE-43F7C1164BDF}"/>
              </a:ext>
            </a:extLst>
          </p:cNvPr>
          <p:cNvPicPr>
            <a:picLocks noChangeAspect="1"/>
          </p:cNvPicPr>
          <p:nvPr/>
        </p:nvPicPr>
        <p:blipFill>
          <a:blip r:embed="rId3"/>
          <a:stretch>
            <a:fillRect/>
          </a:stretch>
        </p:blipFill>
        <p:spPr>
          <a:xfrm>
            <a:off x="357187" y="723900"/>
            <a:ext cx="11477625" cy="270510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FA11CD5-5850-4A4D-A4F0-0F026A3A3FA4}"/>
              </a:ext>
            </a:extLst>
          </p:cNvPr>
          <p:cNvSpPr txBox="1"/>
          <p:nvPr/>
        </p:nvSpPr>
        <p:spPr>
          <a:xfrm>
            <a:off x="357187" y="3818965"/>
            <a:ext cx="11299247" cy="1938992"/>
          </a:xfrm>
          <a:prstGeom prst="rect">
            <a:avLst/>
          </a:prstGeom>
          <a:noFill/>
        </p:spPr>
        <p:txBody>
          <a:bodyPr wrap="none" rtlCol="0">
            <a:spAutoFit/>
          </a:bodyPr>
          <a:lstStyle/>
          <a:p>
            <a:r>
              <a:rPr lang="en-US" sz="2400" dirty="0">
                <a:solidFill>
                  <a:schemeClr val="bg1"/>
                </a:solidFill>
                <a:latin typeface="Segoe UI Light" panose="020B0502040204020203" pitchFamily="34" charset="0"/>
                <a:cs typeface="Segoe UI Light" panose="020B0502040204020203" pitchFamily="34" charset="0"/>
              </a:rPr>
              <a:t>Additional claims to validate:</a:t>
            </a: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audience claim =&gt; to ensure that the token was intended to be given to your app</a:t>
            </a: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issuer claim =&gt; to verify that the token was issued to your app by the v2.0 endpoint</a:t>
            </a: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not before and expiration time claims =&gt; to verify that the token has not expired</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126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9302" y="219355"/>
            <a:ext cx="13261244" cy="2055423"/>
          </a:xfrm>
        </p:spPr>
        <p:txBody>
          <a:bodyPr>
            <a:normAutofit/>
          </a:bodyPr>
          <a:lstStyle/>
          <a:p>
            <a:r>
              <a:rPr lang="en-US" sz="6600" dirty="0">
                <a:solidFill>
                  <a:schemeClr val="bg1"/>
                </a:solidFill>
                <a:latin typeface="Segoe UI Light" panose="020B0502040204020203" pitchFamily="34" charset="0"/>
              </a:rPr>
              <a:t>After all </a:t>
            </a:r>
            <a:r>
              <a:rPr lang="en-US" sz="6600" dirty="0" err="1">
                <a:solidFill>
                  <a:schemeClr val="bg1"/>
                </a:solidFill>
                <a:latin typeface="Segoe UI Light" panose="020B0502040204020203" pitchFamily="34" charset="0"/>
              </a:rPr>
              <a:t>sildes</a:t>
            </a:r>
            <a:r>
              <a:rPr lang="en-US" sz="6600" dirty="0">
                <a:solidFill>
                  <a:schemeClr val="bg1"/>
                </a:solidFill>
                <a:latin typeface="Segoe UI Light" panose="020B0502040204020203" pitchFamily="34" charset="0"/>
              </a:rPr>
              <a:t> </a:t>
            </a:r>
            <a:r>
              <a:rPr lang="en-US" sz="6600" dirty="0" err="1">
                <a:solidFill>
                  <a:schemeClr val="bg1"/>
                </a:solidFill>
                <a:latin typeface="Segoe UI Light" panose="020B0502040204020203" pitchFamily="34" charset="0"/>
              </a:rPr>
              <a:t>.</a:t>
            </a:r>
            <a:r>
              <a:rPr lang="en-US" sz="5400" dirty="0" err="1">
                <a:solidFill>
                  <a:schemeClr val="bg1"/>
                </a:solidFill>
                <a:latin typeface="Segoe UI Light" panose="020B0502040204020203" pitchFamily="34" charset="0"/>
              </a:rPr>
              <a:t>Net</a:t>
            </a:r>
            <a:r>
              <a:rPr lang="en-US" sz="6600" dirty="0">
                <a:solidFill>
                  <a:schemeClr val="bg1"/>
                </a:solidFill>
                <a:latin typeface="Segoe UI Light" panose="020B0502040204020203" pitchFamily="34" charset="0"/>
              </a:rPr>
              <a:t> </a:t>
            </a:r>
            <a:r>
              <a:rPr lang="en-US" sz="5400" dirty="0" err="1">
                <a:solidFill>
                  <a:schemeClr val="bg1"/>
                </a:solidFill>
                <a:latin typeface="Segoe UI Light" panose="020B0502040204020203" pitchFamily="34" charset="0"/>
              </a:rPr>
              <a:t>Devs</a:t>
            </a:r>
            <a:r>
              <a:rPr lang="en-US" sz="5400" dirty="0">
                <a:solidFill>
                  <a:schemeClr val="bg1"/>
                </a:solidFill>
                <a:latin typeface="Segoe UI Light" panose="020B0502040204020203" pitchFamily="34" charset="0"/>
              </a:rPr>
              <a:t> still</a:t>
            </a:r>
            <a:r>
              <a:rPr lang="en-US" sz="6600" dirty="0">
                <a:solidFill>
                  <a:schemeClr val="bg1"/>
                </a:solidFill>
                <a:latin typeface="Segoe UI Light" panose="020B0502040204020203" pitchFamily="34" charset="0"/>
              </a:rPr>
              <a:t>    </a:t>
            </a:r>
            <a:r>
              <a:rPr lang="en-US" sz="5400" dirty="0" err="1">
                <a:solidFill>
                  <a:schemeClr val="bg1"/>
                </a:solidFill>
                <a:latin typeface="Segoe UI Light" panose="020B0502040204020203" pitchFamily="34" charset="0"/>
              </a:rPr>
              <a:t>Nuget</a:t>
            </a:r>
            <a:endParaRPr lang="en-US" sz="6600" dirty="0">
              <a:solidFill>
                <a:schemeClr val="bg1"/>
              </a:solidFill>
              <a:latin typeface="Segoe UI Light" panose="020B0502040204020203" pitchFamily="34" charset="0"/>
            </a:endParaRPr>
          </a:p>
        </p:txBody>
      </p:sp>
      <p:sp>
        <p:nvSpPr>
          <p:cNvPr id="4" name="Rectangle 3"/>
          <p:cNvSpPr/>
          <p:nvPr/>
        </p:nvSpPr>
        <p:spPr>
          <a:xfrm>
            <a:off x="269302" y="6089806"/>
            <a:ext cx="1778466" cy="461395"/>
          </a:xfrm>
          <a:prstGeom prst="rect">
            <a:avLst/>
          </a:prstGeom>
          <a:solidFill>
            <a:srgbClr val="A13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descr="https://www.linux.com/sites/lcom/files/joomla/images/stories/41373/256px-Love_Heart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8546" y="543951"/>
            <a:ext cx="618866" cy="560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imgflip.com/2qmf9k.jpg">
            <a:extLst>
              <a:ext uri="{FF2B5EF4-FFF2-40B4-BE49-F238E27FC236}">
                <a16:creationId xmlns:a16="http://schemas.microsoft.com/office/drawing/2014/main" id="{AFCB426C-AE9A-4F1A-BDF3-F69667B37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87" y="2274778"/>
            <a:ext cx="3333750" cy="3314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18315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50" name="Title 49"/>
          <p:cNvSpPr>
            <a:spLocks noGrp="1"/>
          </p:cNvSpPr>
          <p:nvPr>
            <p:ph type="title"/>
          </p:nvPr>
        </p:nvSpPr>
        <p:spPr>
          <a:xfrm>
            <a:off x="3129843" y="2697810"/>
            <a:ext cx="10515600" cy="1325563"/>
          </a:xfrm>
        </p:spPr>
        <p:txBody>
          <a:bodyPr>
            <a:noAutofit/>
          </a:bodyPr>
          <a:lstStyle/>
          <a:p>
            <a:r>
              <a:rPr lang="en-US" sz="13800" dirty="0">
                <a:solidFill>
                  <a:schemeClr val="bg1"/>
                </a:solidFill>
                <a:latin typeface="Segoe UI Light" panose="020B0502040204020203" pitchFamily="34" charset="0"/>
                <a:ea typeface="Segoe UI" panose="020B0502040204020203" pitchFamily="34" charset="0"/>
                <a:cs typeface="Segoe UI" panose="020B0502040204020203" pitchFamily="34" charset="0"/>
              </a:rPr>
              <a:t>Q &amp; A</a:t>
            </a:r>
            <a:endParaRPr lang="en-US" sz="13800" spc="-49"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114" name="Rectangle 113"/>
          <p:cNvSpPr/>
          <p:nvPr/>
        </p:nvSpPr>
        <p:spPr bwMode="auto">
          <a:xfrm>
            <a:off x="865" y="6401554"/>
            <a:ext cx="12190271" cy="470313"/>
          </a:xfrm>
          <a:prstGeom prst="rect">
            <a:avLst/>
          </a:prstGeom>
          <a:solidFill>
            <a:schemeClr val="accent4"/>
          </a:solidFill>
          <a:ln w="10795" cap="flat" cmpd="sng" algn="ctr">
            <a:noFill/>
            <a:prstDash val="solid"/>
            <a:headEnd type="none" w="med" len="med"/>
            <a:tailEnd type="none" w="med" len="med"/>
          </a:ln>
          <a:effectLst/>
        </p:spPr>
        <p:txBody>
          <a:bodyPr vert="horz" wrap="square" lIns="0" tIns="44814" rIns="0" bIns="44814" numCol="1" rtlCol="0" anchor="ctr" anchorCtr="0" compatLnSpc="1">
            <a:prstTxWarp prst="textNoShape">
              <a:avLst/>
            </a:prstTxWarp>
          </a:bodyPr>
          <a:lstStyle/>
          <a:p>
            <a:pPr algn="ctr" defTabSz="895922" fontAlgn="base">
              <a:spcBef>
                <a:spcPct val="0"/>
              </a:spcBef>
              <a:spcAft>
                <a:spcPct val="0"/>
              </a:spcAft>
              <a:defRPr/>
            </a:pPr>
            <a:endParaRPr lang="en-US" sz="1729" kern="0" dirty="0">
              <a:gradFill>
                <a:gsLst>
                  <a:gs pos="0">
                    <a:srgbClr val="FFFFFF"/>
                  </a:gs>
                  <a:gs pos="100000">
                    <a:srgbClr val="FFFFFF"/>
                  </a:gs>
                </a:gsLst>
                <a:lin ang="5400000" scaled="0"/>
              </a:gradFill>
            </a:endParaRPr>
          </a:p>
        </p:txBody>
      </p:sp>
      <p:pic>
        <p:nvPicPr>
          <p:cNvPr id="58" name="Picture 57"/>
          <p:cNvPicPr>
            <a:picLocks noChangeAspect="1"/>
          </p:cNvPicPr>
          <p:nvPr/>
        </p:nvPicPr>
        <p:blipFill rotWithShape="1">
          <a:blip r:embed="rId3">
            <a:duotone>
              <a:schemeClr val="accent1">
                <a:shade val="45000"/>
                <a:satMod val="135000"/>
              </a:schemeClr>
              <a:prstClr val="white"/>
            </a:duotone>
          </a:blip>
          <a:srcRect r="52385"/>
          <a:stretch/>
        </p:blipFill>
        <p:spPr>
          <a:xfrm>
            <a:off x="9939429" y="2060527"/>
            <a:ext cx="1205080" cy="3925693"/>
          </a:xfrm>
          <a:prstGeom prst="rect">
            <a:avLst/>
          </a:prstGeom>
        </p:spPr>
      </p:pic>
      <p:pic>
        <p:nvPicPr>
          <p:cNvPr id="59" name="Picture 58"/>
          <p:cNvPicPr>
            <a:picLocks noChangeAspect="1"/>
          </p:cNvPicPr>
          <p:nvPr/>
        </p:nvPicPr>
        <p:blipFill rotWithShape="1">
          <a:blip r:embed="rId3">
            <a:duotone>
              <a:schemeClr val="accent1">
                <a:shade val="45000"/>
                <a:satMod val="135000"/>
              </a:schemeClr>
              <a:prstClr val="white"/>
            </a:duotone>
          </a:blip>
          <a:srcRect l="45908"/>
          <a:stretch/>
        </p:blipFill>
        <p:spPr>
          <a:xfrm>
            <a:off x="10390257" y="2868007"/>
            <a:ext cx="1369003" cy="3925693"/>
          </a:xfrm>
          <a:prstGeom prst="rect">
            <a:avLst/>
          </a:prstGeom>
        </p:spPr>
      </p:pic>
      <p:grpSp>
        <p:nvGrpSpPr>
          <p:cNvPr id="60" name="Group 59"/>
          <p:cNvGrpSpPr/>
          <p:nvPr/>
        </p:nvGrpSpPr>
        <p:grpSpPr>
          <a:xfrm>
            <a:off x="5659531" y="5229420"/>
            <a:ext cx="6770570" cy="2146307"/>
            <a:chOff x="-924524" y="5149390"/>
            <a:chExt cx="6771530" cy="2146612"/>
          </a:xfrm>
        </p:grpSpPr>
        <p:pic>
          <p:nvPicPr>
            <p:cNvPr id="61" name="Picture 60"/>
            <p:cNvPicPr>
              <a:picLocks noChangeAspect="1"/>
            </p:cNvPicPr>
            <p:nvPr/>
          </p:nvPicPr>
          <p:blipFill>
            <a:blip r:embed="rId4"/>
            <a:stretch>
              <a:fillRect/>
            </a:stretch>
          </p:blipFill>
          <p:spPr>
            <a:xfrm>
              <a:off x="2176557" y="5689480"/>
              <a:ext cx="3670449" cy="1521304"/>
            </a:xfrm>
            <a:prstGeom prst="rect">
              <a:avLst/>
            </a:prstGeom>
          </p:spPr>
        </p:pic>
        <p:grpSp>
          <p:nvGrpSpPr>
            <p:cNvPr id="62" name="Group 61"/>
            <p:cNvGrpSpPr/>
            <p:nvPr/>
          </p:nvGrpSpPr>
          <p:grpSpPr>
            <a:xfrm>
              <a:off x="-924524" y="5149390"/>
              <a:ext cx="6320686" cy="2146612"/>
              <a:chOff x="-924524" y="5263960"/>
              <a:chExt cx="6320686" cy="2146612"/>
            </a:xfrm>
          </p:grpSpPr>
          <p:pic>
            <p:nvPicPr>
              <p:cNvPr id="63" name="Picture 62"/>
              <p:cNvPicPr>
                <a:picLocks noChangeAspect="1"/>
              </p:cNvPicPr>
              <p:nvPr/>
            </p:nvPicPr>
            <p:blipFill>
              <a:blip r:embed="rId4"/>
              <a:stretch>
                <a:fillRect/>
              </a:stretch>
            </p:blipFill>
            <p:spPr>
              <a:xfrm>
                <a:off x="217032" y="5263960"/>
                <a:ext cx="5179130" cy="2146612"/>
              </a:xfrm>
              <a:prstGeom prst="rect">
                <a:avLst/>
              </a:prstGeom>
            </p:spPr>
          </p:pic>
          <p:pic>
            <p:nvPicPr>
              <p:cNvPr id="64" name="Picture 63"/>
              <p:cNvPicPr>
                <a:picLocks noChangeAspect="1"/>
              </p:cNvPicPr>
              <p:nvPr/>
            </p:nvPicPr>
            <p:blipFill>
              <a:blip r:embed="rId4">
                <a:grayscl/>
              </a:blip>
              <a:stretch>
                <a:fillRect/>
              </a:stretch>
            </p:blipFill>
            <p:spPr>
              <a:xfrm>
                <a:off x="-924524" y="5426598"/>
                <a:ext cx="3670449" cy="1521304"/>
              </a:xfrm>
              <a:prstGeom prst="rect">
                <a:avLst/>
              </a:prstGeom>
            </p:spPr>
          </p:pic>
        </p:grpSp>
      </p:grpSp>
    </p:spTree>
    <p:extLst>
      <p:ext uri="{BB962C8B-B14F-4D97-AF65-F5344CB8AC3E}">
        <p14:creationId xmlns:p14="http://schemas.microsoft.com/office/powerpoint/2010/main" val="268342540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4" name="TextBox 3"/>
          <p:cNvSpPr txBox="1"/>
          <p:nvPr/>
        </p:nvSpPr>
        <p:spPr>
          <a:xfrm>
            <a:off x="111968" y="74648"/>
            <a:ext cx="9507894" cy="830997"/>
          </a:xfrm>
          <a:prstGeom prst="rect">
            <a:avLst/>
          </a:prstGeom>
          <a:noFill/>
        </p:spPr>
        <p:txBody>
          <a:bodyPr wrap="square" rtlCol="0">
            <a:spAutoFit/>
          </a:bodyPr>
          <a:lstStyle/>
          <a:p>
            <a:r>
              <a:rPr lang="en-US" sz="4800" dirty="0">
                <a:solidFill>
                  <a:schemeClr val="bg1"/>
                </a:solidFill>
                <a:latin typeface="Segoe UI Light" panose="020B0502040204020203" pitchFamily="34" charset="0"/>
              </a:rPr>
              <a:t>OAuth Demystified </a:t>
            </a:r>
            <a:endParaRPr lang="sk-SK" sz="4800" dirty="0">
              <a:solidFill>
                <a:schemeClr val="bg1"/>
              </a:solidFill>
              <a:latin typeface="Segoe UI Light" panose="020B0502040204020203" pitchFamily="34" charset="0"/>
            </a:endParaRPr>
          </a:p>
        </p:txBody>
      </p:sp>
      <p:sp>
        <p:nvSpPr>
          <p:cNvPr id="9" name="TextBox 8"/>
          <p:cNvSpPr txBox="1"/>
          <p:nvPr/>
        </p:nvSpPr>
        <p:spPr>
          <a:xfrm>
            <a:off x="9619862" y="6334780"/>
            <a:ext cx="3911392" cy="523220"/>
          </a:xfrm>
          <a:prstGeom prst="rect">
            <a:avLst/>
          </a:prstGeom>
          <a:noFill/>
        </p:spPr>
        <p:txBody>
          <a:bodyPr wrap="square" rtlCol="0">
            <a:spAutoFit/>
          </a:bodyPr>
          <a:lstStyle/>
          <a:p>
            <a:r>
              <a:rPr lang="en-US" sz="2800" dirty="0">
                <a:solidFill>
                  <a:schemeClr val="bg1"/>
                </a:solidFill>
                <a:latin typeface="Segoe UI Light" panose="020B0502040204020203" pitchFamily="34" charset="0"/>
              </a:rPr>
              <a:t>#MSTechTalks</a:t>
            </a:r>
            <a:endParaRPr lang="sk-SK" sz="2800" dirty="0">
              <a:solidFill>
                <a:schemeClr val="bg1"/>
              </a:solidFill>
              <a:latin typeface="Segoe UI Light" panose="020B0502040204020203" pitchFamily="34" charset="0"/>
            </a:endParaRPr>
          </a:p>
        </p:txBody>
      </p:sp>
      <p:pic>
        <p:nvPicPr>
          <p:cNvPr id="2" name="Picture 2" descr="Image result for .net core logo">
            <a:extLst>
              <a:ext uri="{FF2B5EF4-FFF2-40B4-BE49-F238E27FC236}">
                <a16:creationId xmlns:a16="http://schemas.microsoft.com/office/drawing/2014/main" id="{A01434EF-9E62-4324-B994-FAA178F3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820419"/>
            <a:ext cx="4648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ninja cat">
            <a:extLst>
              <a:ext uri="{FF2B5EF4-FFF2-40B4-BE49-F238E27FC236}">
                <a16:creationId xmlns:a16="http://schemas.microsoft.com/office/drawing/2014/main" id="{C759B40B-53BE-43A6-AD40-FFA169E95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41" y="437381"/>
            <a:ext cx="9810750" cy="5514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isual Studio Preview logo">
            <a:extLst>
              <a:ext uri="{FF2B5EF4-FFF2-40B4-BE49-F238E27FC236}">
                <a16:creationId xmlns:a16="http://schemas.microsoft.com/office/drawing/2014/main" id="{C5B2F50F-A657-486D-A53A-CF0D4F94DE6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79655" y="4820419"/>
            <a:ext cx="1789290" cy="177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6050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9302" y="219355"/>
            <a:ext cx="13261244" cy="2055423"/>
          </a:xfrm>
        </p:spPr>
        <p:txBody>
          <a:bodyPr>
            <a:normAutofit/>
          </a:bodyPr>
          <a:lstStyle/>
          <a:p>
            <a:r>
              <a:rPr lang="en-US" sz="6600" dirty="0" err="1">
                <a:solidFill>
                  <a:schemeClr val="bg1"/>
                </a:solidFill>
                <a:latin typeface="Segoe UI Light" panose="020B0502040204020203" pitchFamily="34" charset="0"/>
              </a:rPr>
              <a:t>.</a:t>
            </a:r>
            <a:r>
              <a:rPr lang="en-US" sz="5400" dirty="0" err="1">
                <a:solidFill>
                  <a:schemeClr val="bg1"/>
                </a:solidFill>
                <a:latin typeface="Segoe UI Light" panose="020B0502040204020203" pitchFamily="34" charset="0"/>
              </a:rPr>
              <a:t>Net</a:t>
            </a:r>
            <a:r>
              <a:rPr lang="en-US" sz="6600" dirty="0">
                <a:solidFill>
                  <a:schemeClr val="bg1"/>
                </a:solidFill>
                <a:latin typeface="Segoe UI Light" panose="020B0502040204020203" pitchFamily="34" charset="0"/>
              </a:rPr>
              <a:t> </a:t>
            </a:r>
            <a:r>
              <a:rPr lang="en-US" sz="5400" dirty="0" err="1">
                <a:solidFill>
                  <a:schemeClr val="bg1"/>
                </a:solidFill>
                <a:latin typeface="Segoe UI Light" panose="020B0502040204020203" pitchFamily="34" charset="0"/>
              </a:rPr>
              <a:t>Devs</a:t>
            </a:r>
            <a:r>
              <a:rPr lang="en-US" sz="6600" dirty="0">
                <a:solidFill>
                  <a:schemeClr val="bg1"/>
                </a:solidFill>
                <a:latin typeface="Segoe UI Light" panose="020B0502040204020203" pitchFamily="34" charset="0"/>
              </a:rPr>
              <a:t>    </a:t>
            </a:r>
            <a:r>
              <a:rPr lang="en-US" sz="5400" dirty="0" err="1">
                <a:solidFill>
                  <a:schemeClr val="bg1"/>
                </a:solidFill>
                <a:latin typeface="Segoe UI Light" panose="020B0502040204020203" pitchFamily="34" charset="0"/>
              </a:rPr>
              <a:t>Nuget</a:t>
            </a:r>
            <a:endParaRPr lang="en-US" sz="6600" dirty="0">
              <a:solidFill>
                <a:schemeClr val="bg1"/>
              </a:solidFill>
              <a:latin typeface="Segoe UI Light" panose="020B0502040204020203" pitchFamily="34" charset="0"/>
            </a:endParaRPr>
          </a:p>
        </p:txBody>
      </p:sp>
      <p:sp>
        <p:nvSpPr>
          <p:cNvPr id="4" name="Rectangle 3"/>
          <p:cNvSpPr/>
          <p:nvPr/>
        </p:nvSpPr>
        <p:spPr>
          <a:xfrm>
            <a:off x="269302" y="6089806"/>
            <a:ext cx="1778466" cy="461395"/>
          </a:xfrm>
          <a:prstGeom prst="rect">
            <a:avLst/>
          </a:prstGeom>
          <a:solidFill>
            <a:srgbClr val="A13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descr="https://www.linux.com/sites/lcom/files/joomla/images/stories/41373/256px-Love_Heart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385" y="523982"/>
            <a:ext cx="618866" cy="560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imgflip.com/2qmayc.jpg">
            <a:extLst>
              <a:ext uri="{FF2B5EF4-FFF2-40B4-BE49-F238E27FC236}">
                <a16:creationId xmlns:a16="http://schemas.microsoft.com/office/drawing/2014/main" id="{AFE2FCC7-19D4-46B5-9EE0-D337C7EE0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01" y="1865203"/>
            <a:ext cx="6817325" cy="3592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857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 fill="hold"/>
                                        <p:tgtEl>
                                          <p:spTgt spid="2050"/>
                                        </p:tgtEl>
                                        <p:attrNameLst>
                                          <p:attrName>ppt_w</p:attrName>
                                        </p:attrNameLst>
                                      </p:cBhvr>
                                      <p:tavLst>
                                        <p:tav tm="0">
                                          <p:val>
                                            <p:fltVal val="0"/>
                                          </p:val>
                                        </p:tav>
                                        <p:tav tm="100000">
                                          <p:val>
                                            <p:strVal val="#ppt_w"/>
                                          </p:val>
                                        </p:tav>
                                      </p:tavLst>
                                    </p:anim>
                                    <p:anim calcmode="lin" valueType="num">
                                      <p:cBhvr>
                                        <p:cTn id="8" dur="200" fill="hold"/>
                                        <p:tgtEl>
                                          <p:spTgt spid="2050"/>
                                        </p:tgtEl>
                                        <p:attrNameLst>
                                          <p:attrName>ppt_h</p:attrName>
                                        </p:attrNameLst>
                                      </p:cBhvr>
                                      <p:tavLst>
                                        <p:tav tm="0">
                                          <p:val>
                                            <p:fltVal val="0"/>
                                          </p:val>
                                        </p:tav>
                                        <p:tav tm="100000">
                                          <p:val>
                                            <p:strVal val="#ppt_h"/>
                                          </p:val>
                                        </p:tav>
                                      </p:tavLst>
                                    </p:anim>
                                    <p:animEffect transition="in" filter="fade">
                                      <p:cBhvr>
                                        <p:cTn id="9" dur="2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pic>
        <p:nvPicPr>
          <p:cNvPr id="1026" name="Picture 2" descr="https://mspoweruser.com/wp-content/uploads/msn/2015/04/nin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52006" y="1685925"/>
            <a:ext cx="7571184" cy="5678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1968" y="74648"/>
            <a:ext cx="9507894" cy="830997"/>
          </a:xfrm>
          <a:prstGeom prst="rect">
            <a:avLst/>
          </a:prstGeom>
          <a:noFill/>
        </p:spPr>
        <p:txBody>
          <a:bodyPr wrap="square" rtlCol="0">
            <a:spAutoFit/>
          </a:bodyPr>
          <a:lstStyle/>
          <a:p>
            <a:r>
              <a:rPr lang="en-US" sz="4800" dirty="0">
                <a:solidFill>
                  <a:schemeClr val="bg1"/>
                </a:solidFill>
                <a:latin typeface="Segoe UI Light" panose="020B0502040204020203" pitchFamily="34" charset="0"/>
              </a:rPr>
              <a:t>OAuth</a:t>
            </a:r>
            <a:endParaRPr lang="sk-SK" sz="4800" dirty="0">
              <a:solidFill>
                <a:schemeClr val="bg1"/>
              </a:solidFill>
              <a:latin typeface="Segoe UI Light" panose="020B0502040204020203" pitchFamily="34" charset="0"/>
            </a:endParaRPr>
          </a:p>
        </p:txBody>
      </p:sp>
      <p:pic>
        <p:nvPicPr>
          <p:cNvPr id="2050" name="Picture 2" descr="https://img.clipartfest.com/1fe3b2c7c9b61d86dd15e52ca230e426_rainbow-png-image-clipart-rainbow-png_3242-17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870677" y="-1"/>
            <a:ext cx="5126005" cy="27321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D9887B-7D03-4199-8452-D6D10F4ECCB8}"/>
              </a:ext>
            </a:extLst>
          </p:cNvPr>
          <p:cNvSpPr/>
          <p:nvPr/>
        </p:nvSpPr>
        <p:spPr>
          <a:xfrm>
            <a:off x="166743" y="1366090"/>
            <a:ext cx="6796032" cy="707886"/>
          </a:xfrm>
          <a:prstGeom prst="rect">
            <a:avLst/>
          </a:prstGeom>
        </p:spPr>
        <p:txBody>
          <a:bodyPr wrap="square">
            <a:spAutoFit/>
          </a:bodyPr>
          <a:lstStyle/>
          <a:p>
            <a:r>
              <a:rPr lang="en-US" sz="2000" dirty="0">
                <a:solidFill>
                  <a:schemeClr val="bg1"/>
                </a:solidFill>
                <a:latin typeface="Segoe UI Light" panose="020B0502040204020203" pitchFamily="34" charset="0"/>
                <a:cs typeface="Segoe UI Light" panose="020B0502040204020203" pitchFamily="34" charset="0"/>
              </a:rPr>
              <a:t>OAuth (Open Authorization) is an open </a:t>
            </a:r>
            <a:r>
              <a:rPr lang="en-US" sz="2000" b="1" u="sng" dirty="0">
                <a:solidFill>
                  <a:schemeClr val="bg1"/>
                </a:solidFill>
                <a:latin typeface="Segoe UI Light" panose="020B0502040204020203" pitchFamily="34" charset="0"/>
                <a:cs typeface="Segoe UI Light" panose="020B0502040204020203" pitchFamily="34" charset="0"/>
              </a:rPr>
              <a:t>standard</a:t>
            </a:r>
            <a:r>
              <a:rPr lang="en-US" sz="2000" dirty="0">
                <a:solidFill>
                  <a:schemeClr val="bg1"/>
                </a:solidFill>
                <a:latin typeface="Segoe UI Light" panose="020B0502040204020203" pitchFamily="34" charset="0"/>
                <a:cs typeface="Segoe UI Light" panose="020B0502040204020203" pitchFamily="34" charset="0"/>
              </a:rPr>
              <a:t> for </a:t>
            </a:r>
            <a:r>
              <a:rPr lang="en-US" sz="2000" u="sng" dirty="0">
                <a:solidFill>
                  <a:schemeClr val="bg1"/>
                </a:solidFill>
                <a:latin typeface="Segoe UI Light" panose="020B0502040204020203" pitchFamily="34" charset="0"/>
                <a:cs typeface="Segoe UI Light" panose="020B0502040204020203" pitchFamily="34" charset="0"/>
                <a:hlinkClick r:id="rId4">
                  <a:extLst>
                    <a:ext uri="{A12FA001-AC4F-418D-AE19-62706E023703}">
                      <ahyp:hlinkClr xmlns:ahyp="http://schemas.microsoft.com/office/drawing/2018/hyperlinkcolor" val="tx"/>
                    </a:ext>
                  </a:extLst>
                </a:hlinkClick>
              </a:rPr>
              <a:t>token</a:t>
            </a:r>
            <a:r>
              <a:rPr lang="en-US" sz="2000" dirty="0">
                <a:solidFill>
                  <a:schemeClr val="bg1"/>
                </a:solidFill>
                <a:latin typeface="Segoe UI Light" panose="020B0502040204020203" pitchFamily="34" charset="0"/>
                <a:cs typeface="Segoe UI Light" panose="020B0502040204020203" pitchFamily="34" charset="0"/>
              </a:rPr>
              <a:t>-based </a:t>
            </a:r>
            <a:r>
              <a:rPr lang="en-US" sz="2000" u="sng" dirty="0">
                <a:solidFill>
                  <a:schemeClr val="bg1"/>
                </a:solidFill>
                <a:latin typeface="Segoe UI Light" panose="020B0502040204020203" pitchFamily="34" charset="0"/>
                <a:cs typeface="Segoe UI Light" panose="020B0502040204020203" pitchFamily="34" charset="0"/>
                <a:hlinkClick r:id="rId5">
                  <a:extLst>
                    <a:ext uri="{A12FA001-AC4F-418D-AE19-62706E023703}">
                      <ahyp:hlinkClr xmlns:ahyp="http://schemas.microsoft.com/office/drawing/2018/hyperlinkcolor" val="tx"/>
                    </a:ext>
                  </a:extLst>
                </a:hlinkClick>
              </a:rPr>
              <a:t>authentication</a:t>
            </a:r>
            <a:r>
              <a:rPr lang="en-US" sz="2000" dirty="0">
                <a:solidFill>
                  <a:schemeClr val="bg1"/>
                </a:solidFill>
                <a:latin typeface="Segoe UI Light" panose="020B0502040204020203" pitchFamily="34" charset="0"/>
                <a:cs typeface="Segoe UI Light" panose="020B0502040204020203" pitchFamily="34" charset="0"/>
              </a:rPr>
              <a:t> and </a:t>
            </a:r>
            <a:r>
              <a:rPr lang="en-US" sz="2000" u="sng" dirty="0">
                <a:solidFill>
                  <a:schemeClr val="bg1"/>
                </a:solidFill>
                <a:latin typeface="Segoe UI Light" panose="020B0502040204020203" pitchFamily="34" charset="0"/>
                <a:cs typeface="Segoe UI Light" panose="020B0502040204020203" pitchFamily="34" charset="0"/>
                <a:hlinkClick r:id="rId6">
                  <a:extLst>
                    <a:ext uri="{A12FA001-AC4F-418D-AE19-62706E023703}">
                      <ahyp:hlinkClr xmlns:ahyp="http://schemas.microsoft.com/office/drawing/2018/hyperlinkcolor" val="tx"/>
                    </a:ext>
                  </a:extLst>
                </a:hlinkClick>
              </a:rPr>
              <a:t>authorization</a:t>
            </a:r>
            <a:r>
              <a:rPr lang="en-US" sz="2000" dirty="0">
                <a:solidFill>
                  <a:schemeClr val="bg1"/>
                </a:solidFill>
                <a:latin typeface="Segoe UI Light" panose="020B0502040204020203" pitchFamily="34" charset="0"/>
                <a:cs typeface="Segoe UI Light" panose="020B0502040204020203" pitchFamily="34" charset="0"/>
              </a:rPr>
              <a:t> on the Internet.</a:t>
            </a:r>
          </a:p>
        </p:txBody>
      </p:sp>
      <p:sp>
        <p:nvSpPr>
          <p:cNvPr id="3" name="TextBox 2">
            <a:extLst>
              <a:ext uri="{FF2B5EF4-FFF2-40B4-BE49-F238E27FC236}">
                <a16:creationId xmlns:a16="http://schemas.microsoft.com/office/drawing/2014/main" id="{72312F15-420F-4074-9C26-8C726B4A35CA}"/>
              </a:ext>
            </a:extLst>
          </p:cNvPr>
          <p:cNvSpPr txBox="1"/>
          <p:nvPr/>
        </p:nvSpPr>
        <p:spPr>
          <a:xfrm>
            <a:off x="195318" y="2543175"/>
            <a:ext cx="5529207" cy="3200876"/>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Various flows for various purposes:</a:t>
            </a:r>
            <a:br>
              <a:rPr lang="en-US" sz="2800" dirty="0">
                <a:solidFill>
                  <a:schemeClr val="bg1"/>
                </a:solidFill>
                <a:latin typeface="Segoe UI Light" panose="020B0502040204020203" pitchFamily="34" charset="0"/>
                <a:cs typeface="Segoe UI Light" panose="020B0502040204020203" pitchFamily="34" charset="0"/>
              </a:rPr>
            </a:br>
            <a:endParaRPr lang="en-US" sz="2800" dirty="0">
              <a:solidFill>
                <a:schemeClr val="bg1"/>
              </a:solidFill>
              <a:latin typeface="Segoe UI Light" panose="020B0502040204020203" pitchFamily="34" charset="0"/>
              <a:cs typeface="Segoe UI Light" panose="020B0502040204020203" pitchFamily="34" charset="0"/>
            </a:endParaRPr>
          </a:p>
          <a:p>
            <a:pPr marL="457200" indent="-457200">
              <a:lnSpc>
                <a:spcPct val="150000"/>
              </a:lnSpc>
              <a:buFont typeface="+mj-lt"/>
              <a:buAutoNum type="arabicPeriod"/>
            </a:pPr>
            <a:r>
              <a:rPr lang="en-US" sz="2800" dirty="0">
                <a:solidFill>
                  <a:schemeClr val="bg1"/>
                </a:solidFill>
                <a:latin typeface="Segoe UI Light" panose="020B0502040204020203" pitchFamily="34" charset="0"/>
                <a:cs typeface="Segoe UI Light" panose="020B0502040204020203" pitchFamily="34" charset="0"/>
              </a:rPr>
              <a:t>Authorization code grant</a:t>
            </a:r>
          </a:p>
          <a:p>
            <a:pPr marL="457200" indent="-457200">
              <a:lnSpc>
                <a:spcPct val="150000"/>
              </a:lnSpc>
              <a:buFont typeface="+mj-lt"/>
              <a:buAutoNum type="arabicPeriod"/>
            </a:pPr>
            <a:r>
              <a:rPr lang="en-US" sz="2800" dirty="0">
                <a:solidFill>
                  <a:schemeClr val="bg1"/>
                </a:solidFill>
                <a:latin typeface="Segoe UI Light" panose="020B0502040204020203" pitchFamily="34" charset="0"/>
                <a:cs typeface="Segoe UI Light" panose="020B0502040204020203" pitchFamily="34" charset="0"/>
              </a:rPr>
              <a:t>Implicit grant</a:t>
            </a:r>
          </a:p>
          <a:p>
            <a:pPr marL="457200" indent="-457200">
              <a:lnSpc>
                <a:spcPct val="150000"/>
              </a:lnSpc>
              <a:buFont typeface="+mj-lt"/>
              <a:buAutoNum type="arabicPeriod"/>
            </a:pPr>
            <a:r>
              <a:rPr lang="en-US" sz="2800" dirty="0">
                <a:solidFill>
                  <a:schemeClr val="bg1"/>
                </a:solidFill>
                <a:latin typeface="Segoe UI Light" panose="020B0502040204020203" pitchFamily="34" charset="0"/>
                <a:cs typeface="Segoe UI Light" panose="020B0502040204020203" pitchFamily="34" charset="0"/>
              </a:rPr>
              <a:t>Client credential grant</a:t>
            </a:r>
          </a:p>
          <a:p>
            <a:pPr marL="457200" indent="-457200">
              <a:buFont typeface="+mj-lt"/>
              <a:buAutoNum type="arabicPeriod"/>
            </a:pPr>
            <a:endParaRPr lang="en-US"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3555503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pic>
        <p:nvPicPr>
          <p:cNvPr id="3074" name="Picture 2" descr="OAuth Auth Code Flow">
            <a:extLst>
              <a:ext uri="{FF2B5EF4-FFF2-40B4-BE49-F238E27FC236}">
                <a16:creationId xmlns:a16="http://schemas.microsoft.com/office/drawing/2014/main" id="{3C99A11B-C612-4713-9CBB-0C5D2006D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4" y="220186"/>
            <a:ext cx="7588250" cy="6417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Authorization code grant</a:t>
            </a:r>
          </a:p>
        </p:txBody>
      </p:sp>
      <p:sp>
        <p:nvSpPr>
          <p:cNvPr id="2" name="Rectangle 3">
            <a:extLst>
              <a:ext uri="{FF2B5EF4-FFF2-40B4-BE49-F238E27FC236}">
                <a16:creationId xmlns:a16="http://schemas.microsoft.com/office/drawing/2014/main" id="{D3C424B6-B4C9-4D70-8D35-42FCABCC41B8}"/>
              </a:ext>
            </a:extLst>
          </p:cNvPr>
          <p:cNvSpPr>
            <a:spLocks noChangeArrowheads="1"/>
          </p:cNvSpPr>
          <p:nvPr/>
        </p:nvSpPr>
        <p:spPr bwMode="auto">
          <a:xfrm>
            <a:off x="475217" y="1214150"/>
            <a:ext cx="11241565" cy="270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400" dirty="0">
                <a:solidFill>
                  <a:schemeClr val="bg1"/>
                </a:solidFill>
                <a:latin typeface="Segoe UI Light" panose="020B0502040204020203" pitchFamily="34" charset="0"/>
                <a:cs typeface="Segoe UI Light" panose="020B0502040204020203" pitchFamily="34" charset="0"/>
              </a:rPr>
              <a:t>The authorization code grant type is used to obtain both access tokens and refresh tokens and is optimized for confidential clients. Since this is a redirection-based flow, the client must be capable of interacting with the resource owner's user-agent (typically a web browser) and capable of </a:t>
            </a:r>
            <a:r>
              <a:rPr lang="en-US" altLang="en-US" sz="2400" b="1" dirty="0">
                <a:solidFill>
                  <a:schemeClr val="bg1"/>
                </a:solidFill>
                <a:latin typeface="Segoe UI Light" panose="020B0502040204020203" pitchFamily="34" charset="0"/>
                <a:cs typeface="Segoe UI Light" panose="020B0502040204020203" pitchFamily="34" charset="0"/>
              </a:rPr>
              <a:t>receiving</a:t>
            </a:r>
            <a:r>
              <a:rPr lang="en-US" altLang="en-US" sz="2400" dirty="0">
                <a:solidFill>
                  <a:schemeClr val="bg1"/>
                </a:solidFill>
                <a:latin typeface="Segoe UI Light" panose="020B0502040204020203" pitchFamily="34" charset="0"/>
                <a:cs typeface="Segoe UI Light" panose="020B0502040204020203" pitchFamily="34" charset="0"/>
              </a:rPr>
              <a:t> incoming requests (via redirection) from the authorization server. </a:t>
            </a:r>
          </a:p>
        </p:txBody>
      </p:sp>
    </p:spTree>
    <p:extLst>
      <p:ext uri="{BB962C8B-B14F-4D97-AF65-F5344CB8AC3E}">
        <p14:creationId xmlns:p14="http://schemas.microsoft.com/office/powerpoint/2010/main" val="3851931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Authorization code grant</a:t>
            </a:r>
          </a:p>
        </p:txBody>
      </p:sp>
      <p:sp>
        <p:nvSpPr>
          <p:cNvPr id="2" name="Rectangle 3">
            <a:extLst>
              <a:ext uri="{FF2B5EF4-FFF2-40B4-BE49-F238E27FC236}">
                <a16:creationId xmlns:a16="http://schemas.microsoft.com/office/drawing/2014/main" id="{D3C424B6-B4C9-4D70-8D35-42FCABCC41B8}"/>
              </a:ext>
            </a:extLst>
          </p:cNvPr>
          <p:cNvSpPr>
            <a:spLocks noChangeArrowheads="1"/>
          </p:cNvSpPr>
          <p:nvPr/>
        </p:nvSpPr>
        <p:spPr bwMode="auto">
          <a:xfrm>
            <a:off x="151470" y="2030154"/>
            <a:ext cx="1204053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fr-FR" altLang="en-US" sz="2400" dirty="0">
                <a:solidFill>
                  <a:schemeClr val="bg1"/>
                </a:solidFill>
                <a:latin typeface="Segoe UI Light" panose="020B0502040204020203" pitchFamily="34" charset="0"/>
                <a:cs typeface="Segoe UI Light" panose="020B0502040204020203" pitchFamily="34" charset="0"/>
              </a:rPr>
              <a:t>GET https://login.microsoftonline.com/&lt;tenant&gt;/oauth2/authorize</a:t>
            </a:r>
            <a:br>
              <a:rPr lang="fr-FR" altLang="en-US" sz="2400" dirty="0">
                <a:solidFill>
                  <a:schemeClr val="bg1"/>
                </a:solidFill>
                <a:latin typeface="Segoe UI Light" panose="020B0502040204020203" pitchFamily="34" charset="0"/>
                <a:cs typeface="Segoe UI Light" panose="020B0502040204020203" pitchFamily="34" charset="0"/>
              </a:rPr>
            </a:br>
            <a:r>
              <a:rPr lang="fr-FR" altLang="en-US" sz="2400" dirty="0">
                <a:solidFill>
                  <a:schemeClr val="bg1"/>
                </a:solidFill>
                <a:latin typeface="Segoe UI Light" panose="020B0502040204020203" pitchFamily="34" charset="0"/>
                <a:cs typeface="Segoe UI Light" panose="020B0502040204020203" pitchFamily="34" charset="0"/>
              </a:rPr>
              <a:t>?</a:t>
            </a:r>
            <a:r>
              <a:rPr lang="fr-FR" altLang="en-US" sz="2400" dirty="0" err="1">
                <a:solidFill>
                  <a:schemeClr val="bg1"/>
                </a:solidFill>
                <a:latin typeface="Segoe UI Light" panose="020B0502040204020203" pitchFamily="34" charset="0"/>
                <a:cs typeface="Segoe UI Light" panose="020B0502040204020203" pitchFamily="34" charset="0"/>
              </a:rPr>
              <a:t>client_id</a:t>
            </a:r>
            <a:r>
              <a:rPr lang="fr-FR" altLang="en-US" sz="2400" dirty="0">
                <a:solidFill>
                  <a:schemeClr val="bg1"/>
                </a:solidFill>
                <a:latin typeface="Segoe UI Light" panose="020B0502040204020203" pitchFamily="34" charset="0"/>
                <a:cs typeface="Segoe UI Light" panose="020B0502040204020203" pitchFamily="34" charset="0"/>
              </a:rPr>
              <a:t>=&lt;identifier (</a:t>
            </a:r>
            <a:r>
              <a:rPr lang="fr-FR" altLang="en-US" sz="2400" dirty="0" err="1">
                <a:solidFill>
                  <a:schemeClr val="bg1"/>
                </a:solidFill>
                <a:latin typeface="Segoe UI Light" panose="020B0502040204020203" pitchFamily="34" charset="0"/>
                <a:cs typeface="Segoe UI Light" panose="020B0502040204020203" pitchFamily="34" charset="0"/>
              </a:rPr>
              <a:t>guid</a:t>
            </a:r>
            <a:r>
              <a:rPr lang="fr-FR" altLang="en-US" sz="2400" dirty="0">
                <a:solidFill>
                  <a:schemeClr val="bg1"/>
                </a:solidFill>
                <a:latin typeface="Segoe UI Light" panose="020B0502040204020203" pitchFamily="34" charset="0"/>
                <a:cs typeface="Segoe UI Light" panose="020B0502040204020203" pitchFamily="34" charset="0"/>
              </a:rPr>
              <a:t>) of the app </a:t>
            </a:r>
            <a:r>
              <a:rPr lang="fr-FR" altLang="en-US" sz="2400" dirty="0" err="1">
                <a:solidFill>
                  <a:schemeClr val="bg1"/>
                </a:solidFill>
                <a:latin typeface="Segoe UI Light" panose="020B0502040204020203" pitchFamily="34" charset="0"/>
                <a:cs typeface="Segoe UI Light" panose="020B0502040204020203" pitchFamily="34" charset="0"/>
              </a:rPr>
              <a:t>registered</a:t>
            </a:r>
            <a:r>
              <a:rPr lang="fr-FR" altLang="en-US" sz="2400" dirty="0">
                <a:solidFill>
                  <a:schemeClr val="bg1"/>
                </a:solidFill>
                <a:latin typeface="Segoe UI Light" panose="020B0502040204020203" pitchFamily="34" charset="0"/>
                <a:cs typeface="Segoe UI Light" panose="020B0502040204020203" pitchFamily="34" charset="0"/>
              </a:rPr>
              <a:t> in </a:t>
            </a:r>
            <a:r>
              <a:rPr lang="fr-FR" altLang="en-US" sz="2400" dirty="0" err="1">
                <a:solidFill>
                  <a:schemeClr val="bg1"/>
                </a:solidFill>
                <a:latin typeface="Segoe UI Light" panose="020B0502040204020203" pitchFamily="34" charset="0"/>
                <a:cs typeface="Segoe UI Light" panose="020B0502040204020203" pitchFamily="34" charset="0"/>
              </a:rPr>
              <a:t>AzureAD</a:t>
            </a:r>
            <a:r>
              <a:rPr lang="fr-FR" altLang="en-US" sz="2400" dirty="0">
                <a:solidFill>
                  <a:schemeClr val="bg1"/>
                </a:solidFill>
                <a:latin typeface="Segoe UI Light" panose="020B0502040204020203" pitchFamily="34" charset="0"/>
                <a:cs typeface="Segoe UI Light" panose="020B0502040204020203" pitchFamily="34" charset="0"/>
              </a:rPr>
              <a:t>&gt;</a:t>
            </a:r>
          </a:p>
          <a:p>
            <a:pPr lvl="0" eaLnBrk="0" fontAlgn="base" hangingPunct="0">
              <a:spcBef>
                <a:spcPct val="0"/>
              </a:spcBef>
              <a:spcAft>
                <a:spcPct val="0"/>
              </a:spcAft>
            </a:pPr>
            <a:r>
              <a:rPr lang="fr-FR" altLang="en-US" sz="2400" dirty="0">
                <a:solidFill>
                  <a:schemeClr val="bg1"/>
                </a:solidFill>
                <a:latin typeface="Segoe UI Light" panose="020B0502040204020203" pitchFamily="34" charset="0"/>
                <a:cs typeface="Segoe UI Light" panose="020B0502040204020203" pitchFamily="34" charset="0"/>
              </a:rPr>
              <a:t>&amp;</a:t>
            </a:r>
            <a:r>
              <a:rPr lang="fr-FR" altLang="en-US" sz="2400" dirty="0" err="1">
                <a:solidFill>
                  <a:schemeClr val="bg1"/>
                </a:solidFill>
                <a:latin typeface="Segoe UI Light" panose="020B0502040204020203" pitchFamily="34" charset="0"/>
                <a:cs typeface="Segoe UI Light" panose="020B0502040204020203" pitchFamily="34" charset="0"/>
              </a:rPr>
              <a:t>response_type</a:t>
            </a:r>
            <a:r>
              <a:rPr lang="fr-FR" altLang="en-US" sz="2400" dirty="0">
                <a:solidFill>
                  <a:schemeClr val="bg1"/>
                </a:solidFill>
                <a:latin typeface="Segoe UI Light" panose="020B0502040204020203" pitchFamily="34" charset="0"/>
                <a:cs typeface="Segoe UI Light" panose="020B0502040204020203" pitchFamily="34" charset="0"/>
              </a:rPr>
              <a:t>=code</a:t>
            </a:r>
          </a:p>
          <a:p>
            <a:pPr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redirect_uri</a:t>
            </a:r>
            <a:r>
              <a:rPr lang="en-US" sz="2400" dirty="0">
                <a:solidFill>
                  <a:schemeClr val="bg1"/>
                </a:solidFill>
                <a:latin typeface="Segoe UI Light" panose="020B0502040204020203" pitchFamily="34" charset="0"/>
                <a:cs typeface="Segoe UI Light" panose="020B0502040204020203" pitchFamily="34" charset="0"/>
              </a:rPr>
              <a:t>=&lt;encoded URL where </a:t>
            </a:r>
            <a:r>
              <a:rPr lang="en-US" sz="2400" dirty="0" err="1">
                <a:solidFill>
                  <a:schemeClr val="bg1"/>
                </a:solidFill>
                <a:latin typeface="Segoe UI Light" panose="020B0502040204020203" pitchFamily="34" charset="0"/>
                <a:cs typeface="Segoe UI Light" panose="020B0502040204020203" pitchFamily="34" charset="0"/>
              </a:rPr>
              <a:t>AzureAD</a:t>
            </a:r>
            <a:r>
              <a:rPr lang="en-US" sz="2400" dirty="0">
                <a:solidFill>
                  <a:schemeClr val="bg1"/>
                </a:solidFill>
                <a:latin typeface="Segoe UI Light" panose="020B0502040204020203" pitchFamily="34" charset="0"/>
                <a:cs typeface="Segoe UI Light" panose="020B0502040204020203" pitchFamily="34" charset="0"/>
              </a:rPr>
              <a:t> will send response&gt;</a:t>
            </a:r>
          </a:p>
          <a:p>
            <a:pPr lvl="0" eaLnBrk="0" fontAlgn="base" hangingPunct="0">
              <a:spcBef>
                <a:spcPct val="0"/>
              </a:spcBef>
              <a:spcAft>
                <a:spcPct val="0"/>
              </a:spcAft>
            </a:pPr>
            <a:r>
              <a:rPr lang="fr-FR" altLang="en-US" sz="2400" dirty="0">
                <a:solidFill>
                  <a:schemeClr val="bg1"/>
                </a:solidFill>
                <a:latin typeface="Segoe UI Light" panose="020B0502040204020203" pitchFamily="34" charset="0"/>
                <a:cs typeface="Segoe UI Light" panose="020B0502040204020203" pitchFamily="34" charset="0"/>
              </a:rPr>
              <a:t>&amp;</a:t>
            </a:r>
            <a:r>
              <a:rPr lang="fr-FR" altLang="en-US" sz="2400" dirty="0" err="1">
                <a:solidFill>
                  <a:schemeClr val="bg1"/>
                </a:solidFill>
                <a:latin typeface="Segoe UI Light" panose="020B0502040204020203" pitchFamily="34" charset="0"/>
                <a:cs typeface="Segoe UI Light" panose="020B0502040204020203" pitchFamily="34" charset="0"/>
              </a:rPr>
              <a:t>response_mode</a:t>
            </a:r>
            <a:r>
              <a:rPr lang="fr-FR" altLang="en-US" sz="2400" dirty="0">
                <a:solidFill>
                  <a:schemeClr val="bg1"/>
                </a:solidFill>
                <a:latin typeface="Segoe UI Light" panose="020B0502040204020203" pitchFamily="34" charset="0"/>
                <a:cs typeface="Segoe UI Light" panose="020B0502040204020203" pitchFamily="34" charset="0"/>
              </a:rPr>
              <a:t>=</a:t>
            </a:r>
            <a:r>
              <a:rPr lang="fr-FR" altLang="en-US" sz="2400" dirty="0" err="1">
                <a:solidFill>
                  <a:schemeClr val="bg1"/>
                </a:solidFill>
                <a:latin typeface="Segoe UI Light" panose="020B0502040204020203" pitchFamily="34" charset="0"/>
                <a:cs typeface="Segoe UI Light" panose="020B0502040204020203" pitchFamily="34" charset="0"/>
              </a:rPr>
              <a:t>form_post</a:t>
            </a:r>
            <a:r>
              <a:rPr lang="fr-FR" altLang="en-US" sz="2400" dirty="0">
                <a:solidFill>
                  <a:schemeClr val="bg1"/>
                </a:solidFill>
                <a:latin typeface="Segoe UI Light" panose="020B0502040204020203" pitchFamily="34" charset="0"/>
                <a:cs typeface="Segoe UI Light" panose="020B0502040204020203" pitchFamily="34" charset="0"/>
              </a:rPr>
              <a:t> //can </a:t>
            </a:r>
            <a:r>
              <a:rPr lang="fr-FR" altLang="en-US" sz="2400" dirty="0" err="1">
                <a:solidFill>
                  <a:schemeClr val="bg1"/>
                </a:solidFill>
                <a:latin typeface="Segoe UI Light" panose="020B0502040204020203" pitchFamily="34" charset="0"/>
                <a:cs typeface="Segoe UI Light" panose="020B0502040204020203" pitchFamily="34" charset="0"/>
              </a:rPr>
              <a:t>be</a:t>
            </a:r>
            <a:r>
              <a:rPr lang="fr-FR" altLang="en-US" sz="2400" dirty="0">
                <a:solidFill>
                  <a:schemeClr val="bg1"/>
                </a:solidFill>
                <a:latin typeface="Segoe UI Light" panose="020B0502040204020203" pitchFamily="34" charset="0"/>
                <a:cs typeface="Segoe UI Light" panose="020B0502040204020203" pitchFamily="34" charset="0"/>
              </a:rPr>
              <a:t> </a:t>
            </a:r>
            <a:r>
              <a:rPr lang="fr-FR" altLang="en-US" sz="2400" dirty="0" err="1">
                <a:solidFill>
                  <a:schemeClr val="bg1"/>
                </a:solidFill>
                <a:latin typeface="Segoe UI Light" panose="020B0502040204020203" pitchFamily="34" charset="0"/>
                <a:cs typeface="Segoe UI Light" panose="020B0502040204020203" pitchFamily="34" charset="0"/>
              </a:rPr>
              <a:t>also</a:t>
            </a:r>
            <a:r>
              <a:rPr lang="fr-FR" altLang="en-US" sz="2400" dirty="0">
                <a:solidFill>
                  <a:schemeClr val="bg1"/>
                </a:solidFill>
                <a:latin typeface="Segoe UI Light" panose="020B0502040204020203" pitchFamily="34" charset="0"/>
                <a:cs typeface="Segoe UI Light" panose="020B0502040204020203" pitchFamily="34" charset="0"/>
              </a:rPr>
              <a:t> </a:t>
            </a:r>
            <a:r>
              <a:rPr lang="fr-FR" altLang="en-US" sz="2400" dirty="0" err="1">
                <a:solidFill>
                  <a:schemeClr val="bg1"/>
                </a:solidFill>
                <a:latin typeface="Segoe UI Light" panose="020B0502040204020203" pitchFamily="34" charset="0"/>
                <a:cs typeface="Segoe UI Light" panose="020B0502040204020203" pitchFamily="34" charset="0"/>
              </a:rPr>
              <a:t>query</a:t>
            </a:r>
            <a:r>
              <a:rPr lang="fr-FR" altLang="en-US" sz="2400" dirty="0">
                <a:solidFill>
                  <a:schemeClr val="bg1"/>
                </a:solidFill>
                <a:latin typeface="Segoe UI Light" panose="020B0502040204020203" pitchFamily="34" charset="0"/>
                <a:cs typeface="Segoe UI Light" panose="020B0502040204020203" pitchFamily="34" charset="0"/>
              </a:rPr>
              <a:t>, fragment</a:t>
            </a:r>
            <a:endParaRPr lang="en-US" altLang="en-US" sz="2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7638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Authorization code grant</a:t>
            </a:r>
          </a:p>
        </p:txBody>
      </p:sp>
      <p:sp>
        <p:nvSpPr>
          <p:cNvPr id="2" name="Rectangle 3">
            <a:extLst>
              <a:ext uri="{FF2B5EF4-FFF2-40B4-BE49-F238E27FC236}">
                <a16:creationId xmlns:a16="http://schemas.microsoft.com/office/drawing/2014/main" id="{D3C424B6-B4C9-4D70-8D35-42FCABCC41B8}"/>
              </a:ext>
            </a:extLst>
          </p:cNvPr>
          <p:cNvSpPr>
            <a:spLocks noChangeArrowheads="1"/>
          </p:cNvSpPr>
          <p:nvPr/>
        </p:nvSpPr>
        <p:spPr bwMode="auto">
          <a:xfrm>
            <a:off x="151470" y="1291489"/>
            <a:ext cx="1204053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POST /&lt;tenant&gt;/oauth2/token HTTP/1.1 Host: https://login.microsoftonline.com </a:t>
            </a:r>
            <a:br>
              <a:rPr lang="en-US" sz="2400" dirty="0">
                <a:solidFill>
                  <a:schemeClr val="bg1"/>
                </a:solidFill>
                <a:latin typeface="Segoe UI Light" panose="020B0502040204020203" pitchFamily="34" charset="0"/>
                <a:cs typeface="Segoe UI Light" panose="020B0502040204020203" pitchFamily="34" charset="0"/>
              </a:rPr>
            </a:br>
            <a:r>
              <a:rPr lang="en-US" sz="2400" dirty="0">
                <a:solidFill>
                  <a:schemeClr val="bg1"/>
                </a:solidFill>
                <a:latin typeface="Segoe UI Light" panose="020B0502040204020203" pitchFamily="34" charset="0"/>
                <a:cs typeface="Segoe UI Light" panose="020B0502040204020203" pitchFamily="34" charset="0"/>
              </a:rPr>
              <a:t>Content-Type: application/x-www-form-</a:t>
            </a:r>
            <a:r>
              <a:rPr lang="en-US" sz="2400" dirty="0" err="1">
                <a:solidFill>
                  <a:schemeClr val="bg1"/>
                </a:solidFill>
                <a:latin typeface="Segoe UI Light" panose="020B0502040204020203" pitchFamily="34" charset="0"/>
                <a:cs typeface="Segoe UI Light" panose="020B0502040204020203" pitchFamily="34" charset="0"/>
              </a:rPr>
              <a:t>urlencoded</a:t>
            </a:r>
            <a:r>
              <a:rPr lang="en-US" sz="2400" dirty="0">
                <a:solidFill>
                  <a:schemeClr val="bg1"/>
                </a:solidFill>
                <a:latin typeface="Segoe UI Light" panose="020B0502040204020203" pitchFamily="34" charset="0"/>
                <a:cs typeface="Segoe UI Light" panose="020B0502040204020203" pitchFamily="34" charset="0"/>
              </a:rPr>
              <a:t> </a:t>
            </a:r>
            <a:br>
              <a:rPr lang="en-US" sz="2400" dirty="0">
                <a:solidFill>
                  <a:schemeClr val="bg1"/>
                </a:solidFill>
                <a:latin typeface="Segoe UI Light" panose="020B0502040204020203" pitchFamily="34" charset="0"/>
                <a:cs typeface="Segoe UI Light" panose="020B0502040204020203" pitchFamily="34" charset="0"/>
              </a:rPr>
            </a:br>
            <a:br>
              <a:rPr lang="en-US" sz="2400" dirty="0">
                <a:solidFill>
                  <a:schemeClr val="bg1"/>
                </a:solidFill>
                <a:latin typeface="Segoe UI Light" panose="020B0502040204020203" pitchFamily="34" charset="0"/>
                <a:cs typeface="Segoe UI Light" panose="020B0502040204020203" pitchFamily="34" charset="0"/>
              </a:rPr>
            </a:br>
            <a:r>
              <a:rPr lang="en-US" sz="2400" dirty="0" err="1">
                <a:solidFill>
                  <a:schemeClr val="bg1"/>
                </a:solidFill>
                <a:latin typeface="Segoe UI Light" panose="020B0502040204020203" pitchFamily="34" charset="0"/>
                <a:cs typeface="Segoe UI Light" panose="020B0502040204020203" pitchFamily="34" charset="0"/>
              </a:rPr>
              <a:t>client_id</a:t>
            </a:r>
            <a:r>
              <a:rPr lang="en-US" sz="2400" dirty="0">
                <a:solidFill>
                  <a:schemeClr val="bg1"/>
                </a:solidFill>
                <a:latin typeface="Segoe UI Light" panose="020B0502040204020203" pitchFamily="34" charset="0"/>
                <a:cs typeface="Segoe UI Light" panose="020B0502040204020203" pitchFamily="34" charset="0"/>
              </a:rPr>
              <a:t>=</a:t>
            </a:r>
            <a:r>
              <a:rPr lang="fr-FR" altLang="en-US" sz="2400" dirty="0">
                <a:solidFill>
                  <a:schemeClr val="bg1"/>
                </a:solidFill>
                <a:latin typeface="Segoe UI Light" panose="020B0502040204020203" pitchFamily="34" charset="0"/>
                <a:cs typeface="Segoe UI Light" panose="020B0502040204020203" pitchFamily="34" charset="0"/>
              </a:rPr>
              <a:t>&lt;identifier (</a:t>
            </a:r>
            <a:r>
              <a:rPr lang="fr-FR" altLang="en-US" sz="2400" dirty="0" err="1">
                <a:solidFill>
                  <a:schemeClr val="bg1"/>
                </a:solidFill>
                <a:latin typeface="Segoe UI Light" panose="020B0502040204020203" pitchFamily="34" charset="0"/>
                <a:cs typeface="Segoe UI Light" panose="020B0502040204020203" pitchFamily="34" charset="0"/>
              </a:rPr>
              <a:t>guid</a:t>
            </a:r>
            <a:r>
              <a:rPr lang="fr-FR" altLang="en-US" sz="2400" dirty="0">
                <a:solidFill>
                  <a:schemeClr val="bg1"/>
                </a:solidFill>
                <a:latin typeface="Segoe UI Light" panose="020B0502040204020203" pitchFamily="34" charset="0"/>
                <a:cs typeface="Segoe UI Light" panose="020B0502040204020203" pitchFamily="34" charset="0"/>
              </a:rPr>
              <a:t>) of the app </a:t>
            </a:r>
            <a:r>
              <a:rPr lang="fr-FR" altLang="en-US" sz="2400" dirty="0" err="1">
                <a:solidFill>
                  <a:schemeClr val="bg1"/>
                </a:solidFill>
                <a:latin typeface="Segoe UI Light" panose="020B0502040204020203" pitchFamily="34" charset="0"/>
                <a:cs typeface="Segoe UI Light" panose="020B0502040204020203" pitchFamily="34" charset="0"/>
              </a:rPr>
              <a:t>registered</a:t>
            </a:r>
            <a:r>
              <a:rPr lang="fr-FR" altLang="en-US" sz="2400" dirty="0">
                <a:solidFill>
                  <a:schemeClr val="bg1"/>
                </a:solidFill>
                <a:latin typeface="Segoe UI Light" panose="020B0502040204020203" pitchFamily="34" charset="0"/>
                <a:cs typeface="Segoe UI Light" panose="020B0502040204020203" pitchFamily="34" charset="0"/>
              </a:rPr>
              <a:t> in </a:t>
            </a:r>
            <a:r>
              <a:rPr lang="fr-FR" altLang="en-US" sz="2400" dirty="0" err="1">
                <a:solidFill>
                  <a:schemeClr val="bg1"/>
                </a:solidFill>
                <a:latin typeface="Segoe UI Light" panose="020B0502040204020203" pitchFamily="34" charset="0"/>
                <a:cs typeface="Segoe UI Light" panose="020B0502040204020203" pitchFamily="34" charset="0"/>
              </a:rPr>
              <a:t>AzureAD</a:t>
            </a:r>
            <a:r>
              <a:rPr lang="fr-FR" altLang="en-US" sz="2400" dirty="0">
                <a:solidFill>
                  <a:schemeClr val="bg1"/>
                </a:solidFill>
                <a:latin typeface="Segoe UI Light" panose="020B0502040204020203" pitchFamily="34" charset="0"/>
                <a:cs typeface="Segoe UI Light" panose="020B0502040204020203" pitchFamily="34" charset="0"/>
              </a:rPr>
              <a:t>&gt;</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&amp;scope=&lt;requested scope&gt; </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&amp;code=&lt;code received from previous request&gt;</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redirect_uri</a:t>
            </a:r>
            <a:r>
              <a:rPr lang="en-US" sz="2400" dirty="0">
                <a:solidFill>
                  <a:schemeClr val="bg1"/>
                </a:solidFill>
                <a:latin typeface="Segoe UI Light" panose="020B0502040204020203" pitchFamily="34" charset="0"/>
                <a:cs typeface="Segoe UI Light" panose="020B0502040204020203" pitchFamily="34" charset="0"/>
              </a:rPr>
              <a:t>=&lt;same URL as in initial call&gt;</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grant_type</a:t>
            </a:r>
            <a:r>
              <a:rPr lang="en-US" sz="2400" dirty="0">
                <a:solidFill>
                  <a:schemeClr val="bg1"/>
                </a:solidFill>
                <a:latin typeface="Segoe UI Light" panose="020B0502040204020203" pitchFamily="34" charset="0"/>
                <a:cs typeface="Segoe UI Light" panose="020B0502040204020203" pitchFamily="34" charset="0"/>
              </a:rPr>
              <a:t>=</a:t>
            </a:r>
            <a:r>
              <a:rPr lang="en-US" sz="2400" dirty="0" err="1">
                <a:solidFill>
                  <a:schemeClr val="bg1"/>
                </a:solidFill>
                <a:latin typeface="Segoe UI Light" panose="020B0502040204020203" pitchFamily="34" charset="0"/>
                <a:cs typeface="Segoe UI Light" panose="020B0502040204020203" pitchFamily="34" charset="0"/>
              </a:rPr>
              <a:t>authorization_code</a:t>
            </a:r>
            <a:r>
              <a:rPr lang="en-US" sz="2400" dirty="0">
                <a:solidFill>
                  <a:schemeClr val="bg1"/>
                </a:solidFill>
                <a:latin typeface="Segoe UI Light" panose="020B0502040204020203" pitchFamily="34" charset="0"/>
                <a:cs typeface="Segoe UI Light" panose="020B0502040204020203" pitchFamily="34" charset="0"/>
              </a:rPr>
              <a:t> </a:t>
            </a:r>
          </a:p>
          <a:p>
            <a:pPr lvl="0" eaLnBrk="0" fontAlgn="base" hangingPunct="0">
              <a:spcBef>
                <a:spcPct val="0"/>
              </a:spcBef>
              <a:spcAft>
                <a:spcPct val="0"/>
              </a:spcAft>
            </a:pPr>
            <a:r>
              <a:rPr lang="en-US" sz="2400" dirty="0">
                <a:solidFill>
                  <a:schemeClr val="bg1"/>
                </a:solidFill>
                <a:latin typeface="Segoe UI Light" panose="020B0502040204020203" pitchFamily="34" charset="0"/>
                <a:cs typeface="Segoe UI Light" panose="020B0502040204020203" pitchFamily="34" charset="0"/>
              </a:rPr>
              <a:t>&amp;</a:t>
            </a:r>
            <a:r>
              <a:rPr lang="en-US" sz="2400" dirty="0" err="1">
                <a:solidFill>
                  <a:schemeClr val="bg1"/>
                </a:solidFill>
                <a:latin typeface="Segoe UI Light" panose="020B0502040204020203" pitchFamily="34" charset="0"/>
                <a:cs typeface="Segoe UI Light" panose="020B0502040204020203" pitchFamily="34" charset="0"/>
              </a:rPr>
              <a:t>client_secret</a:t>
            </a:r>
            <a:r>
              <a:rPr lang="en-US" sz="2400" dirty="0">
                <a:solidFill>
                  <a:schemeClr val="bg1"/>
                </a:solidFill>
                <a:latin typeface="Segoe UI Light" panose="020B0502040204020203" pitchFamily="34" charset="0"/>
                <a:cs typeface="Segoe UI Light" panose="020B0502040204020203" pitchFamily="34" charset="0"/>
              </a:rPr>
              <a:t>=&lt;client secret generated during app registration&gt;</a:t>
            </a:r>
            <a:endParaRPr lang="en-US" altLang="en-US" sz="2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041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pic>
        <p:nvPicPr>
          <p:cNvPr id="5123" name="Picture 3" descr="OpenId Connect Swimlanes">
            <a:extLst>
              <a:ext uri="{FF2B5EF4-FFF2-40B4-BE49-F238E27FC236}">
                <a16:creationId xmlns:a16="http://schemas.microsoft.com/office/drawing/2014/main" id="{BA989123-91DC-44D7-BECA-078C5F33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99743"/>
            <a:ext cx="8141493" cy="65313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Implicit code grant</a:t>
            </a:r>
          </a:p>
        </p:txBody>
      </p:sp>
      <p:sp>
        <p:nvSpPr>
          <p:cNvPr id="3" name="Rectangle 1">
            <a:extLst>
              <a:ext uri="{FF2B5EF4-FFF2-40B4-BE49-F238E27FC236}">
                <a16:creationId xmlns:a16="http://schemas.microsoft.com/office/drawing/2014/main" id="{9DA54BC0-E2E8-49FD-B0DA-932E5A1EC771}"/>
              </a:ext>
            </a:extLst>
          </p:cNvPr>
          <p:cNvSpPr>
            <a:spLocks noChangeArrowheads="1"/>
          </p:cNvSpPr>
          <p:nvPr/>
        </p:nvSpPr>
        <p:spPr bwMode="auto">
          <a:xfrm>
            <a:off x="542926" y="496966"/>
            <a:ext cx="11563350" cy="424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The </a:t>
            </a:r>
            <a:r>
              <a:rPr lang="en-US" altLang="en-US" sz="2400" dirty="0">
                <a:solidFill>
                  <a:schemeClr val="bg1"/>
                </a:solidFill>
                <a:latin typeface="Segoe UI Light" panose="020B0502040204020203" pitchFamily="34" charset="0"/>
                <a:cs typeface="Segoe UI Light" panose="020B0502040204020203" pitchFamily="34" charset="0"/>
              </a:rPr>
              <a:t>implicit</a:t>
            </a:r>
            <a:r>
              <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 grant type is </a:t>
            </a:r>
            <a:r>
              <a:rPr lang="en-US" altLang="en-US" sz="2400" dirty="0">
                <a:solidFill>
                  <a:schemeClr val="bg1"/>
                </a:solidFill>
                <a:latin typeface="Segoe UI Light" panose="020B0502040204020203" pitchFamily="34" charset="0"/>
                <a:cs typeface="Segoe UI Light" panose="020B0502040204020203" pitchFamily="34" charset="0"/>
              </a:rPr>
              <a:t>used</a:t>
            </a:r>
            <a:r>
              <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 to obtain access tokens (it does not support the issuance of refresh tokens) and is optimized for public clients known to operate a particular redirection URI. These clients are typically implemented in a browser using a scripting language such as JavaScript. </a:t>
            </a:r>
          </a:p>
          <a:p>
            <a:pPr marL="0" marR="0" lvl="0" indent="0" algn="l" defTabSz="914400" rtl="0" eaLnBrk="0" fontAlgn="base" latinLnBrk="0" hangingPunct="0">
              <a:lnSpc>
                <a:spcPts val="34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Since this is a redirection-based flow, the client must be capable of interacting with the resource owner's user-agent (typically a web browser) and capable of receiving incoming requests (via redirection) from the authorization server. </a:t>
            </a:r>
          </a:p>
        </p:txBody>
      </p:sp>
    </p:spTree>
    <p:extLst>
      <p:ext uri="{BB962C8B-B14F-4D97-AF65-F5344CB8AC3E}">
        <p14:creationId xmlns:p14="http://schemas.microsoft.com/office/powerpoint/2010/main" val="240207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Implicit code grant</a:t>
            </a:r>
          </a:p>
        </p:txBody>
      </p:sp>
      <p:sp>
        <p:nvSpPr>
          <p:cNvPr id="3" name="Rectangle 1">
            <a:extLst>
              <a:ext uri="{FF2B5EF4-FFF2-40B4-BE49-F238E27FC236}">
                <a16:creationId xmlns:a16="http://schemas.microsoft.com/office/drawing/2014/main" id="{9DA54BC0-E2E8-49FD-B0DA-932E5A1EC771}"/>
              </a:ext>
            </a:extLst>
          </p:cNvPr>
          <p:cNvSpPr>
            <a:spLocks noChangeArrowheads="1"/>
          </p:cNvSpPr>
          <p:nvPr/>
        </p:nvSpPr>
        <p:spPr bwMode="auto">
          <a:xfrm>
            <a:off x="542926" y="957573"/>
            <a:ext cx="115633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GET https://login.microsoftonline.com/&lt;tenant&gt;/oauth2/authorize</a:t>
            </a:r>
          </a:p>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t>
            </a:r>
            <a:r>
              <a:rPr lang="en-US" altLang="en-US" sz="2400" dirty="0" err="1">
                <a:solidFill>
                  <a:schemeClr val="bg1"/>
                </a:solidFill>
                <a:latin typeface="Segoe UI Light" panose="020B0502040204020203" pitchFamily="34" charset="0"/>
                <a:cs typeface="Segoe UI Light" panose="020B0502040204020203" pitchFamily="34" charset="0"/>
              </a:rPr>
              <a:t>client_id</a:t>
            </a:r>
            <a:r>
              <a:rPr lang="en-US" altLang="en-US" sz="2400" dirty="0">
                <a:solidFill>
                  <a:schemeClr val="bg1"/>
                </a:solidFill>
                <a:latin typeface="Segoe UI Light" panose="020B0502040204020203" pitchFamily="34" charset="0"/>
                <a:cs typeface="Segoe UI Light" panose="020B0502040204020203" pitchFamily="34" charset="0"/>
              </a:rPr>
              <a:t>=</a:t>
            </a:r>
            <a:r>
              <a:rPr lang="fr-FR" altLang="en-US" sz="2400" dirty="0">
                <a:solidFill>
                  <a:schemeClr val="bg1"/>
                </a:solidFill>
                <a:latin typeface="Segoe UI Light" panose="020B0502040204020203" pitchFamily="34" charset="0"/>
                <a:cs typeface="Segoe UI Light" panose="020B0502040204020203" pitchFamily="34" charset="0"/>
              </a:rPr>
              <a:t>&lt;identifier (</a:t>
            </a:r>
            <a:r>
              <a:rPr lang="fr-FR" altLang="en-US" sz="2400" dirty="0" err="1">
                <a:solidFill>
                  <a:schemeClr val="bg1"/>
                </a:solidFill>
                <a:latin typeface="Segoe UI Light" panose="020B0502040204020203" pitchFamily="34" charset="0"/>
                <a:cs typeface="Segoe UI Light" panose="020B0502040204020203" pitchFamily="34" charset="0"/>
              </a:rPr>
              <a:t>guid</a:t>
            </a:r>
            <a:r>
              <a:rPr lang="fr-FR" altLang="en-US" sz="2400" dirty="0">
                <a:solidFill>
                  <a:schemeClr val="bg1"/>
                </a:solidFill>
                <a:latin typeface="Segoe UI Light" panose="020B0502040204020203" pitchFamily="34" charset="0"/>
                <a:cs typeface="Segoe UI Light" panose="020B0502040204020203" pitchFamily="34" charset="0"/>
              </a:rPr>
              <a:t>) of the app </a:t>
            </a:r>
            <a:r>
              <a:rPr lang="fr-FR" altLang="en-US" sz="2400" dirty="0" err="1">
                <a:solidFill>
                  <a:schemeClr val="bg1"/>
                </a:solidFill>
                <a:latin typeface="Segoe UI Light" panose="020B0502040204020203" pitchFamily="34" charset="0"/>
                <a:cs typeface="Segoe UI Light" panose="020B0502040204020203" pitchFamily="34" charset="0"/>
              </a:rPr>
              <a:t>registered</a:t>
            </a:r>
            <a:r>
              <a:rPr lang="fr-FR" altLang="en-US" sz="2400" dirty="0">
                <a:solidFill>
                  <a:schemeClr val="bg1"/>
                </a:solidFill>
                <a:latin typeface="Segoe UI Light" panose="020B0502040204020203" pitchFamily="34" charset="0"/>
                <a:cs typeface="Segoe UI Light" panose="020B0502040204020203" pitchFamily="34" charset="0"/>
              </a:rPr>
              <a:t> in </a:t>
            </a:r>
            <a:r>
              <a:rPr lang="fr-FR" altLang="en-US" sz="2400" dirty="0" err="1">
                <a:solidFill>
                  <a:schemeClr val="bg1"/>
                </a:solidFill>
                <a:latin typeface="Segoe UI Light" panose="020B0502040204020203" pitchFamily="34" charset="0"/>
                <a:cs typeface="Segoe UI Light" panose="020B0502040204020203" pitchFamily="34" charset="0"/>
              </a:rPr>
              <a:t>AzureAD</a:t>
            </a:r>
            <a:r>
              <a:rPr lang="fr-FR" altLang="en-US" sz="2400" dirty="0">
                <a:solidFill>
                  <a:schemeClr val="bg1"/>
                </a:solidFill>
                <a:latin typeface="Segoe UI Light" panose="020B0502040204020203" pitchFamily="34" charset="0"/>
                <a:cs typeface="Segoe UI Light" panose="020B0502040204020203" pitchFamily="34" charset="0"/>
              </a:rPr>
              <a:t>&gt;</a:t>
            </a:r>
          </a:p>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a:t>
            </a:r>
            <a:r>
              <a:rPr lang="en-US" altLang="en-US" sz="2400" dirty="0" err="1">
                <a:solidFill>
                  <a:schemeClr val="bg1"/>
                </a:solidFill>
                <a:latin typeface="Segoe UI Light" panose="020B0502040204020203" pitchFamily="34" charset="0"/>
                <a:cs typeface="Segoe UI Light" panose="020B0502040204020203" pitchFamily="34" charset="0"/>
              </a:rPr>
              <a:t>response_type</a:t>
            </a:r>
            <a:r>
              <a:rPr lang="en-US" altLang="en-US" sz="2400" dirty="0">
                <a:solidFill>
                  <a:schemeClr val="bg1"/>
                </a:solidFill>
                <a:latin typeface="Segoe UI Light" panose="020B0502040204020203" pitchFamily="34" charset="0"/>
                <a:cs typeface="Segoe UI Light" panose="020B0502040204020203" pitchFamily="34" charset="0"/>
              </a:rPr>
              <a:t>=</a:t>
            </a:r>
            <a:r>
              <a:rPr lang="en-US" altLang="en-US" sz="2400" dirty="0" err="1">
                <a:solidFill>
                  <a:schemeClr val="bg1"/>
                </a:solidFill>
                <a:latin typeface="Segoe UI Light" panose="020B0502040204020203" pitchFamily="34" charset="0"/>
                <a:cs typeface="Segoe UI Light" panose="020B0502040204020203" pitchFamily="34" charset="0"/>
              </a:rPr>
              <a:t>id_token</a:t>
            </a:r>
            <a:r>
              <a:rPr lang="en-US" altLang="en-US" sz="2400" dirty="0">
                <a:solidFill>
                  <a:schemeClr val="bg1"/>
                </a:solidFill>
                <a:latin typeface="Segoe UI Light" panose="020B0502040204020203" pitchFamily="34" charset="0"/>
                <a:cs typeface="Segoe UI Light" panose="020B0502040204020203" pitchFamily="34" charset="0"/>
              </a:rPr>
              <a:t> token</a:t>
            </a:r>
          </a:p>
          <a:p>
            <a:pPr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a:t>
            </a:r>
            <a:r>
              <a:rPr lang="en-US" altLang="en-US" sz="2400" dirty="0" err="1">
                <a:solidFill>
                  <a:schemeClr val="bg1"/>
                </a:solidFill>
                <a:latin typeface="Segoe UI Light" panose="020B0502040204020203" pitchFamily="34" charset="0"/>
                <a:cs typeface="Segoe UI Light" panose="020B0502040204020203" pitchFamily="34" charset="0"/>
              </a:rPr>
              <a:t>redirect_uri</a:t>
            </a:r>
            <a:r>
              <a:rPr lang="en-US" altLang="en-US" sz="2400" dirty="0">
                <a:solidFill>
                  <a:schemeClr val="bg1"/>
                </a:solidFill>
                <a:latin typeface="Segoe UI Light" panose="020B0502040204020203" pitchFamily="34" charset="0"/>
                <a:cs typeface="Segoe UI Light" panose="020B0502040204020203" pitchFamily="34" charset="0"/>
              </a:rPr>
              <a:t>=</a:t>
            </a:r>
            <a:r>
              <a:rPr lang="en-US" sz="2400" dirty="0">
                <a:solidFill>
                  <a:schemeClr val="bg1"/>
                </a:solidFill>
                <a:latin typeface="Segoe UI Light" panose="020B0502040204020203" pitchFamily="34" charset="0"/>
                <a:cs typeface="Segoe UI Light" panose="020B0502040204020203" pitchFamily="34" charset="0"/>
              </a:rPr>
              <a:t>&lt;encoded URL where </a:t>
            </a:r>
            <a:r>
              <a:rPr lang="en-US" sz="2400" dirty="0" err="1">
                <a:solidFill>
                  <a:schemeClr val="bg1"/>
                </a:solidFill>
                <a:latin typeface="Segoe UI Light" panose="020B0502040204020203" pitchFamily="34" charset="0"/>
                <a:cs typeface="Segoe UI Light" panose="020B0502040204020203" pitchFamily="34" charset="0"/>
              </a:rPr>
              <a:t>AzureAD</a:t>
            </a:r>
            <a:r>
              <a:rPr lang="en-US" sz="2400" dirty="0">
                <a:solidFill>
                  <a:schemeClr val="bg1"/>
                </a:solidFill>
                <a:latin typeface="Segoe UI Light" panose="020B0502040204020203" pitchFamily="34" charset="0"/>
                <a:cs typeface="Segoe UI Light" panose="020B0502040204020203" pitchFamily="34" charset="0"/>
              </a:rPr>
              <a:t> will send response&gt;</a:t>
            </a:r>
          </a:p>
          <a:p>
            <a:pPr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&amp;scope=</a:t>
            </a:r>
            <a:r>
              <a:rPr lang="en-US" sz="2400" dirty="0">
                <a:solidFill>
                  <a:schemeClr val="bg1"/>
                </a:solidFill>
                <a:latin typeface="Segoe UI Light" panose="020B0502040204020203" pitchFamily="34" charset="0"/>
                <a:cs typeface="Segoe UI Light" panose="020B0502040204020203" pitchFamily="34" charset="0"/>
              </a:rPr>
              <a:t>&lt;requested scope&gt; </a:t>
            </a:r>
            <a:endParaRPr lang="en-US" altLang="en-US" sz="2400" dirty="0">
              <a:solidFill>
                <a:schemeClr val="bg1"/>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&amp;resource=&lt;required resource&gt;</a:t>
            </a:r>
          </a:p>
          <a:p>
            <a:pPr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a:t>
            </a:r>
            <a:r>
              <a:rPr lang="en-US" altLang="en-US" sz="2400" dirty="0" err="1">
                <a:solidFill>
                  <a:schemeClr val="bg1"/>
                </a:solidFill>
                <a:latin typeface="Segoe UI Light" panose="020B0502040204020203" pitchFamily="34" charset="0"/>
                <a:cs typeface="Segoe UI Light" panose="020B0502040204020203" pitchFamily="34" charset="0"/>
              </a:rPr>
              <a:t>response_mode</a:t>
            </a:r>
            <a:r>
              <a:rPr lang="en-US" altLang="en-US" sz="2400" dirty="0">
                <a:solidFill>
                  <a:schemeClr val="bg1"/>
                </a:solidFill>
                <a:latin typeface="Segoe UI Light" panose="020B0502040204020203" pitchFamily="34" charset="0"/>
                <a:cs typeface="Segoe UI Light" panose="020B0502040204020203" pitchFamily="34" charset="0"/>
              </a:rPr>
              <a:t>=fragment </a:t>
            </a:r>
            <a:r>
              <a:rPr lang="fr-FR" altLang="en-US" sz="2400" dirty="0">
                <a:solidFill>
                  <a:schemeClr val="bg1"/>
                </a:solidFill>
                <a:latin typeface="Segoe UI Light" panose="020B0502040204020203" pitchFamily="34" charset="0"/>
                <a:cs typeface="Segoe UI Light" panose="020B0502040204020203" pitchFamily="34" charset="0"/>
              </a:rPr>
              <a:t>//can </a:t>
            </a:r>
            <a:r>
              <a:rPr lang="fr-FR" altLang="en-US" sz="2400" dirty="0" err="1">
                <a:solidFill>
                  <a:schemeClr val="bg1"/>
                </a:solidFill>
                <a:latin typeface="Segoe UI Light" panose="020B0502040204020203" pitchFamily="34" charset="0"/>
                <a:cs typeface="Segoe UI Light" panose="020B0502040204020203" pitchFamily="34" charset="0"/>
              </a:rPr>
              <a:t>be</a:t>
            </a:r>
            <a:r>
              <a:rPr lang="fr-FR" altLang="en-US" sz="2400" dirty="0">
                <a:solidFill>
                  <a:schemeClr val="bg1"/>
                </a:solidFill>
                <a:latin typeface="Segoe UI Light" panose="020B0502040204020203" pitchFamily="34" charset="0"/>
                <a:cs typeface="Segoe UI Light" panose="020B0502040204020203" pitchFamily="34" charset="0"/>
              </a:rPr>
              <a:t> </a:t>
            </a:r>
            <a:r>
              <a:rPr lang="fr-FR" altLang="en-US" sz="2400" dirty="0" err="1">
                <a:solidFill>
                  <a:schemeClr val="bg1"/>
                </a:solidFill>
                <a:latin typeface="Segoe UI Light" panose="020B0502040204020203" pitchFamily="34" charset="0"/>
                <a:cs typeface="Segoe UI Light" panose="020B0502040204020203" pitchFamily="34" charset="0"/>
              </a:rPr>
              <a:t>also</a:t>
            </a:r>
            <a:r>
              <a:rPr lang="fr-FR" altLang="en-US" sz="2400" dirty="0">
                <a:solidFill>
                  <a:schemeClr val="bg1"/>
                </a:solidFill>
                <a:latin typeface="Segoe UI Light" panose="020B0502040204020203" pitchFamily="34" charset="0"/>
                <a:cs typeface="Segoe UI Light" panose="020B0502040204020203" pitchFamily="34" charset="0"/>
              </a:rPr>
              <a:t> </a:t>
            </a:r>
            <a:r>
              <a:rPr lang="fr-FR" altLang="en-US" sz="2400" dirty="0" err="1">
                <a:solidFill>
                  <a:schemeClr val="bg1"/>
                </a:solidFill>
                <a:latin typeface="Segoe UI Light" panose="020B0502040204020203" pitchFamily="34" charset="0"/>
                <a:cs typeface="Segoe UI Light" panose="020B0502040204020203" pitchFamily="34" charset="0"/>
              </a:rPr>
              <a:t>query</a:t>
            </a:r>
            <a:r>
              <a:rPr lang="fr-FR" altLang="en-US" sz="2400" dirty="0">
                <a:solidFill>
                  <a:schemeClr val="bg1"/>
                </a:solidFill>
                <a:latin typeface="Segoe UI Light" panose="020B0502040204020203" pitchFamily="34" charset="0"/>
                <a:cs typeface="Segoe UI Light" panose="020B0502040204020203" pitchFamily="34" charset="0"/>
              </a:rPr>
              <a:t>, </a:t>
            </a:r>
            <a:r>
              <a:rPr lang="fr-FR" altLang="en-US" sz="2400" dirty="0" err="1">
                <a:solidFill>
                  <a:schemeClr val="bg1"/>
                </a:solidFill>
                <a:latin typeface="Segoe UI Light" panose="020B0502040204020203" pitchFamily="34" charset="0"/>
                <a:cs typeface="Segoe UI Light" panose="020B0502040204020203" pitchFamily="34" charset="0"/>
              </a:rPr>
              <a:t>form_post</a:t>
            </a:r>
            <a:endParaRPr lang="en-US" altLang="en-US" sz="2400" dirty="0">
              <a:solidFill>
                <a:schemeClr val="bg1"/>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&amp;state=12345</a:t>
            </a:r>
          </a:p>
          <a:p>
            <a:pPr lvl="0" eaLnBrk="0" fontAlgn="base" hangingPunct="0">
              <a:spcBef>
                <a:spcPct val="0"/>
              </a:spcBef>
              <a:spcAft>
                <a:spcPct val="0"/>
              </a:spcAft>
            </a:pPr>
            <a:r>
              <a:rPr lang="en-US" altLang="en-US" sz="2400" dirty="0">
                <a:solidFill>
                  <a:schemeClr val="bg1"/>
                </a:solidFill>
                <a:latin typeface="Segoe UI Light" panose="020B0502040204020203" pitchFamily="34" charset="0"/>
                <a:cs typeface="Segoe UI Light" panose="020B0502040204020203" pitchFamily="34" charset="0"/>
              </a:rPr>
              <a:t>&amp;nonce=678910</a:t>
            </a:r>
            <a:endPar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7283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33BB"/>
        </a:solidFill>
        <a:effectLst/>
      </p:bgPr>
    </p:bg>
    <p:spTree>
      <p:nvGrpSpPr>
        <p:cNvPr id="1" name=""/>
        <p:cNvGrpSpPr/>
        <p:nvPr/>
      </p:nvGrpSpPr>
      <p:grpSpPr>
        <a:xfrm>
          <a:off x="0" y="0"/>
          <a:ext cx="0" cy="0"/>
          <a:chOff x="0" y="0"/>
          <a:chExt cx="0" cy="0"/>
        </a:xfrm>
      </p:grpSpPr>
      <p:sp>
        <p:nvSpPr>
          <p:cNvPr id="9" name="Rectangle 8"/>
          <p:cNvSpPr/>
          <p:nvPr/>
        </p:nvSpPr>
        <p:spPr>
          <a:xfrm>
            <a:off x="865" y="5838847"/>
            <a:ext cx="12190271" cy="1012969"/>
          </a:xfrm>
          <a:prstGeom prst="rect">
            <a:avLst/>
          </a:prstGeom>
          <a:solidFill>
            <a:srgbClr val="6821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1085641"/>
            <a:r>
              <a:rPr lang="en-US" sz="4800" dirty="0">
                <a:latin typeface="Segoe UI Light" panose="020B0502040204020203" pitchFamily="34" charset="0"/>
                <a:cs typeface="Segoe UI Light" panose="020B0502040204020203" pitchFamily="34" charset="0"/>
              </a:rPr>
              <a:t>Client credentials grant</a:t>
            </a:r>
          </a:p>
        </p:txBody>
      </p:sp>
      <p:sp>
        <p:nvSpPr>
          <p:cNvPr id="2" name="Rectangle 1">
            <a:extLst>
              <a:ext uri="{FF2B5EF4-FFF2-40B4-BE49-F238E27FC236}">
                <a16:creationId xmlns:a16="http://schemas.microsoft.com/office/drawing/2014/main" id="{2E73AE11-05FA-4CF1-9C5A-E8058D3CF375}"/>
              </a:ext>
            </a:extLst>
          </p:cNvPr>
          <p:cNvSpPr>
            <a:spLocks noChangeArrowheads="1"/>
          </p:cNvSpPr>
          <p:nvPr/>
        </p:nvSpPr>
        <p:spPr bwMode="auto">
          <a:xfrm>
            <a:off x="1000125" y="1653284"/>
            <a:ext cx="10609636" cy="214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The client can request an access token using only its client credentials (or other supported means of authentication) when the client is requesting access to the protected resources under its control, or those of another resource owner that have been previously arranged with the authorization server </a:t>
            </a:r>
          </a:p>
        </p:txBody>
      </p:sp>
      <p:pic>
        <p:nvPicPr>
          <p:cNvPr id="1026" name="Picture 2" descr="Client credentials flow">
            <a:extLst>
              <a:ext uri="{FF2B5EF4-FFF2-40B4-BE49-F238E27FC236}">
                <a16:creationId xmlns:a16="http://schemas.microsoft.com/office/drawing/2014/main" id="{10F2E33E-6CAD-4851-AFEB-E57B61386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208" y="276837"/>
            <a:ext cx="7922192" cy="643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83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696</Words>
  <Application>Microsoft Office PowerPoint</Application>
  <PresentationFormat>Widescreen</PresentationFormat>
  <Paragraphs>78</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vt:lpstr>
      <vt:lpstr>Segoe UI Light</vt:lpstr>
      <vt:lpstr>Office Theme</vt:lpstr>
      <vt:lpstr>PowerPoint Presentation</vt:lpstr>
      <vt:lpstr>.Net Devs    Nuget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Devs    Demo</vt:lpstr>
      <vt:lpstr>PowerPoint Presentation</vt:lpstr>
      <vt:lpstr>PowerPoint Presentation</vt:lpstr>
      <vt:lpstr>PowerPoint Presentation</vt:lpstr>
      <vt:lpstr>After all sildes .Net Devs still    Nuget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Tomáš Bakita</dc:creator>
  <cp:lastModifiedBy>Tomas Bakita</cp:lastModifiedBy>
  <cp:revision>28</cp:revision>
  <dcterms:created xsi:type="dcterms:W3CDTF">2017-01-12T19:33:18Z</dcterms:created>
  <dcterms:modified xsi:type="dcterms:W3CDTF">2019-02-04T00:09:31Z</dcterms:modified>
</cp:coreProperties>
</file>