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e836c2d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e836c2d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e92175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e92175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eb6d5fb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eb6d5fb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2bf24b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2bf24b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f2bf24b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2bf24b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2bf24b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2bf24b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f2bf24b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2bf24b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f2bf24b9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f2bf24b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2bf24b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2bf24b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2bf24b9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f2bf24b9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e8041a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e8041a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f2bf24b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f2bf24b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f356f0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f356f0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f356f0e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f356f0e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f356f0e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f356f0e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f356f0ec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f356f0ec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f356f0ec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f356f0ec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e8041a2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e8041a2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e8041a24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e8041a24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e8041a24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e8041a24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e8041a24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e8041a24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e8041a24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e8041a24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e8041a24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e8041a24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e8041a24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8041a24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cessing.org" TargetMode="External"/><Relationship Id="rId4"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FA8D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Computer Graphics Summer ‘19 Project</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Bakir Bascelic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Saint Anselm College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56" name="Google Shape;56;p13"/>
          <p:cNvSpPr txBox="1"/>
          <p:nvPr>
            <p:ph idx="12" type="sldNum"/>
          </p:nvPr>
        </p:nvSpPr>
        <p:spPr>
          <a:xfrm>
            <a:off x="7245022" y="4663225"/>
            <a:ext cx="1776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7604938" y="4663225"/>
            <a:ext cx="1416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22" name="Google Shape;122;p22"/>
          <p:cNvPicPr preferRelativeResize="0"/>
          <p:nvPr/>
        </p:nvPicPr>
        <p:blipFill>
          <a:blip r:embed="rId3">
            <a:alphaModFix/>
          </a:blip>
          <a:stretch>
            <a:fillRect/>
          </a:stretch>
        </p:blipFill>
        <p:spPr>
          <a:xfrm>
            <a:off x="2381575" y="381325"/>
            <a:ext cx="4380850" cy="4380850"/>
          </a:xfrm>
          <a:prstGeom prst="rect">
            <a:avLst/>
          </a:prstGeom>
          <a:noFill/>
          <a:ln>
            <a:noFill/>
          </a:ln>
        </p:spPr>
      </p:pic>
      <p:sp>
        <p:nvSpPr>
          <p:cNvPr id="123" name="Google Shape;123;p22"/>
          <p:cNvSpPr txBox="1"/>
          <p:nvPr/>
        </p:nvSpPr>
        <p:spPr>
          <a:xfrm>
            <a:off x="301875" y="1642950"/>
            <a:ext cx="1730100" cy="18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The challenge for this piece was molding various elements of visual imagery into one functional image. The plane, the shape above the plane, as well as the text all work together to form a logo for this fictional airline. </a:t>
            </a:r>
            <a:endParaRPr sz="1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7" name="Shape 127"/>
        <p:cNvGrpSpPr/>
        <p:nvPr/>
      </p:nvGrpSpPr>
      <p:grpSpPr>
        <a:xfrm>
          <a:off x="0" y="0"/>
          <a:ext cx="0" cy="0"/>
          <a:chOff x="0" y="0"/>
          <a:chExt cx="0" cy="0"/>
        </a:xfrm>
      </p:grpSpPr>
      <p:sp>
        <p:nvSpPr>
          <p:cNvPr id="128" name="Google Shape;128;p23"/>
          <p:cNvSpPr txBox="1"/>
          <p:nvPr>
            <p:ph idx="12" type="sldNum"/>
          </p:nvPr>
        </p:nvSpPr>
        <p:spPr>
          <a:xfrm>
            <a:off x="7570112" y="4663225"/>
            <a:ext cx="14511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a:t>
            </a:r>
            <a:r>
              <a:rPr lang="en" sz="1200">
                <a:latin typeface="Times New Roman"/>
                <a:ea typeface="Times New Roman"/>
                <a:cs typeface="Times New Roman"/>
                <a:sym typeface="Times New Roman"/>
              </a:rPr>
              <a:t>Bascelic 13</a:t>
            </a:r>
            <a:endParaRPr sz="1200">
              <a:latin typeface="Times New Roman"/>
              <a:ea typeface="Times New Roman"/>
              <a:cs typeface="Times New Roman"/>
              <a:sym typeface="Times New Roman"/>
            </a:endParaRPr>
          </a:p>
        </p:txBody>
      </p:sp>
      <p:pic>
        <p:nvPicPr>
          <p:cNvPr id="129" name="Google Shape;129;p23"/>
          <p:cNvPicPr preferRelativeResize="0"/>
          <p:nvPr/>
        </p:nvPicPr>
        <p:blipFill>
          <a:blip r:embed="rId3">
            <a:alphaModFix/>
          </a:blip>
          <a:stretch>
            <a:fillRect/>
          </a:stretch>
        </p:blipFill>
        <p:spPr>
          <a:xfrm>
            <a:off x="2152650" y="218125"/>
            <a:ext cx="4838700" cy="4838700"/>
          </a:xfrm>
          <a:prstGeom prst="rect">
            <a:avLst/>
          </a:prstGeom>
          <a:noFill/>
          <a:ln>
            <a:noFill/>
          </a:ln>
        </p:spPr>
      </p:pic>
      <p:sp>
        <p:nvSpPr>
          <p:cNvPr id="130" name="Google Shape;130;p23"/>
          <p:cNvSpPr txBox="1"/>
          <p:nvPr/>
        </p:nvSpPr>
        <p:spPr>
          <a:xfrm>
            <a:off x="359950" y="1689300"/>
            <a:ext cx="1660200" cy="17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The image of the crane is combined with the shape of the road and the text to create the logo for a fictional construction company- Turning. </a:t>
            </a:r>
            <a:endParaRPr sz="1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966"/>
        </a:solidFill>
      </p:bgPr>
    </p:bg>
    <p:spTree>
      <p:nvGrpSpPr>
        <p:cNvPr id="134" name="Shape 134"/>
        <p:cNvGrpSpPr/>
        <p:nvPr/>
      </p:nvGrpSpPr>
      <p:grpSpPr>
        <a:xfrm>
          <a:off x="0" y="0"/>
          <a:ext cx="0" cy="0"/>
          <a:chOff x="0" y="0"/>
          <a:chExt cx="0" cy="0"/>
        </a:xfrm>
      </p:grpSpPr>
      <p:sp>
        <p:nvSpPr>
          <p:cNvPr id="135" name="Google Shape;135;p24"/>
          <p:cNvSpPr txBox="1"/>
          <p:nvPr>
            <p:ph idx="12" type="sldNum"/>
          </p:nvPr>
        </p:nvSpPr>
        <p:spPr>
          <a:xfrm>
            <a:off x="7616552" y="4663225"/>
            <a:ext cx="1404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36" name="Google Shape;136;p24"/>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137" name="Google Shape;137;p24"/>
          <p:cNvSpPr txBox="1"/>
          <p:nvPr/>
        </p:nvSpPr>
        <p:spPr>
          <a:xfrm>
            <a:off x="220600" y="1846050"/>
            <a:ext cx="1555800" cy="14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This Bosnian inspired flag plays with key elements of the culture like the soccer balls and the  Fleur-de-lis that is associated with the Bosniak ethnicity.  </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41" name="Shape 141"/>
        <p:cNvGrpSpPr/>
        <p:nvPr/>
      </p:nvGrpSpPr>
      <p:grpSpPr>
        <a:xfrm>
          <a:off x="0" y="0"/>
          <a:ext cx="0" cy="0"/>
          <a:chOff x="0" y="0"/>
          <a:chExt cx="0" cy="0"/>
        </a:xfrm>
      </p:grpSpPr>
      <p:sp>
        <p:nvSpPr>
          <p:cNvPr id="142" name="Google Shape;142;p25"/>
          <p:cNvSpPr txBox="1"/>
          <p:nvPr>
            <p:ph idx="12" type="sldNum"/>
          </p:nvPr>
        </p:nvSpPr>
        <p:spPr>
          <a:xfrm>
            <a:off x="7639776" y="4663225"/>
            <a:ext cx="1381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a:off x="1633875" y="1143000"/>
            <a:ext cx="2857500" cy="2857500"/>
          </a:xfrm>
          <a:prstGeom prst="rect">
            <a:avLst/>
          </a:prstGeom>
          <a:noFill/>
          <a:ln>
            <a:noFill/>
          </a:ln>
        </p:spPr>
      </p:pic>
      <p:sp>
        <p:nvSpPr>
          <p:cNvPr id="144" name="Google Shape;144;p25"/>
          <p:cNvSpPr txBox="1"/>
          <p:nvPr/>
        </p:nvSpPr>
        <p:spPr>
          <a:xfrm>
            <a:off x="5538275" y="1849050"/>
            <a:ext cx="3135000" cy="14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This is my take on the Albers classic- Homage to the Square: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457200" lvl="0" marL="457200" rtl="0" algn="l">
              <a:spcBef>
                <a:spcPts val="0"/>
              </a:spcBef>
              <a:spcAft>
                <a:spcPts val="0"/>
              </a:spcAft>
              <a:buNone/>
            </a:pPr>
            <a:r>
              <a:rPr lang="en" sz="2000">
                <a:latin typeface="Times New Roman"/>
                <a:ea typeface="Times New Roman"/>
                <a:cs typeface="Times New Roman"/>
                <a:sym typeface="Times New Roman"/>
              </a:rPr>
              <a:t>Apparition. </a:t>
            </a:r>
            <a:endParaRPr sz="2000">
              <a:latin typeface="Times New Roman"/>
              <a:ea typeface="Times New Roman"/>
              <a:cs typeface="Times New Roman"/>
              <a:sym typeface="Times New Roman"/>
            </a:endParaRPr>
          </a:p>
        </p:txBody>
      </p:sp>
      <p:sp>
        <p:nvSpPr>
          <p:cNvPr id="145" name="Google Shape;145;p25"/>
          <p:cNvSpPr txBox="1"/>
          <p:nvPr/>
        </p:nvSpPr>
        <p:spPr>
          <a:xfrm>
            <a:off x="2290575" y="4319150"/>
            <a:ext cx="15441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Homage to Albers</a:t>
            </a:r>
            <a:endParaRPr b="1" sz="13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149" name="Shape 149"/>
        <p:cNvGrpSpPr/>
        <p:nvPr/>
      </p:nvGrpSpPr>
      <p:grpSpPr>
        <a:xfrm>
          <a:off x="0" y="0"/>
          <a:ext cx="0" cy="0"/>
          <a:chOff x="0" y="0"/>
          <a:chExt cx="0" cy="0"/>
        </a:xfrm>
      </p:grpSpPr>
      <p:sp>
        <p:nvSpPr>
          <p:cNvPr id="150" name="Google Shape;150;p26"/>
          <p:cNvSpPr txBox="1"/>
          <p:nvPr>
            <p:ph idx="12" type="sldNum"/>
          </p:nvPr>
        </p:nvSpPr>
        <p:spPr>
          <a:xfrm>
            <a:off x="7488853" y="4663225"/>
            <a:ext cx="1532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51" name="Google Shape;151;p26"/>
          <p:cNvPicPr preferRelativeResize="0"/>
          <p:nvPr/>
        </p:nvPicPr>
        <p:blipFill>
          <a:blip r:embed="rId3">
            <a:alphaModFix/>
          </a:blip>
          <a:stretch>
            <a:fillRect/>
          </a:stretch>
        </p:blipFill>
        <p:spPr>
          <a:xfrm>
            <a:off x="419425" y="627700"/>
            <a:ext cx="3888101" cy="3540500"/>
          </a:xfrm>
          <a:prstGeom prst="rect">
            <a:avLst/>
          </a:prstGeom>
          <a:noFill/>
          <a:ln>
            <a:noFill/>
          </a:ln>
        </p:spPr>
      </p:pic>
      <p:pic>
        <p:nvPicPr>
          <p:cNvPr id="152" name="Google Shape;152;p26"/>
          <p:cNvPicPr preferRelativeResize="0"/>
          <p:nvPr/>
        </p:nvPicPr>
        <p:blipFill>
          <a:blip r:embed="rId4">
            <a:alphaModFix/>
          </a:blip>
          <a:stretch>
            <a:fillRect/>
          </a:stretch>
        </p:blipFill>
        <p:spPr>
          <a:xfrm>
            <a:off x="4572000" y="627700"/>
            <a:ext cx="3951825" cy="3540500"/>
          </a:xfrm>
          <a:prstGeom prst="rect">
            <a:avLst/>
          </a:prstGeom>
          <a:noFill/>
          <a:ln>
            <a:noFill/>
          </a:ln>
        </p:spPr>
      </p:pic>
      <p:sp>
        <p:nvSpPr>
          <p:cNvPr id="153" name="Google Shape;153;p26"/>
          <p:cNvSpPr txBox="1"/>
          <p:nvPr/>
        </p:nvSpPr>
        <p:spPr>
          <a:xfrm>
            <a:off x="3567750" y="4493300"/>
            <a:ext cx="2008500" cy="46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Collective Edges </a:t>
            </a:r>
            <a:endParaRPr b="1" sz="1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157" name="Shape 157"/>
        <p:cNvGrpSpPr/>
        <p:nvPr/>
      </p:nvGrpSpPr>
      <p:grpSpPr>
        <a:xfrm>
          <a:off x="0" y="0"/>
          <a:ext cx="0" cy="0"/>
          <a:chOff x="0" y="0"/>
          <a:chExt cx="0" cy="0"/>
        </a:xfrm>
      </p:grpSpPr>
      <p:sp>
        <p:nvSpPr>
          <p:cNvPr id="158" name="Google Shape;158;p27"/>
          <p:cNvSpPr txBox="1"/>
          <p:nvPr>
            <p:ph idx="12" type="sldNum"/>
          </p:nvPr>
        </p:nvSpPr>
        <p:spPr>
          <a:xfrm>
            <a:off x="7686214" y="4663225"/>
            <a:ext cx="1335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Times New Roman"/>
                <a:ea typeface="Times New Roman"/>
                <a:cs typeface="Times New Roman"/>
                <a:sym typeface="Times New Roman"/>
              </a:rPr>
              <a:t>Bakir Bascelic </a:t>
            </a:r>
            <a:fld id="{00000000-1234-1234-1234-123412341234}" type="slidenum">
              <a:rPr lang="en"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159" name="Google Shape;159;p27"/>
          <p:cNvPicPr preferRelativeResize="0"/>
          <p:nvPr/>
        </p:nvPicPr>
        <p:blipFill>
          <a:blip r:embed="rId3">
            <a:alphaModFix/>
          </a:blip>
          <a:stretch>
            <a:fillRect/>
          </a:stretch>
        </p:blipFill>
        <p:spPr>
          <a:xfrm>
            <a:off x="3143250" y="1619250"/>
            <a:ext cx="2857500" cy="1794275"/>
          </a:xfrm>
          <a:prstGeom prst="rect">
            <a:avLst/>
          </a:prstGeom>
          <a:noFill/>
          <a:ln>
            <a:noFill/>
          </a:ln>
        </p:spPr>
      </p:pic>
      <p:sp>
        <p:nvSpPr>
          <p:cNvPr id="160" name="Google Shape;160;p27"/>
          <p:cNvSpPr txBox="1"/>
          <p:nvPr/>
        </p:nvSpPr>
        <p:spPr>
          <a:xfrm>
            <a:off x="3329700" y="3668950"/>
            <a:ext cx="2484600" cy="4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Fading Circle of Life </a:t>
            </a:r>
            <a:endParaRPr b="1" sz="1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64" name="Shape 164"/>
        <p:cNvGrpSpPr/>
        <p:nvPr/>
      </p:nvGrpSpPr>
      <p:grpSpPr>
        <a:xfrm>
          <a:off x="0" y="0"/>
          <a:ext cx="0" cy="0"/>
          <a:chOff x="0" y="0"/>
          <a:chExt cx="0" cy="0"/>
        </a:xfrm>
      </p:grpSpPr>
      <p:sp>
        <p:nvSpPr>
          <p:cNvPr id="165" name="Google Shape;165;p28"/>
          <p:cNvSpPr txBox="1"/>
          <p:nvPr>
            <p:ph idx="12" type="sldNum"/>
          </p:nvPr>
        </p:nvSpPr>
        <p:spPr>
          <a:xfrm>
            <a:off x="7639775" y="4663225"/>
            <a:ext cx="1381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66" name="Google Shape;166;p28"/>
          <p:cNvPicPr preferRelativeResize="0"/>
          <p:nvPr/>
        </p:nvPicPr>
        <p:blipFill>
          <a:blip r:embed="rId3">
            <a:alphaModFix/>
          </a:blip>
          <a:stretch>
            <a:fillRect/>
          </a:stretch>
        </p:blipFill>
        <p:spPr>
          <a:xfrm>
            <a:off x="4483200" y="610300"/>
            <a:ext cx="3922900" cy="3922900"/>
          </a:xfrm>
          <a:prstGeom prst="rect">
            <a:avLst/>
          </a:prstGeom>
          <a:noFill/>
          <a:ln>
            <a:noFill/>
          </a:ln>
        </p:spPr>
      </p:pic>
      <p:sp>
        <p:nvSpPr>
          <p:cNvPr id="167" name="Google Shape;167;p28"/>
          <p:cNvSpPr txBox="1"/>
          <p:nvPr/>
        </p:nvSpPr>
        <p:spPr>
          <a:xfrm>
            <a:off x="580525" y="708250"/>
            <a:ext cx="3471600" cy="3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//filename:pollockcircles//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void setup(){</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size(500,500);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background(255);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for (int i=0; i&lt;100;i++){</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xc=int(random(width));</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yc=int(random(height));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d=int(random(50));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r= int(random(255));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g= int(random(255));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b=int(random(255));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color c= color(r,g,b,random(70,200));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stroke(c);//color is c</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strokeWeight(random(20));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ellipse(xc,yc,d,d);</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171" name="Shape 171"/>
        <p:cNvGrpSpPr/>
        <p:nvPr/>
      </p:nvGrpSpPr>
      <p:grpSpPr>
        <a:xfrm>
          <a:off x="0" y="0"/>
          <a:ext cx="0" cy="0"/>
          <a:chOff x="0" y="0"/>
          <a:chExt cx="0" cy="0"/>
        </a:xfrm>
      </p:grpSpPr>
      <p:sp>
        <p:nvSpPr>
          <p:cNvPr id="172" name="Google Shape;172;p29"/>
          <p:cNvSpPr txBox="1"/>
          <p:nvPr>
            <p:ph idx="12" type="sldNum"/>
          </p:nvPr>
        </p:nvSpPr>
        <p:spPr>
          <a:xfrm>
            <a:off x="7581725" y="4663225"/>
            <a:ext cx="1439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73" name="Google Shape;173;p29"/>
          <p:cNvPicPr preferRelativeResize="0"/>
          <p:nvPr/>
        </p:nvPicPr>
        <p:blipFill>
          <a:blip r:embed="rId3">
            <a:alphaModFix/>
          </a:blip>
          <a:stretch>
            <a:fillRect/>
          </a:stretch>
        </p:blipFill>
        <p:spPr>
          <a:xfrm rot="587099">
            <a:off x="3021628" y="963330"/>
            <a:ext cx="3100743" cy="3100743"/>
          </a:xfrm>
          <a:prstGeom prst="rect">
            <a:avLst/>
          </a:prstGeom>
          <a:noFill/>
          <a:ln>
            <a:noFill/>
          </a:ln>
        </p:spPr>
      </p:pic>
      <p:sp>
        <p:nvSpPr>
          <p:cNvPr id="174" name="Google Shape;174;p29"/>
          <p:cNvSpPr txBox="1"/>
          <p:nvPr/>
        </p:nvSpPr>
        <p:spPr>
          <a:xfrm>
            <a:off x="812750" y="1137850"/>
            <a:ext cx="1718400" cy="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Colorful Abyss</a:t>
            </a:r>
            <a:endParaRPr b="1" sz="13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7639777" y="4663225"/>
            <a:ext cx="1381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80" name="Google Shape;180;p30"/>
          <p:cNvPicPr preferRelativeResize="0"/>
          <p:nvPr/>
        </p:nvPicPr>
        <p:blipFill>
          <a:blip r:embed="rId3">
            <a:alphaModFix/>
          </a:blip>
          <a:stretch>
            <a:fillRect/>
          </a:stretch>
        </p:blipFill>
        <p:spPr>
          <a:xfrm rot="459527">
            <a:off x="2892225" y="895338"/>
            <a:ext cx="3359549" cy="3352824"/>
          </a:xfrm>
          <a:prstGeom prst="rect">
            <a:avLst/>
          </a:prstGeom>
          <a:noFill/>
          <a:ln>
            <a:noFill/>
          </a:ln>
        </p:spPr>
      </p:pic>
      <p:sp>
        <p:nvSpPr>
          <p:cNvPr id="181" name="Google Shape;181;p30"/>
          <p:cNvSpPr txBox="1"/>
          <p:nvPr/>
        </p:nvSpPr>
        <p:spPr>
          <a:xfrm>
            <a:off x="545700" y="1521000"/>
            <a:ext cx="20085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Aquatic Wasteland</a:t>
            </a:r>
            <a:endParaRPr b="1" sz="13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185" name="Shape 185"/>
        <p:cNvGrpSpPr/>
        <p:nvPr/>
      </p:nvGrpSpPr>
      <p:grpSpPr>
        <a:xfrm>
          <a:off x="0" y="0"/>
          <a:ext cx="0" cy="0"/>
          <a:chOff x="0" y="0"/>
          <a:chExt cx="0" cy="0"/>
        </a:xfrm>
      </p:grpSpPr>
      <p:sp>
        <p:nvSpPr>
          <p:cNvPr id="186" name="Google Shape;186;p31"/>
          <p:cNvSpPr txBox="1"/>
          <p:nvPr>
            <p:ph idx="12" type="sldNum"/>
          </p:nvPr>
        </p:nvSpPr>
        <p:spPr>
          <a:xfrm>
            <a:off x="7721039" y="4663225"/>
            <a:ext cx="1300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87" name="Google Shape;187;p31"/>
          <p:cNvPicPr preferRelativeResize="0"/>
          <p:nvPr/>
        </p:nvPicPr>
        <p:blipFill>
          <a:blip r:embed="rId3">
            <a:alphaModFix/>
          </a:blip>
          <a:stretch>
            <a:fillRect/>
          </a:stretch>
        </p:blipFill>
        <p:spPr>
          <a:xfrm rot="-941565">
            <a:off x="4332200" y="1742338"/>
            <a:ext cx="4147075" cy="1658825"/>
          </a:xfrm>
          <a:prstGeom prst="rect">
            <a:avLst/>
          </a:prstGeom>
          <a:noFill/>
          <a:ln>
            <a:noFill/>
          </a:ln>
        </p:spPr>
      </p:pic>
      <p:sp>
        <p:nvSpPr>
          <p:cNvPr id="188" name="Google Shape;188;p31"/>
          <p:cNvSpPr txBox="1"/>
          <p:nvPr/>
        </p:nvSpPr>
        <p:spPr>
          <a:xfrm>
            <a:off x="499250" y="301875"/>
            <a:ext cx="3320700" cy="46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//file:Overlap.pde//;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void setup(){</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size(250,100);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background(randColor());//random</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noStroke();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fill(randColor(),100);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ellipse(62,50,100,100);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fill(randColor(),100);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ellipse(188,50,100,100);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fill(randColor(),100);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ellipse(126,50,100,100);</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color randColor(){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return color(random(255),random(255),random(255));</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Images done in Processing programming language  </a:t>
            </a:r>
            <a:endParaRPr>
              <a:latin typeface="Times New Roman"/>
              <a:ea typeface="Times New Roman"/>
              <a:cs typeface="Times New Roman"/>
              <a:sym typeface="Times New Roman"/>
            </a:endParaRPr>
          </a:p>
        </p:txBody>
      </p:sp>
      <p:sp>
        <p:nvSpPr>
          <p:cNvPr id="62" name="Google Shape;62;p14"/>
          <p:cNvSpPr txBox="1"/>
          <p:nvPr>
            <p:ph idx="12" type="sldNum"/>
          </p:nvPr>
        </p:nvSpPr>
        <p:spPr>
          <a:xfrm>
            <a:off x="7732664" y="4663225"/>
            <a:ext cx="1288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63" name="Google Shape;63;p14"/>
          <p:cNvSpPr txBox="1"/>
          <p:nvPr/>
        </p:nvSpPr>
        <p:spPr>
          <a:xfrm>
            <a:off x="580525" y="1869300"/>
            <a:ext cx="3854700" cy="20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Processing website: </a:t>
            </a:r>
            <a:r>
              <a:rPr lang="en" u="sng">
                <a:solidFill>
                  <a:schemeClr val="hlink"/>
                </a:solidFill>
                <a:hlinkClick r:id="rId3"/>
              </a:rPr>
              <a:t>https://processing.org</a:t>
            </a:r>
            <a:endParaRPr/>
          </a:p>
          <a:p>
            <a:pPr indent="0" lvl="0" marL="0" rtl="0" algn="l">
              <a:spcBef>
                <a:spcPts val="0"/>
              </a:spcBef>
              <a:spcAft>
                <a:spcPts val="0"/>
              </a:spcAft>
              <a:buNone/>
            </a:pPr>
            <a:r>
              <a:t/>
            </a:r>
            <a:endParaRPr/>
          </a:p>
        </p:txBody>
      </p:sp>
      <p:pic>
        <p:nvPicPr>
          <p:cNvPr id="64" name="Google Shape;64;p14"/>
          <p:cNvPicPr preferRelativeResize="0"/>
          <p:nvPr/>
        </p:nvPicPr>
        <p:blipFill>
          <a:blip r:embed="rId4">
            <a:alphaModFix/>
          </a:blip>
          <a:stretch>
            <a:fillRect/>
          </a:stretch>
        </p:blipFill>
        <p:spPr>
          <a:xfrm>
            <a:off x="669875" y="2571750"/>
            <a:ext cx="3675999" cy="1929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92" name="Shape 192"/>
        <p:cNvGrpSpPr/>
        <p:nvPr/>
      </p:nvGrpSpPr>
      <p:grpSpPr>
        <a:xfrm>
          <a:off x="0" y="0"/>
          <a:ext cx="0" cy="0"/>
          <a:chOff x="0" y="0"/>
          <a:chExt cx="0" cy="0"/>
        </a:xfrm>
      </p:grpSpPr>
      <p:sp>
        <p:nvSpPr>
          <p:cNvPr id="193" name="Google Shape;193;p32"/>
          <p:cNvSpPr txBox="1"/>
          <p:nvPr>
            <p:ph idx="12" type="sldNum"/>
          </p:nvPr>
        </p:nvSpPr>
        <p:spPr>
          <a:xfrm>
            <a:off x="7744265" y="4663225"/>
            <a:ext cx="1276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194" name="Google Shape;194;p32"/>
          <p:cNvPicPr preferRelativeResize="0"/>
          <p:nvPr/>
        </p:nvPicPr>
        <p:blipFill>
          <a:blip r:embed="rId3">
            <a:alphaModFix/>
          </a:blip>
          <a:stretch>
            <a:fillRect/>
          </a:stretch>
        </p:blipFill>
        <p:spPr>
          <a:xfrm rot="1341316">
            <a:off x="2455475" y="1746200"/>
            <a:ext cx="4127725" cy="1651100"/>
          </a:xfrm>
          <a:prstGeom prst="rect">
            <a:avLst/>
          </a:prstGeom>
          <a:noFill/>
          <a:ln>
            <a:noFill/>
          </a:ln>
        </p:spPr>
      </p:pic>
      <p:sp>
        <p:nvSpPr>
          <p:cNvPr id="195" name="Google Shape;195;p32"/>
          <p:cNvSpPr txBox="1"/>
          <p:nvPr/>
        </p:nvSpPr>
        <p:spPr>
          <a:xfrm>
            <a:off x="1648700" y="3459950"/>
            <a:ext cx="20085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Overlap </a:t>
            </a:r>
            <a:endParaRPr b="1" sz="13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199" name="Shape 199"/>
        <p:cNvGrpSpPr/>
        <p:nvPr/>
      </p:nvGrpSpPr>
      <p:grpSpPr>
        <a:xfrm>
          <a:off x="0" y="0"/>
          <a:ext cx="0" cy="0"/>
          <a:chOff x="0" y="0"/>
          <a:chExt cx="0" cy="0"/>
        </a:xfrm>
      </p:grpSpPr>
      <p:sp>
        <p:nvSpPr>
          <p:cNvPr id="200" name="Google Shape;200;p33"/>
          <p:cNvSpPr txBox="1"/>
          <p:nvPr>
            <p:ph idx="12" type="sldNum"/>
          </p:nvPr>
        </p:nvSpPr>
        <p:spPr>
          <a:xfrm>
            <a:off x="7744265" y="4663225"/>
            <a:ext cx="1276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201" name="Google Shape;201;p33"/>
          <p:cNvPicPr preferRelativeResize="0"/>
          <p:nvPr/>
        </p:nvPicPr>
        <p:blipFill>
          <a:blip r:embed="rId3">
            <a:alphaModFix/>
          </a:blip>
          <a:stretch>
            <a:fillRect/>
          </a:stretch>
        </p:blipFill>
        <p:spPr>
          <a:xfrm>
            <a:off x="3143250" y="1619250"/>
            <a:ext cx="2857500" cy="1905000"/>
          </a:xfrm>
          <a:prstGeom prst="rect">
            <a:avLst/>
          </a:prstGeom>
          <a:noFill/>
          <a:ln>
            <a:noFill/>
          </a:ln>
        </p:spPr>
      </p:pic>
      <p:sp>
        <p:nvSpPr>
          <p:cNvPr id="202" name="Google Shape;202;p33"/>
          <p:cNvSpPr txBox="1"/>
          <p:nvPr/>
        </p:nvSpPr>
        <p:spPr>
          <a:xfrm>
            <a:off x="3532800" y="3761825"/>
            <a:ext cx="2078400" cy="76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Converging Triangles </a:t>
            </a:r>
            <a:endParaRPr b="1" sz="13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06" name="Shape 206"/>
        <p:cNvGrpSpPr/>
        <p:nvPr/>
      </p:nvGrpSpPr>
      <p:grpSpPr>
        <a:xfrm>
          <a:off x="0" y="0"/>
          <a:ext cx="0" cy="0"/>
          <a:chOff x="0" y="0"/>
          <a:chExt cx="0" cy="0"/>
        </a:xfrm>
      </p:grpSpPr>
      <p:sp>
        <p:nvSpPr>
          <p:cNvPr id="207" name="Google Shape;207;p34"/>
          <p:cNvSpPr txBox="1"/>
          <p:nvPr>
            <p:ph idx="12" type="sldNum"/>
          </p:nvPr>
        </p:nvSpPr>
        <p:spPr>
          <a:xfrm>
            <a:off x="7488850" y="4663225"/>
            <a:ext cx="15321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208" name="Google Shape;208;p34"/>
          <p:cNvPicPr preferRelativeResize="0"/>
          <p:nvPr/>
        </p:nvPicPr>
        <p:blipFill>
          <a:blip r:embed="rId3">
            <a:alphaModFix/>
          </a:blip>
          <a:stretch>
            <a:fillRect/>
          </a:stretch>
        </p:blipFill>
        <p:spPr>
          <a:xfrm>
            <a:off x="3143250" y="1619250"/>
            <a:ext cx="28575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idx="12" type="sldNum"/>
          </p:nvPr>
        </p:nvSpPr>
        <p:spPr>
          <a:xfrm>
            <a:off x="7744265" y="4663225"/>
            <a:ext cx="1276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214" name="Google Shape;214;p35"/>
          <p:cNvPicPr preferRelativeResize="0"/>
          <p:nvPr/>
        </p:nvPicPr>
        <p:blipFill>
          <a:blip r:embed="rId3">
            <a:alphaModFix/>
          </a:blip>
          <a:stretch>
            <a:fillRect/>
          </a:stretch>
        </p:blipFill>
        <p:spPr>
          <a:xfrm>
            <a:off x="859175" y="499250"/>
            <a:ext cx="4095975" cy="3319900"/>
          </a:xfrm>
          <a:prstGeom prst="rect">
            <a:avLst/>
          </a:prstGeom>
          <a:noFill/>
          <a:ln>
            <a:noFill/>
          </a:ln>
        </p:spPr>
      </p:pic>
      <p:sp>
        <p:nvSpPr>
          <p:cNvPr id="215" name="Google Shape;215;p35"/>
          <p:cNvSpPr txBox="1"/>
          <p:nvPr/>
        </p:nvSpPr>
        <p:spPr>
          <a:xfrm>
            <a:off x="5735175" y="174175"/>
            <a:ext cx="3285900" cy="25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//file:   H:chessnike.pde//</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void setup(){</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size(600,600);</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PImage a1= loadImage("nike2.jpg");</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PImage a2= loadImage("nikerev.tif");//150x150</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int step=width/8;</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for (int i=0; i&lt;8; i++){</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for (int j=0; j&lt;8; j++){</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if((i+j)% 2==0)//sum i+j is even then color is black</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image(a1,i*step,j*step,a1.width/2,a1.height/2);</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else</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image(a2,i*step,j*step,a2.width/2,a2.height/2);</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6"/>
          <p:cNvSpPr txBox="1"/>
          <p:nvPr>
            <p:ph idx="12" type="sldNum"/>
          </p:nvPr>
        </p:nvSpPr>
        <p:spPr>
          <a:xfrm>
            <a:off x="7558487" y="4663225"/>
            <a:ext cx="1462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221" name="Google Shape;221;p36"/>
          <p:cNvPicPr preferRelativeResize="0"/>
          <p:nvPr/>
        </p:nvPicPr>
        <p:blipFill>
          <a:blip r:embed="rId3">
            <a:alphaModFix/>
          </a:blip>
          <a:stretch>
            <a:fillRect/>
          </a:stretch>
        </p:blipFill>
        <p:spPr>
          <a:xfrm>
            <a:off x="5654300" y="927523"/>
            <a:ext cx="2818151" cy="2818151"/>
          </a:xfrm>
          <a:prstGeom prst="rect">
            <a:avLst/>
          </a:prstGeom>
          <a:noFill/>
          <a:ln>
            <a:noFill/>
          </a:ln>
        </p:spPr>
      </p:pic>
      <p:sp>
        <p:nvSpPr>
          <p:cNvPr id="222" name="Google Shape;222;p36"/>
          <p:cNvSpPr txBox="1"/>
          <p:nvPr/>
        </p:nvSpPr>
        <p:spPr>
          <a:xfrm>
            <a:off x="917250" y="917250"/>
            <a:ext cx="3654900" cy="29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familiar Nike logo is visually attracting in the checkered design. The coding for this image was difficult as it involves multiple for loops and images that must be loaded separately. This piece taught me the importance of maintaining your digital workspace, organizing your files, and attention to detail. The behind the scenes work for this image is challenging but makes the final product worth the effort.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226" name="Shape 226"/>
        <p:cNvGrpSpPr/>
        <p:nvPr/>
      </p:nvGrpSpPr>
      <p:grpSpPr>
        <a:xfrm>
          <a:off x="0" y="0"/>
          <a:ext cx="0" cy="0"/>
          <a:chOff x="0" y="0"/>
          <a:chExt cx="0" cy="0"/>
        </a:xfrm>
      </p:grpSpPr>
      <p:sp>
        <p:nvSpPr>
          <p:cNvPr id="227" name="Google Shape;227;p37"/>
          <p:cNvSpPr txBox="1"/>
          <p:nvPr>
            <p:ph idx="12" type="sldNum"/>
          </p:nvPr>
        </p:nvSpPr>
        <p:spPr>
          <a:xfrm>
            <a:off x="7407560" y="4663225"/>
            <a:ext cx="1613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228" name="Google Shape;228;p37"/>
          <p:cNvPicPr preferRelativeResize="0"/>
          <p:nvPr/>
        </p:nvPicPr>
        <p:blipFill>
          <a:blip r:embed="rId3">
            <a:alphaModFix/>
          </a:blip>
          <a:stretch>
            <a:fillRect/>
          </a:stretch>
        </p:blipFill>
        <p:spPr>
          <a:xfrm>
            <a:off x="500179" y="863551"/>
            <a:ext cx="3234369" cy="3416398"/>
          </a:xfrm>
          <a:prstGeom prst="rect">
            <a:avLst/>
          </a:prstGeom>
          <a:noFill/>
          <a:ln>
            <a:noFill/>
          </a:ln>
        </p:spPr>
      </p:pic>
      <p:sp>
        <p:nvSpPr>
          <p:cNvPr id="229" name="Google Shape;229;p37"/>
          <p:cNvSpPr txBox="1"/>
          <p:nvPr/>
        </p:nvSpPr>
        <p:spPr>
          <a:xfrm>
            <a:off x="5062200" y="743100"/>
            <a:ext cx="3309000" cy="3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Times New Roman"/>
                <a:ea typeface="Times New Roman"/>
                <a:cs typeface="Times New Roman"/>
                <a:sym typeface="Times New Roman"/>
              </a:rPr>
              <a:t>Design</a:t>
            </a:r>
            <a:endParaRPr b="1" sz="1800">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741B47"/>
                </a:solidFill>
                <a:latin typeface="Times New Roman"/>
                <a:ea typeface="Times New Roman"/>
                <a:cs typeface="Times New Roman"/>
                <a:sym typeface="Times New Roman"/>
              </a:rPr>
              <a:t>Detail</a:t>
            </a:r>
            <a:endParaRPr b="1" sz="1800">
              <a:solidFill>
                <a:srgbClr val="741B47"/>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solidFill>
                  <a:srgbClr val="351C75"/>
                </a:solidFill>
                <a:latin typeface="Times New Roman"/>
                <a:ea typeface="Times New Roman"/>
                <a:cs typeface="Times New Roman"/>
                <a:sym typeface="Times New Roman"/>
              </a:rPr>
              <a:t>Deliver</a:t>
            </a:r>
            <a:endParaRPr b="1" sz="18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Times New Roman"/>
                <a:ea typeface="Times New Roman"/>
                <a:cs typeface="Times New Roman"/>
                <a:sym typeface="Times New Roman"/>
              </a:rPr>
              <a:t>Bakir Bascelic</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752123" y="786623"/>
            <a:ext cx="3570250" cy="3570250"/>
          </a:xfrm>
          <a:prstGeom prst="rect">
            <a:avLst/>
          </a:prstGeom>
          <a:noFill/>
          <a:ln>
            <a:noFill/>
          </a:ln>
        </p:spPr>
      </p:pic>
      <p:sp>
        <p:nvSpPr>
          <p:cNvPr id="70" name="Google Shape;70;p15"/>
          <p:cNvSpPr txBox="1"/>
          <p:nvPr>
            <p:ph idx="12" type="sldNum"/>
          </p:nvPr>
        </p:nvSpPr>
        <p:spPr>
          <a:xfrm>
            <a:off x="7628163" y="4663225"/>
            <a:ext cx="13929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71" name="Google Shape;71;p15"/>
          <p:cNvSpPr txBox="1"/>
          <p:nvPr/>
        </p:nvSpPr>
        <p:spPr>
          <a:xfrm>
            <a:off x="8766000" y="4876450"/>
            <a:ext cx="66876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5468700" y="150950"/>
            <a:ext cx="3297300" cy="3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//file:week2/randcircles.pde//;</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void setup(){</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size(200,200);</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background(randColor());//random</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int d=int(random(50,width/2));</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int yc=int(random(50,height));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int xc=int(random(50,width));</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fill(randColor());</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ellipse(xc,yc,d,d);</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d=int(random(50,width/2));</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yc=int(random(50,height));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xc=int(random(50,width));</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fill(randColor());</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ellipse(xc,yc,d,d);</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d=int(random(50,width/2));</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yc=int(random(50,height));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xc=int(random(50,width));</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fill(randColor());</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ellipse(xc,yc,d,d);</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//setup</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color randColor(){</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return color(random(255),random(255),random(255));</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CCCC"/>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0" l="0" r="0" t="0"/>
          <a:stretch/>
        </p:blipFill>
        <p:spPr>
          <a:xfrm>
            <a:off x="3322350" y="1322100"/>
            <a:ext cx="2499300" cy="2499300"/>
          </a:xfrm>
          <a:prstGeom prst="rect">
            <a:avLst/>
          </a:prstGeom>
          <a:noFill/>
          <a:ln>
            <a:noFill/>
          </a:ln>
        </p:spPr>
      </p:pic>
      <p:sp>
        <p:nvSpPr>
          <p:cNvPr id="78" name="Google Shape;78;p16"/>
          <p:cNvSpPr txBox="1"/>
          <p:nvPr>
            <p:ph idx="12" type="sldNum"/>
          </p:nvPr>
        </p:nvSpPr>
        <p:spPr>
          <a:xfrm>
            <a:off x="7116131" y="4663225"/>
            <a:ext cx="1905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
        <p:nvSpPr>
          <p:cNvPr id="79" name="Google Shape;79;p16"/>
          <p:cNvSpPr txBox="1"/>
          <p:nvPr/>
        </p:nvSpPr>
        <p:spPr>
          <a:xfrm>
            <a:off x="534100" y="1474550"/>
            <a:ext cx="1892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Mellow Mood</a:t>
            </a:r>
            <a:endParaRPr b="1" sz="1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83" name="Shape 83"/>
        <p:cNvGrpSpPr/>
        <p:nvPr/>
      </p:nvGrpSpPr>
      <p:grpSpPr>
        <a:xfrm>
          <a:off x="0" y="0"/>
          <a:ext cx="0" cy="0"/>
          <a:chOff x="0" y="0"/>
          <a:chExt cx="0" cy="0"/>
        </a:xfrm>
      </p:grpSpPr>
      <p:sp>
        <p:nvSpPr>
          <p:cNvPr id="84" name="Google Shape;84;p17"/>
          <p:cNvSpPr txBox="1"/>
          <p:nvPr>
            <p:ph idx="12" type="sldNum"/>
          </p:nvPr>
        </p:nvSpPr>
        <p:spPr>
          <a:xfrm>
            <a:off x="7233382" y="4663225"/>
            <a:ext cx="1787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3909550" y="1619250"/>
            <a:ext cx="2857500" cy="1905000"/>
          </a:xfrm>
          <a:prstGeom prst="rect">
            <a:avLst/>
          </a:prstGeom>
          <a:noFill/>
          <a:ln>
            <a:noFill/>
          </a:ln>
        </p:spPr>
      </p:pic>
      <p:sp>
        <p:nvSpPr>
          <p:cNvPr id="86" name="Google Shape;86;p17"/>
          <p:cNvSpPr txBox="1"/>
          <p:nvPr/>
        </p:nvSpPr>
        <p:spPr>
          <a:xfrm>
            <a:off x="638575" y="1590650"/>
            <a:ext cx="2542800" cy="20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flag’s design and color was influenced by my family’s roots dating back generations to Bosnia. </a:t>
            </a:r>
            <a:endParaRPr>
              <a:latin typeface="Times New Roman"/>
              <a:ea typeface="Times New Roman"/>
              <a:cs typeface="Times New Roman"/>
              <a:sym typeface="Times New Roman"/>
            </a:endParaRPr>
          </a:p>
        </p:txBody>
      </p:sp>
      <p:sp>
        <p:nvSpPr>
          <p:cNvPr id="87" name="Google Shape;87;p17"/>
          <p:cNvSpPr txBox="1"/>
          <p:nvPr/>
        </p:nvSpPr>
        <p:spPr>
          <a:xfrm>
            <a:off x="4543000" y="3761850"/>
            <a:ext cx="15906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Homefront</a:t>
            </a:r>
            <a:endParaRPr b="1" sz="1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2190750" y="190500"/>
            <a:ext cx="4762500" cy="4762500"/>
          </a:xfrm>
          <a:prstGeom prst="rect">
            <a:avLst/>
          </a:prstGeom>
          <a:noFill/>
          <a:ln>
            <a:noFill/>
          </a:ln>
        </p:spPr>
      </p:pic>
      <p:sp>
        <p:nvSpPr>
          <p:cNvPr id="93" name="Google Shape;93;p18"/>
          <p:cNvSpPr txBox="1"/>
          <p:nvPr>
            <p:ph idx="12" type="sldNum"/>
          </p:nvPr>
        </p:nvSpPr>
        <p:spPr>
          <a:xfrm>
            <a:off x="7314674" y="4663225"/>
            <a:ext cx="1706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a:t>
            </a:r>
            <a:r>
              <a:rPr lang="en" sz="1200">
                <a:latin typeface="Times New Roman"/>
                <a:ea typeface="Times New Roman"/>
                <a:cs typeface="Times New Roman"/>
                <a:sym typeface="Times New Roman"/>
              </a:rPr>
              <a:t>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7" name="Shape 97"/>
        <p:cNvGrpSpPr/>
        <p:nvPr/>
      </p:nvGrpSpPr>
      <p:grpSpPr>
        <a:xfrm>
          <a:off x="0" y="0"/>
          <a:ext cx="0" cy="0"/>
          <a:chOff x="0" y="0"/>
          <a:chExt cx="0" cy="0"/>
        </a:xfrm>
      </p:grpSpPr>
      <p:sp>
        <p:nvSpPr>
          <p:cNvPr id="98" name="Google Shape;98;p19"/>
          <p:cNvSpPr txBox="1"/>
          <p:nvPr>
            <p:ph idx="12" type="sldNum"/>
          </p:nvPr>
        </p:nvSpPr>
        <p:spPr>
          <a:xfrm>
            <a:off x="7674614" y="4663225"/>
            <a:ext cx="13464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Times New Roman"/>
                <a:ea typeface="Times New Roman"/>
                <a:cs typeface="Times New Roman"/>
                <a:sym typeface="Times New Roman"/>
              </a:rPr>
              <a:t>Bakir Bascelic </a:t>
            </a:r>
            <a:fld id="{00000000-1234-1234-1234-123412341234}" type="slidenum">
              <a:rPr lang="en" sz="1200">
                <a:latin typeface="Times New Roman"/>
                <a:ea typeface="Times New Roman"/>
                <a:cs typeface="Times New Roman"/>
                <a:sym typeface="Times New Roman"/>
              </a:rPr>
              <a:t>‹#›</a:t>
            </a:fld>
            <a:endParaRPr sz="1200">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1816425" y="1166750"/>
            <a:ext cx="4323026" cy="2809975"/>
          </a:xfrm>
          <a:prstGeom prst="rect">
            <a:avLst/>
          </a:prstGeom>
          <a:noFill/>
          <a:ln>
            <a:noFill/>
          </a:ln>
        </p:spPr>
      </p:pic>
      <p:sp>
        <p:nvSpPr>
          <p:cNvPr id="100" name="Google Shape;100;p19"/>
          <p:cNvSpPr txBox="1"/>
          <p:nvPr/>
        </p:nvSpPr>
        <p:spPr>
          <a:xfrm>
            <a:off x="6873475" y="2031900"/>
            <a:ext cx="1219200" cy="10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Times New Roman"/>
                <a:ea typeface="Times New Roman"/>
                <a:cs typeface="Times New Roman"/>
                <a:sym typeface="Times New Roman"/>
              </a:rPr>
              <a:t>Hypnotic</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FC5E8"/>
        </a:solidFill>
      </p:bgPr>
    </p:bg>
    <p:spTree>
      <p:nvGrpSpPr>
        <p:cNvPr id="104" name="Shape 104"/>
        <p:cNvGrpSpPr/>
        <p:nvPr/>
      </p:nvGrpSpPr>
      <p:grpSpPr>
        <a:xfrm>
          <a:off x="0" y="0"/>
          <a:ext cx="0" cy="0"/>
          <a:chOff x="0" y="0"/>
          <a:chExt cx="0" cy="0"/>
        </a:xfrm>
      </p:grpSpPr>
      <p:sp>
        <p:nvSpPr>
          <p:cNvPr id="105" name="Google Shape;105;p20"/>
          <p:cNvSpPr txBox="1"/>
          <p:nvPr>
            <p:ph idx="12" type="sldNum"/>
          </p:nvPr>
        </p:nvSpPr>
        <p:spPr>
          <a:xfrm>
            <a:off x="7116131" y="4663225"/>
            <a:ext cx="1905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Times New Roman"/>
                <a:ea typeface="Times New Roman"/>
                <a:cs typeface="Times New Roman"/>
                <a:sym typeface="Times New Roman"/>
              </a:rPr>
              <a:t>Bakir Bascelic </a:t>
            </a:r>
            <a:fld id="{00000000-1234-1234-1234-123412341234}" type="slidenum">
              <a:rPr lang="en"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867800" y="666750"/>
            <a:ext cx="2464450" cy="3141525"/>
          </a:xfrm>
          <a:prstGeom prst="rect">
            <a:avLst/>
          </a:prstGeom>
          <a:noFill/>
          <a:ln>
            <a:noFill/>
          </a:ln>
        </p:spPr>
      </p:pic>
      <p:sp>
        <p:nvSpPr>
          <p:cNvPr id="107" name="Google Shape;107;p20"/>
          <p:cNvSpPr txBox="1"/>
          <p:nvPr/>
        </p:nvSpPr>
        <p:spPr>
          <a:xfrm>
            <a:off x="4572000" y="728063"/>
            <a:ext cx="3459900" cy="301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On August 4th, 2019 during a goal celebration, </a:t>
            </a:r>
            <a:r>
              <a:rPr lang="en">
                <a:latin typeface="Times New Roman"/>
                <a:ea typeface="Times New Roman"/>
                <a:cs typeface="Times New Roman"/>
                <a:sym typeface="Times New Roman"/>
              </a:rPr>
              <a:t>Philadelphia’s </a:t>
            </a:r>
            <a:r>
              <a:rPr b="1" lang="en">
                <a:latin typeface="Times New Roman"/>
                <a:ea typeface="Times New Roman"/>
                <a:cs typeface="Times New Roman"/>
                <a:sym typeface="Times New Roman"/>
              </a:rPr>
              <a:t>Alejandro Bedoya </a:t>
            </a:r>
            <a:r>
              <a:rPr lang="en">
                <a:latin typeface="Times New Roman"/>
                <a:ea typeface="Times New Roman"/>
                <a:cs typeface="Times New Roman"/>
                <a:sym typeface="Times New Roman"/>
              </a:rPr>
              <a:t>grabbed a microphone from the field and shouted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 sz="1800">
                <a:latin typeface="Times New Roman"/>
                <a:ea typeface="Times New Roman"/>
                <a:cs typeface="Times New Roman"/>
                <a:sym typeface="Times New Roman"/>
              </a:rPr>
              <a:t>“Congress, do something! </a:t>
            </a:r>
            <a:endParaRPr b="1" sz="1800">
              <a:latin typeface="Times New Roman"/>
              <a:ea typeface="Times New Roman"/>
              <a:cs typeface="Times New Roman"/>
              <a:sym typeface="Times New Roman"/>
            </a:endParaRPr>
          </a:p>
          <a:p>
            <a:pPr indent="0" lvl="0" marL="0" rtl="0" algn="just">
              <a:spcBef>
                <a:spcPts val="0"/>
              </a:spcBef>
              <a:spcAft>
                <a:spcPts val="0"/>
              </a:spcAft>
              <a:buNone/>
            </a:pPr>
            <a:r>
              <a:rPr b="1" lang="en" sz="1800">
                <a:latin typeface="Times New Roman"/>
                <a:ea typeface="Times New Roman"/>
                <a:cs typeface="Times New Roman"/>
                <a:sym typeface="Times New Roman"/>
              </a:rPr>
              <a:t>   End gun violence.” </a:t>
            </a:r>
            <a:endParaRPr b="1" sz="180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This piece is a tribute to </a:t>
            </a:r>
            <a:r>
              <a:rPr lang="en">
                <a:latin typeface="Times New Roman"/>
                <a:ea typeface="Times New Roman"/>
                <a:cs typeface="Times New Roman"/>
                <a:sym typeface="Times New Roman"/>
              </a:rPr>
              <a:t>Bedoya’s</a:t>
            </a:r>
            <a:r>
              <a:rPr lang="en">
                <a:latin typeface="Times New Roman"/>
                <a:ea typeface="Times New Roman"/>
                <a:cs typeface="Times New Roman"/>
                <a:sym typeface="Times New Roman"/>
              </a:rPr>
              <a:t> bravery. </a:t>
            </a:r>
            <a:endParaRPr>
              <a:latin typeface="Times New Roman"/>
              <a:ea typeface="Times New Roman"/>
              <a:cs typeface="Times New Roman"/>
              <a:sym typeface="Times New Roman"/>
            </a:endParaRPr>
          </a:p>
        </p:txBody>
      </p:sp>
      <p:sp>
        <p:nvSpPr>
          <p:cNvPr id="108" name="Google Shape;108;p20"/>
          <p:cNvSpPr txBox="1"/>
          <p:nvPr/>
        </p:nvSpPr>
        <p:spPr>
          <a:xfrm>
            <a:off x="1467325" y="4110150"/>
            <a:ext cx="1265400" cy="6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Us or Guns </a:t>
            </a:r>
            <a:endParaRPr b="1" sz="1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idx="12" type="sldNum"/>
          </p:nvPr>
        </p:nvSpPr>
        <p:spPr>
          <a:xfrm>
            <a:off x="7361109" y="4663225"/>
            <a:ext cx="16599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000000"/>
                </a:solidFill>
                <a:latin typeface="Times New Roman"/>
                <a:ea typeface="Times New Roman"/>
                <a:cs typeface="Times New Roman"/>
                <a:sym typeface="Times New Roman"/>
              </a:rPr>
              <a:t>Bakir Bascelic </a:t>
            </a:r>
            <a:fld id="{00000000-1234-1234-1234-123412341234}" type="slidenum">
              <a:rPr lang="en"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263175" y="775138"/>
            <a:ext cx="4572551" cy="3593225"/>
          </a:xfrm>
          <a:prstGeom prst="rect">
            <a:avLst/>
          </a:prstGeom>
          <a:noFill/>
          <a:ln>
            <a:noFill/>
          </a:ln>
        </p:spPr>
      </p:pic>
      <p:sp>
        <p:nvSpPr>
          <p:cNvPr id="115" name="Google Shape;115;p21"/>
          <p:cNvSpPr txBox="1"/>
          <p:nvPr/>
        </p:nvSpPr>
        <p:spPr>
          <a:xfrm>
            <a:off x="5398925" y="859175"/>
            <a:ext cx="3146400" cy="3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//filename: enchanting.pde//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void setup(){</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size(600,390);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background(255);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rectMode(CENTER);</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many=60;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int s=5;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noFill();</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for (int i=0; i&lt;many;i++){</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strokeWeight(random(5));</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stroke(0);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rect(width/2,height/2,i*s,i*s);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}//loop</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16" name="Google Shape;116;p21"/>
          <p:cNvSpPr txBox="1"/>
          <p:nvPr/>
        </p:nvSpPr>
        <p:spPr>
          <a:xfrm>
            <a:off x="1754150" y="4261100"/>
            <a:ext cx="1590600" cy="4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Times New Roman"/>
                <a:ea typeface="Times New Roman"/>
                <a:cs typeface="Times New Roman"/>
                <a:sym typeface="Times New Roman"/>
              </a:rPr>
              <a:t>Enchanting </a:t>
            </a:r>
            <a:endParaRPr b="1"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