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4A11-C063-45F9-AA93-45023A5D27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508D-CBDA-4435-8623-A2FA5D22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83"/>
          <p:cNvSpPr txBox="1">
            <a:spLocks noChangeArrowheads="1"/>
          </p:cNvSpPr>
          <p:nvPr/>
        </p:nvSpPr>
        <p:spPr bwMode="auto">
          <a:xfrm>
            <a:off x="6099776" y="1383447"/>
            <a:ext cx="534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800" b="1" dirty="0"/>
              <a:t>Workflow Diagram</a:t>
            </a:r>
          </a:p>
        </p:txBody>
      </p:sp>
      <p:sp>
        <p:nvSpPr>
          <p:cNvPr id="5" name="Line 1282"/>
          <p:cNvSpPr>
            <a:spLocks noChangeShapeType="1"/>
          </p:cNvSpPr>
          <p:nvPr/>
        </p:nvSpPr>
        <p:spPr bwMode="auto">
          <a:xfrm>
            <a:off x="2289948" y="1984934"/>
            <a:ext cx="91868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Group 13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94258"/>
              </p:ext>
            </p:extLst>
          </p:nvPr>
        </p:nvGraphicFramePr>
        <p:xfrm>
          <a:off x="5947719" y="2067310"/>
          <a:ext cx="5498757" cy="396875"/>
        </p:xfrm>
        <a:graphic>
          <a:graphicData uri="http://schemas.openxmlformats.org/drawingml/2006/table">
            <a:tbl>
              <a:tblPr/>
              <a:tblGrid>
                <a:gridCol w="5498757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9pPr>
                    </a:lstStyle>
                    <a:p>
                      <a:pPr marL="0" marR="0" lvl="0" indent="0" algn="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Available Schools(</a:t>
                      </a:r>
                      <a:r>
                        <a:rPr lang="ru-RU" sz="2000" dirty="0" smtClean="0"/>
                        <a:t>доступные школы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)</a:t>
                      </a:r>
                    </a:p>
                  </a:txBody>
                  <a:tcPr marT="45793" marB="45793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64925"/>
              </p:ext>
            </p:extLst>
          </p:nvPr>
        </p:nvGraphicFramePr>
        <p:xfrm>
          <a:off x="7562593" y="4131920"/>
          <a:ext cx="3787775" cy="304800"/>
        </p:xfrm>
        <a:graphic>
          <a:graphicData uri="http://schemas.openxmlformats.org/drawingml/2006/table">
            <a:tbl>
              <a:tblPr/>
              <a:tblGrid>
                <a:gridCol w="3787775"/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34" charset="-127"/>
                        </a:defRPr>
                      </a:lvl9pPr>
                    </a:lstStyle>
                    <a:p>
                      <a:pPr marL="0" marR="0" lvl="0" indent="0" algn="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Managed by: Bakir Maksumov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0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1433298" y="1002142"/>
            <a:ext cx="9439275" cy="5051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55611" y="2145142"/>
            <a:ext cx="1203325" cy="661987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55611" y="1303767"/>
            <a:ext cx="1203325" cy="54133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55611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4636" y="4080304"/>
            <a:ext cx="1503362" cy="842963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55611" y="5307442"/>
            <a:ext cx="11414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98686" y="1429179"/>
            <a:ext cx="17383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Event starting/ending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898686" y="2340404"/>
            <a:ext cx="7810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Process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98686" y="3372279"/>
            <a:ext cx="9382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Document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98686" y="4366054"/>
            <a:ext cx="92868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Branching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898686" y="5162979"/>
            <a:ext cx="1982787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Data flow </a:t>
            </a:r>
            <a:endParaRPr lang="en-US" altLang="ko-KR" sz="1300"/>
          </a:p>
          <a:p>
            <a:pPr eaLnBrk="1" hangingPunct="1"/>
            <a:r>
              <a:rPr lang="en-US" altLang="ko-KR" sz="1300"/>
              <a:t>(</a:t>
            </a:r>
            <a:r>
              <a:rPr lang="en-US" altLang="ko-KR" sz="1300">
                <a:ea typeface="바탕체" pitchFamily="49" charset="-127"/>
              </a:rPr>
              <a:t>Indicating major entity level over the arrow)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72973" y="641779"/>
            <a:ext cx="12202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600" dirty="0" smtClean="0">
                <a:ea typeface="바탕체" pitchFamily="49" charset="-127"/>
              </a:rPr>
              <a:t>Convention</a:t>
            </a:r>
            <a:endParaRPr lang="en-US" altLang="ko-KR" sz="1600" dirty="0">
              <a:ea typeface="바탕체" pitchFamily="49" charset="-127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3136" y="2137204"/>
            <a:ext cx="1203325" cy="66198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8107148" y="2395967"/>
            <a:ext cx="13525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Manual process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484723" y="3146854"/>
            <a:ext cx="1082675" cy="722313"/>
          </a:xfrm>
          <a:prstGeom prst="flowChartMultidocument">
            <a:avLst/>
          </a:prstGeom>
          <a:solidFill>
            <a:srgbClr val="EAEAEA"/>
          </a:solidFill>
          <a:ln w="63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107148" y="3381804"/>
            <a:ext cx="150018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Manual document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6903823" y="4551792"/>
            <a:ext cx="0" cy="1082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6364073" y="4948667"/>
            <a:ext cx="1260475" cy="361950"/>
            <a:chOff x="3272" y="3319"/>
            <a:chExt cx="794" cy="228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688" y="3410"/>
              <a:ext cx="37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3537" y="3319"/>
              <a:ext cx="151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3" y="8819"/>
                  </a:moveTo>
                  <a:cubicBezTo>
                    <a:pt x="1136" y="3707"/>
                    <a:pt x="5598" y="0"/>
                    <a:pt x="10800" y="0"/>
                  </a:cubicBezTo>
                  <a:cubicBezTo>
                    <a:pt x="16001" y="0"/>
                    <a:pt x="20463" y="3707"/>
                    <a:pt x="21416" y="8819"/>
                  </a:cubicBezTo>
                  <a:cubicBezTo>
                    <a:pt x="20463" y="3707"/>
                    <a:pt x="16001" y="0"/>
                    <a:pt x="10799" y="0"/>
                  </a:cubicBezTo>
                  <a:cubicBezTo>
                    <a:pt x="5598" y="0"/>
                    <a:pt x="1136" y="3707"/>
                    <a:pt x="183" y="8819"/>
                  </a:cubicBez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272" y="3410"/>
              <a:ext cx="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107148" y="4791504"/>
            <a:ext cx="19827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Data flow crossing</a:t>
            </a:r>
            <a:endParaRPr lang="en-US" altLang="ko-KR" sz="1300"/>
          </a:p>
          <a:p>
            <a:pPr eaLnBrk="1" hangingPunct="1"/>
            <a:r>
              <a:rPr lang="en-US" altLang="ko-KR" sz="1300"/>
              <a:t>(</a:t>
            </a:r>
            <a:r>
              <a:rPr lang="en-US" altLang="ko-KR" sz="1300">
                <a:ea typeface="바탕체" pitchFamily="49" charset="-127"/>
              </a:rPr>
              <a:t>Indicating separately to prevent confusion in flow directions)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6483136" y="1183117"/>
            <a:ext cx="1262062" cy="541337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8107148" y="1422829"/>
            <a:ext cx="8921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sz="1300">
                <a:ea typeface="바탕체" pitchFamily="49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788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4224" y="-49427"/>
            <a:ext cx="3862387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600" dirty="0" smtClean="0">
                <a:ea typeface="바탕체" pitchFamily="49" charset="-127"/>
              </a:rPr>
              <a:t>Project Workflow Diagram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 smtClean="0">
                <a:ea typeface="바탕체" pitchFamily="49" charset="-127"/>
              </a:rPr>
              <a:t>1. </a:t>
            </a:r>
            <a:r>
              <a:rPr lang="en-US" altLang="ko-KR" sz="1600" dirty="0" smtClean="0">
                <a:ea typeface="바탕체" pitchFamily="49" charset="-127"/>
              </a:rPr>
              <a:t>View </a:t>
            </a:r>
            <a:r>
              <a:rPr lang="en-US" altLang="ko-KR" sz="1600" dirty="0" smtClean="0"/>
              <a:t>Available Schools</a:t>
            </a:r>
            <a:r>
              <a:rPr lang="en-US" altLang="ko-KR" sz="1600" dirty="0" smtClean="0">
                <a:ea typeface="바탕체" pitchFamily="49" charset="-127"/>
              </a:rPr>
              <a:t> </a:t>
            </a:r>
            <a:endParaRPr lang="en-US" altLang="ko-KR" sz="1600" dirty="0" smtClean="0">
              <a:ea typeface="바탕체" pitchFamily="49" charset="-127"/>
            </a:endParaRPr>
          </a:p>
        </p:txBody>
      </p:sp>
      <p:grpSp>
        <p:nvGrpSpPr>
          <p:cNvPr id="53" name="Group 101"/>
          <p:cNvGrpSpPr>
            <a:grpSpLocks/>
          </p:cNvGrpSpPr>
          <p:nvPr/>
        </p:nvGrpSpPr>
        <p:grpSpPr bwMode="auto">
          <a:xfrm>
            <a:off x="531378" y="584593"/>
            <a:ext cx="11446098" cy="6192838"/>
            <a:chOff x="138" y="556"/>
            <a:chExt cx="5974" cy="3536"/>
          </a:xfrm>
        </p:grpSpPr>
        <p:sp>
          <p:nvSpPr>
            <p:cNvPr id="55" name="Line 79"/>
            <p:cNvSpPr>
              <a:spLocks noChangeShapeType="1"/>
            </p:cNvSpPr>
            <p:nvPr/>
          </p:nvSpPr>
          <p:spPr bwMode="auto">
            <a:xfrm>
              <a:off x="3020" y="843"/>
              <a:ext cx="0" cy="31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82"/>
            <p:cNvSpPr>
              <a:spLocks noChangeShapeType="1"/>
            </p:cNvSpPr>
            <p:nvPr/>
          </p:nvSpPr>
          <p:spPr bwMode="auto">
            <a:xfrm>
              <a:off x="6112" y="866"/>
              <a:ext cx="0" cy="31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86"/>
            <p:cNvSpPr>
              <a:spLocks noChangeArrowheads="1"/>
            </p:cNvSpPr>
            <p:nvPr/>
          </p:nvSpPr>
          <p:spPr bwMode="auto">
            <a:xfrm>
              <a:off x="161" y="569"/>
              <a:ext cx="5937" cy="3523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AutoShape 91"/>
            <p:cNvSpPr>
              <a:spLocks noChangeArrowheads="1"/>
            </p:cNvSpPr>
            <p:nvPr/>
          </p:nvSpPr>
          <p:spPr bwMode="auto">
            <a:xfrm>
              <a:off x="204" y="835"/>
              <a:ext cx="265" cy="561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endParaRPr lang="en-US" altLang="ko-KR">
                <a:ea typeface="바탕체" pitchFamily="49" charset="-127"/>
              </a:endParaRPr>
            </a:p>
          </p:txBody>
        </p:sp>
        <p:sp>
          <p:nvSpPr>
            <p:cNvPr id="60" name="AutoShape 92"/>
            <p:cNvSpPr>
              <a:spLocks noChangeArrowheads="1"/>
            </p:cNvSpPr>
            <p:nvPr/>
          </p:nvSpPr>
          <p:spPr bwMode="auto">
            <a:xfrm>
              <a:off x="204" y="2165"/>
              <a:ext cx="268" cy="1860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endParaRPr lang="en-US" altLang="ko-KR">
                <a:ea typeface="바탕체" pitchFamily="49" charset="-127"/>
              </a:endParaRPr>
            </a:p>
          </p:txBody>
        </p:sp>
        <p:sp>
          <p:nvSpPr>
            <p:cNvPr id="62" name="Rectangle 94"/>
            <p:cNvSpPr>
              <a:spLocks noChangeArrowheads="1"/>
            </p:cNvSpPr>
            <p:nvPr/>
          </p:nvSpPr>
          <p:spPr bwMode="auto">
            <a:xfrm>
              <a:off x="138" y="686"/>
              <a:ext cx="49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Organization/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role player</a:t>
              </a:r>
            </a:p>
          </p:txBody>
        </p:sp>
        <p:sp>
          <p:nvSpPr>
            <p:cNvPr id="64" name="Rectangle 95"/>
            <p:cNvSpPr>
              <a:spLocks noChangeArrowheads="1"/>
            </p:cNvSpPr>
            <p:nvPr/>
          </p:nvSpPr>
          <p:spPr bwMode="auto">
            <a:xfrm>
              <a:off x="203" y="556"/>
              <a:ext cx="44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Upper level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work</a:t>
              </a:r>
            </a:p>
          </p:txBody>
        </p:sp>
        <p:sp>
          <p:nvSpPr>
            <p:cNvPr id="65" name="Line 96"/>
            <p:cNvSpPr>
              <a:spLocks noChangeShapeType="1"/>
            </p:cNvSpPr>
            <p:nvPr/>
          </p:nvSpPr>
          <p:spPr bwMode="auto">
            <a:xfrm>
              <a:off x="169" y="590"/>
              <a:ext cx="291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97"/>
            <p:cNvSpPr>
              <a:spLocks noChangeArrowheads="1"/>
            </p:cNvSpPr>
            <p:nvPr/>
          </p:nvSpPr>
          <p:spPr bwMode="auto">
            <a:xfrm>
              <a:off x="531" y="580"/>
              <a:ext cx="2475" cy="201"/>
            </a:xfrm>
            <a:prstGeom prst="roundRect">
              <a:avLst>
                <a:gd name="adj" fmla="val 657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en-US" altLang="ko-KR" sz="1200" dirty="0" smtClean="0">
                  <a:ea typeface="바탕체" pitchFamily="49" charset="-127"/>
                </a:rPr>
                <a:t>Get from API</a:t>
              </a:r>
              <a:endParaRPr lang="en-US" altLang="ko-KR" sz="1200" dirty="0">
                <a:ea typeface="바탕체" pitchFamily="49" charset="-127"/>
              </a:endParaRPr>
            </a:p>
          </p:txBody>
        </p:sp>
      </p:grpSp>
      <p:sp>
        <p:nvSpPr>
          <p:cNvPr id="68" name="AutoShape 17"/>
          <p:cNvSpPr>
            <a:spLocks noChangeArrowheads="1"/>
          </p:cNvSpPr>
          <p:nvPr/>
        </p:nvSpPr>
        <p:spPr bwMode="auto">
          <a:xfrm>
            <a:off x="1550383" y="1087570"/>
            <a:ext cx="1636313" cy="74704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1587412" y="1212099"/>
            <a:ext cx="11576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         Request </a:t>
            </a:r>
            <a:endParaRPr lang="en-US" altLang="en-US" sz="1100" b="1" dirty="0" smtClean="0">
              <a:solidFill>
                <a:srgbClr val="000000"/>
              </a:solidFill>
              <a:latin typeface="Roboto"/>
            </a:endParaRPr>
          </a:p>
          <a:p>
            <a:r>
              <a:rPr lang="en-US" altLang="en-US" sz="1100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      </a:t>
            </a:r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 From </a:t>
            </a:r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API</a:t>
            </a:r>
            <a:endParaRPr lang="ru-RU" altLang="en-US" sz="1100" b="1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3841234" y="2250568"/>
            <a:ext cx="1198563" cy="685282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/>
            <a:r>
              <a:rPr lang="en-US" altLang="ko-KR" dirty="0" smtClean="0">
                <a:ea typeface="바탕체" pitchFamily="49" charset="-127"/>
              </a:rPr>
              <a:t>Retrieve the list </a:t>
            </a:r>
          </a:p>
          <a:p>
            <a:pPr algn="ctr"/>
            <a:r>
              <a:rPr lang="en-US" altLang="ko-KR" dirty="0" smtClean="0">
                <a:ea typeface="바탕체" pitchFamily="49" charset="-127"/>
              </a:rPr>
              <a:t>of schools</a:t>
            </a:r>
            <a:endParaRPr lang="en-US" altLang="ko-KR" dirty="0">
              <a:ea typeface="바탕체" pitchFamily="49" charset="-127"/>
            </a:endParaRPr>
          </a:p>
        </p:txBody>
      </p:sp>
      <p:sp>
        <p:nvSpPr>
          <p:cNvPr id="92" name="Прямоугольник 1"/>
          <p:cNvSpPr>
            <a:spLocks noChangeArrowheads="1"/>
          </p:cNvSpPr>
          <p:nvPr/>
        </p:nvSpPr>
        <p:spPr bwMode="auto">
          <a:xfrm rot="16200000">
            <a:off x="438907" y="1444822"/>
            <a:ext cx="8921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Requester</a:t>
            </a:r>
          </a:p>
        </p:txBody>
      </p:sp>
      <p:sp>
        <p:nvSpPr>
          <p:cNvPr id="93" name="Прямоугольник 2"/>
          <p:cNvSpPr>
            <a:spLocks noChangeArrowheads="1"/>
          </p:cNvSpPr>
          <p:nvPr/>
        </p:nvSpPr>
        <p:spPr bwMode="auto">
          <a:xfrm rot="16200000">
            <a:off x="571372" y="4890067"/>
            <a:ext cx="6864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ea typeface="바탕체" pitchFamily="49" charset="-127"/>
              </a:rPr>
              <a:t>Review</a:t>
            </a:r>
            <a:endParaRPr lang="en-US" altLang="ko-KR" sz="1200" dirty="0">
              <a:ea typeface="바탕체" pitchFamily="49" charset="-127"/>
            </a:endParaRPr>
          </a:p>
        </p:txBody>
      </p:sp>
      <p:sp>
        <p:nvSpPr>
          <p:cNvPr id="94" name="Line 79"/>
          <p:cNvSpPr>
            <a:spLocks noChangeShapeType="1"/>
          </p:cNvSpPr>
          <p:nvPr/>
        </p:nvSpPr>
        <p:spPr bwMode="auto">
          <a:xfrm>
            <a:off x="1261628" y="1552968"/>
            <a:ext cx="0" cy="50514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 flipH="1">
            <a:off x="1345482" y="3260014"/>
            <a:ext cx="10464444" cy="2544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7" name="Соединительная линия уступом 14"/>
          <p:cNvCxnSpPr>
            <a:cxnSpLocks noChangeShapeType="1"/>
            <a:stCxn id="68" idx="2"/>
            <a:endCxn id="154" idx="0"/>
          </p:cNvCxnSpPr>
          <p:nvPr/>
        </p:nvCxnSpPr>
        <p:spPr bwMode="auto">
          <a:xfrm rot="5400000">
            <a:off x="2179175" y="1911150"/>
            <a:ext cx="265899" cy="112832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Прямоугольник 10329"/>
          <p:cNvSpPr>
            <a:spLocks noChangeArrowheads="1"/>
          </p:cNvSpPr>
          <p:nvPr/>
        </p:nvSpPr>
        <p:spPr bwMode="auto">
          <a:xfrm>
            <a:off x="3467406" y="1155531"/>
            <a:ext cx="10126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 sz="1100" dirty="0">
              <a:ea typeface="바탕체" pitchFamily="49" charset="-127"/>
            </a:endParaRPr>
          </a:p>
        </p:txBody>
      </p:sp>
      <p:sp>
        <p:nvSpPr>
          <p:cNvPr id="133" name="Line 16"/>
          <p:cNvSpPr>
            <a:spLocks noChangeShapeType="1"/>
          </p:cNvSpPr>
          <p:nvPr/>
        </p:nvSpPr>
        <p:spPr bwMode="auto">
          <a:xfrm flipH="1">
            <a:off x="1305696" y="2073849"/>
            <a:ext cx="10285289" cy="2468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AutoShape 91"/>
          <p:cNvSpPr>
            <a:spLocks noChangeArrowheads="1"/>
          </p:cNvSpPr>
          <p:nvPr/>
        </p:nvSpPr>
        <p:spPr bwMode="auto">
          <a:xfrm>
            <a:off x="638374" y="2117073"/>
            <a:ext cx="539401" cy="1233705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35" name="Прямоугольник 270"/>
          <p:cNvSpPr>
            <a:spLocks noChangeArrowheads="1"/>
          </p:cNvSpPr>
          <p:nvPr/>
        </p:nvSpPr>
        <p:spPr bwMode="auto">
          <a:xfrm rot="16200000">
            <a:off x="569478" y="2651826"/>
            <a:ext cx="611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dirty="0">
                <a:ea typeface="바탕체" pitchFamily="49" charset="-127"/>
              </a:rPr>
              <a:t>System</a:t>
            </a:r>
          </a:p>
        </p:txBody>
      </p:sp>
      <p:sp>
        <p:nvSpPr>
          <p:cNvPr id="136" name="AutoShape 99"/>
          <p:cNvSpPr>
            <a:spLocks noChangeArrowheads="1"/>
          </p:cNvSpPr>
          <p:nvPr/>
        </p:nvSpPr>
        <p:spPr bwMode="auto">
          <a:xfrm>
            <a:off x="6053069" y="626402"/>
            <a:ext cx="5756857" cy="364285"/>
          </a:xfrm>
          <a:prstGeom prst="roundRect">
            <a:avLst>
              <a:gd name="adj" fmla="val 657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Review</a:t>
            </a:r>
          </a:p>
        </p:txBody>
      </p:sp>
      <p:sp>
        <p:nvSpPr>
          <p:cNvPr id="144" name="Rectangle 21"/>
          <p:cNvSpPr>
            <a:spLocks noChangeArrowheads="1"/>
          </p:cNvSpPr>
          <p:nvPr/>
        </p:nvSpPr>
        <p:spPr bwMode="auto">
          <a:xfrm>
            <a:off x="7549847" y="3760961"/>
            <a:ext cx="1200150" cy="368300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45" name="Прямоугольник 12"/>
          <p:cNvSpPr>
            <a:spLocks noChangeArrowheads="1"/>
          </p:cNvSpPr>
          <p:nvPr/>
        </p:nvSpPr>
        <p:spPr bwMode="auto">
          <a:xfrm>
            <a:off x="7543237" y="3826108"/>
            <a:ext cx="1258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100" dirty="0">
                <a:ea typeface="바탕체" pitchFamily="49" charset="-127"/>
              </a:rPr>
              <a:t>Review </a:t>
            </a:r>
            <a:r>
              <a:rPr lang="en-US" altLang="ko-KR" sz="1100" dirty="0" smtClean="0">
                <a:ea typeface="바탕체" pitchFamily="49" charset="-127"/>
              </a:rPr>
              <a:t>Schools</a:t>
            </a:r>
            <a:endParaRPr lang="en-US" altLang="ko-KR" sz="1100" dirty="0">
              <a:ea typeface="바탕체" pitchFamily="49" charset="-127"/>
            </a:endParaRPr>
          </a:p>
        </p:txBody>
      </p:sp>
      <p:sp>
        <p:nvSpPr>
          <p:cNvPr id="154" name="AutoShape 46"/>
          <p:cNvSpPr>
            <a:spLocks noChangeArrowheads="1"/>
          </p:cNvSpPr>
          <p:nvPr/>
        </p:nvSpPr>
        <p:spPr bwMode="auto">
          <a:xfrm>
            <a:off x="1622228" y="2100516"/>
            <a:ext cx="1266960" cy="670386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55" name="Rectangle 169"/>
          <p:cNvSpPr>
            <a:spLocks noChangeArrowheads="1"/>
          </p:cNvSpPr>
          <p:nvPr/>
        </p:nvSpPr>
        <p:spPr bwMode="auto">
          <a:xfrm>
            <a:off x="1770799" y="2235654"/>
            <a:ext cx="10070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Info about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School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exists?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6" name="Text Box 51"/>
          <p:cNvSpPr txBox="1">
            <a:spLocks noChangeArrowheads="1"/>
          </p:cNvSpPr>
          <p:nvPr/>
        </p:nvSpPr>
        <p:spPr bwMode="auto">
          <a:xfrm>
            <a:off x="2314336" y="2757128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No</a:t>
            </a:r>
          </a:p>
        </p:txBody>
      </p:sp>
      <p:cxnSp>
        <p:nvCxnSpPr>
          <p:cNvPr id="157" name="Соединительная линия уступом 117"/>
          <p:cNvCxnSpPr>
            <a:cxnSpLocks noChangeShapeType="1"/>
            <a:stCxn id="154" idx="3"/>
            <a:endCxn id="75" idx="1"/>
          </p:cNvCxnSpPr>
          <p:nvPr/>
        </p:nvCxnSpPr>
        <p:spPr bwMode="auto">
          <a:xfrm>
            <a:off x="2889188" y="2435709"/>
            <a:ext cx="952046" cy="1575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Соединительная линия уступом 236"/>
          <p:cNvCxnSpPr>
            <a:cxnSpLocks noChangeShapeType="1"/>
            <a:stCxn id="154" idx="2"/>
            <a:endCxn id="68" idx="1"/>
          </p:cNvCxnSpPr>
          <p:nvPr/>
        </p:nvCxnSpPr>
        <p:spPr bwMode="auto">
          <a:xfrm rot="5400000" flipH="1">
            <a:off x="1248142" y="1763336"/>
            <a:ext cx="1309808" cy="705325"/>
          </a:xfrm>
          <a:prstGeom prst="bentConnector4">
            <a:avLst>
              <a:gd name="adj1" fmla="val -17453"/>
              <a:gd name="adj2" fmla="val 132411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Text Box 54"/>
          <p:cNvSpPr txBox="1">
            <a:spLocks noChangeArrowheads="1"/>
          </p:cNvSpPr>
          <p:nvPr/>
        </p:nvSpPr>
        <p:spPr bwMode="auto">
          <a:xfrm>
            <a:off x="2758963" y="2408311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Yes</a:t>
            </a:r>
          </a:p>
        </p:txBody>
      </p:sp>
      <p:cxnSp>
        <p:nvCxnSpPr>
          <p:cNvPr id="163" name="Соединительная линия уступом 236"/>
          <p:cNvCxnSpPr>
            <a:cxnSpLocks noChangeShapeType="1"/>
            <a:endCxn id="144" idx="1"/>
          </p:cNvCxnSpPr>
          <p:nvPr/>
        </p:nvCxnSpPr>
        <p:spPr bwMode="auto">
          <a:xfrm>
            <a:off x="5039797" y="2619414"/>
            <a:ext cx="2510050" cy="132569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54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4224" y="-49427"/>
            <a:ext cx="3862387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1600" dirty="0" smtClean="0">
                <a:ea typeface="바탕체" pitchFamily="49" charset="-127"/>
              </a:rPr>
              <a:t>Project Workflow Diagram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ea typeface="바탕체" pitchFamily="49" charset="-127"/>
              </a:rPr>
              <a:t>2</a:t>
            </a:r>
            <a:r>
              <a:rPr lang="en-US" altLang="ko-KR" sz="1600" dirty="0" smtClean="0">
                <a:ea typeface="바탕체" pitchFamily="49" charset="-127"/>
              </a:rPr>
              <a:t>. View </a:t>
            </a:r>
            <a:r>
              <a:rPr lang="en-US" altLang="ko-KR" sz="1600" dirty="0" smtClean="0"/>
              <a:t>Schools profiles</a:t>
            </a:r>
            <a:endParaRPr lang="en-US" altLang="ko-KR" sz="1600" dirty="0" smtClean="0">
              <a:ea typeface="바탕체" pitchFamily="49" charset="-127"/>
            </a:endParaRP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531378" y="584593"/>
            <a:ext cx="11446098" cy="6192838"/>
            <a:chOff x="138" y="556"/>
            <a:chExt cx="5974" cy="3536"/>
          </a:xfrm>
        </p:grpSpPr>
        <p:sp>
          <p:nvSpPr>
            <p:cNvPr id="7" name="Line 79"/>
            <p:cNvSpPr>
              <a:spLocks noChangeShapeType="1"/>
            </p:cNvSpPr>
            <p:nvPr/>
          </p:nvSpPr>
          <p:spPr bwMode="auto">
            <a:xfrm>
              <a:off x="3020" y="843"/>
              <a:ext cx="0" cy="31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2"/>
            <p:cNvSpPr>
              <a:spLocks noChangeShapeType="1"/>
            </p:cNvSpPr>
            <p:nvPr/>
          </p:nvSpPr>
          <p:spPr bwMode="auto">
            <a:xfrm>
              <a:off x="6112" y="866"/>
              <a:ext cx="0" cy="318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6"/>
            <p:cNvSpPr>
              <a:spLocks noChangeArrowheads="1"/>
            </p:cNvSpPr>
            <p:nvPr/>
          </p:nvSpPr>
          <p:spPr bwMode="auto">
            <a:xfrm>
              <a:off x="161" y="569"/>
              <a:ext cx="5937" cy="3523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AutoShape 91"/>
            <p:cNvSpPr>
              <a:spLocks noChangeArrowheads="1"/>
            </p:cNvSpPr>
            <p:nvPr/>
          </p:nvSpPr>
          <p:spPr bwMode="auto">
            <a:xfrm>
              <a:off x="204" y="835"/>
              <a:ext cx="265" cy="561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endParaRPr lang="en-US" altLang="ko-KR">
                <a:ea typeface="바탕체" pitchFamily="49" charset="-127"/>
              </a:endParaRPr>
            </a:p>
          </p:txBody>
        </p:sp>
        <p:sp>
          <p:nvSpPr>
            <p:cNvPr id="11" name="AutoShape 92"/>
            <p:cNvSpPr>
              <a:spLocks noChangeArrowheads="1"/>
            </p:cNvSpPr>
            <p:nvPr/>
          </p:nvSpPr>
          <p:spPr bwMode="auto">
            <a:xfrm>
              <a:off x="204" y="2580"/>
              <a:ext cx="268" cy="1445"/>
            </a:xfrm>
            <a:prstGeom prst="roundRect">
              <a:avLst>
                <a:gd name="adj" fmla="val 11259"/>
              </a:avLst>
            </a:prstGeom>
            <a:solidFill>
              <a:srgbClr val="EAEAEA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endParaRPr lang="en-US" altLang="ko-KR">
                <a:ea typeface="바탕체" pitchFamily="49" charset="-127"/>
              </a:endParaRPr>
            </a:p>
          </p:txBody>
        </p:sp>
        <p:sp>
          <p:nvSpPr>
            <p:cNvPr id="12" name="Rectangle 94"/>
            <p:cNvSpPr>
              <a:spLocks noChangeArrowheads="1"/>
            </p:cNvSpPr>
            <p:nvPr/>
          </p:nvSpPr>
          <p:spPr bwMode="auto">
            <a:xfrm>
              <a:off x="138" y="686"/>
              <a:ext cx="49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Organization/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role player</a:t>
              </a:r>
            </a:p>
          </p:txBody>
        </p:sp>
        <p:sp>
          <p:nvSpPr>
            <p:cNvPr id="13" name="Rectangle 95"/>
            <p:cNvSpPr>
              <a:spLocks noChangeArrowheads="1"/>
            </p:cNvSpPr>
            <p:nvPr/>
          </p:nvSpPr>
          <p:spPr bwMode="auto">
            <a:xfrm>
              <a:off x="203" y="556"/>
              <a:ext cx="44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Upper level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ko-KR" sz="800" dirty="0">
                  <a:ea typeface="바탕체" pitchFamily="49" charset="-127"/>
                </a:rPr>
                <a:t>work</a:t>
              </a:r>
            </a:p>
          </p:txBody>
        </p:sp>
        <p:sp>
          <p:nvSpPr>
            <p:cNvPr id="14" name="Line 96"/>
            <p:cNvSpPr>
              <a:spLocks noChangeShapeType="1"/>
            </p:cNvSpPr>
            <p:nvPr/>
          </p:nvSpPr>
          <p:spPr bwMode="auto">
            <a:xfrm>
              <a:off x="169" y="590"/>
              <a:ext cx="291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97"/>
            <p:cNvSpPr>
              <a:spLocks noChangeArrowheads="1"/>
            </p:cNvSpPr>
            <p:nvPr/>
          </p:nvSpPr>
          <p:spPr bwMode="auto">
            <a:xfrm>
              <a:off x="531" y="580"/>
              <a:ext cx="2475" cy="201"/>
            </a:xfrm>
            <a:prstGeom prst="roundRect">
              <a:avLst>
                <a:gd name="adj" fmla="val 6579"/>
              </a:avLst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en-US" altLang="ko-KR" sz="1200" dirty="0" smtClean="0">
                  <a:ea typeface="바탕체" pitchFamily="49" charset="-127"/>
                </a:rPr>
                <a:t>Get from API</a:t>
              </a:r>
              <a:endParaRPr lang="en-US" altLang="ko-KR" sz="1200" dirty="0">
                <a:ea typeface="바탕체" pitchFamily="49" charset="-127"/>
              </a:endParaRPr>
            </a:p>
          </p:txBody>
        </p:sp>
      </p:grp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1550383" y="1087570"/>
            <a:ext cx="1636313" cy="747047"/>
          </a:xfrm>
          <a:prstGeom prst="roundRect">
            <a:avLst>
              <a:gd name="adj" fmla="val 50000"/>
            </a:avLst>
          </a:prstGeom>
          <a:solidFill>
            <a:srgbClr val="EAEAEA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371212" y="1301385"/>
            <a:ext cx="1995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sz="1100" b="1" dirty="0" smtClean="0">
                <a:solidFill>
                  <a:srgbClr val="000000"/>
                </a:solidFill>
                <a:latin typeface="Roboto"/>
              </a:rPr>
              <a:t>         </a:t>
            </a:r>
            <a:r>
              <a:rPr lang="en-US" sz="11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4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 lang="ru-RU" altLang="en-US" sz="1400" b="1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841234" y="2250568"/>
            <a:ext cx="1198563" cy="685282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/>
            <a:r>
              <a:rPr lang="en-US" altLang="ko-KR" dirty="0" smtClean="0">
                <a:ea typeface="바탕체" pitchFamily="49" charset="-127"/>
              </a:rPr>
              <a:t>Retrieve the list </a:t>
            </a:r>
          </a:p>
          <a:p>
            <a:pPr algn="ctr"/>
            <a:r>
              <a:rPr lang="en-US" altLang="ko-KR" dirty="0" smtClean="0">
                <a:ea typeface="바탕체" pitchFamily="49" charset="-127"/>
              </a:rPr>
              <a:t>of schools</a:t>
            </a:r>
            <a:endParaRPr lang="en-US" altLang="ko-KR" dirty="0">
              <a:ea typeface="바탕체" pitchFamily="49" charset="-127"/>
            </a:endParaRPr>
          </a:p>
        </p:txBody>
      </p:sp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 rot="16200000">
            <a:off x="438907" y="1444822"/>
            <a:ext cx="8921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Requester</a:t>
            </a:r>
          </a:p>
        </p:txBody>
      </p:sp>
      <p:sp>
        <p:nvSpPr>
          <p:cNvPr id="20" name="Прямоугольник 2"/>
          <p:cNvSpPr>
            <a:spLocks noChangeArrowheads="1"/>
          </p:cNvSpPr>
          <p:nvPr/>
        </p:nvSpPr>
        <p:spPr bwMode="auto">
          <a:xfrm rot="16200000">
            <a:off x="571372" y="4890067"/>
            <a:ext cx="6864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ea typeface="바탕체" pitchFamily="49" charset="-127"/>
              </a:rPr>
              <a:t>Review</a:t>
            </a:r>
            <a:endParaRPr lang="en-US" altLang="ko-KR" sz="1200" dirty="0">
              <a:ea typeface="바탕체" pitchFamily="49" charset="-127"/>
            </a:endParaRPr>
          </a:p>
        </p:txBody>
      </p:sp>
      <p:sp>
        <p:nvSpPr>
          <p:cNvPr id="21" name="Line 79"/>
          <p:cNvSpPr>
            <a:spLocks noChangeShapeType="1"/>
          </p:cNvSpPr>
          <p:nvPr/>
        </p:nvSpPr>
        <p:spPr bwMode="auto">
          <a:xfrm>
            <a:off x="1261628" y="1552968"/>
            <a:ext cx="0" cy="505142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1333125" y="4200365"/>
            <a:ext cx="10464444" cy="2544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Соединительная линия уступом 14"/>
          <p:cNvCxnSpPr>
            <a:cxnSpLocks noChangeShapeType="1"/>
            <a:stCxn id="16" idx="2"/>
            <a:endCxn id="48" idx="0"/>
          </p:cNvCxnSpPr>
          <p:nvPr/>
        </p:nvCxnSpPr>
        <p:spPr bwMode="auto">
          <a:xfrm rot="16200000" flipH="1">
            <a:off x="2158953" y="2044204"/>
            <a:ext cx="426812" cy="76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Прямоугольник 10329"/>
          <p:cNvSpPr>
            <a:spLocks noChangeArrowheads="1"/>
          </p:cNvSpPr>
          <p:nvPr/>
        </p:nvSpPr>
        <p:spPr bwMode="auto">
          <a:xfrm>
            <a:off x="3467406" y="1155531"/>
            <a:ext cx="10126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 sz="1100" dirty="0">
              <a:ea typeface="바탕체" pitchFamily="49" charset="-127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305696" y="2073849"/>
            <a:ext cx="10285289" cy="24685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91"/>
          <p:cNvSpPr>
            <a:spLocks noChangeArrowheads="1"/>
          </p:cNvSpPr>
          <p:nvPr/>
        </p:nvSpPr>
        <p:spPr bwMode="auto">
          <a:xfrm>
            <a:off x="638374" y="2117073"/>
            <a:ext cx="539401" cy="1894947"/>
          </a:xfrm>
          <a:prstGeom prst="roundRect">
            <a:avLst>
              <a:gd name="adj" fmla="val 1125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27" name="Прямоугольник 270"/>
          <p:cNvSpPr>
            <a:spLocks noChangeArrowheads="1"/>
          </p:cNvSpPr>
          <p:nvPr/>
        </p:nvSpPr>
        <p:spPr bwMode="auto">
          <a:xfrm rot="16200000">
            <a:off x="569478" y="2651826"/>
            <a:ext cx="611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dirty="0">
                <a:ea typeface="바탕체" pitchFamily="49" charset="-127"/>
              </a:rPr>
              <a:t>System</a:t>
            </a:r>
          </a:p>
        </p:txBody>
      </p:sp>
      <p:sp>
        <p:nvSpPr>
          <p:cNvPr id="28" name="AutoShape 99"/>
          <p:cNvSpPr>
            <a:spLocks noChangeArrowheads="1"/>
          </p:cNvSpPr>
          <p:nvPr/>
        </p:nvSpPr>
        <p:spPr bwMode="auto">
          <a:xfrm>
            <a:off x="6053069" y="626402"/>
            <a:ext cx="5756857" cy="364285"/>
          </a:xfrm>
          <a:prstGeom prst="roundRect">
            <a:avLst>
              <a:gd name="adj" fmla="val 6579"/>
            </a:avLst>
          </a:prstGeom>
          <a:solidFill>
            <a:srgbClr val="EAEAEA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200" dirty="0">
                <a:ea typeface="바탕체" pitchFamily="49" charset="-127"/>
              </a:rPr>
              <a:t>Review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7608584" y="4668262"/>
            <a:ext cx="1200150" cy="703508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30" name="Прямоугольник 12"/>
          <p:cNvSpPr>
            <a:spLocks noChangeArrowheads="1"/>
          </p:cNvSpPr>
          <p:nvPr/>
        </p:nvSpPr>
        <p:spPr bwMode="auto">
          <a:xfrm>
            <a:off x="7563230" y="4766956"/>
            <a:ext cx="12588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r>
              <a:rPr lang="en-US" altLang="ko-KR" sz="1100" dirty="0">
                <a:ea typeface="바탕체" pitchFamily="49" charset="-127"/>
              </a:rPr>
              <a:t>Review </a:t>
            </a:r>
            <a:r>
              <a:rPr lang="en-US" altLang="ko-KR" sz="1100" dirty="0" smtClean="0">
                <a:ea typeface="바탕체" pitchFamily="49" charset="-127"/>
              </a:rPr>
              <a:t>Schools</a:t>
            </a:r>
          </a:p>
          <a:p>
            <a:pPr algn="ctr" eaLnBrk="1" hangingPunct="1"/>
            <a:r>
              <a:rPr lang="en-US" altLang="ko-KR" sz="1100" dirty="0" smtClean="0">
                <a:ea typeface="바탕체" pitchFamily="49" charset="-127"/>
              </a:rPr>
              <a:t>Profile</a:t>
            </a:r>
            <a:endParaRPr lang="en-US" altLang="ko-KR" sz="1100" dirty="0">
              <a:ea typeface="바탕체" pitchFamily="49" charset="-127"/>
            </a:endParaRPr>
          </a:p>
        </p:txBody>
      </p:sp>
      <p:sp>
        <p:nvSpPr>
          <p:cNvPr id="31" name="AutoShape 46"/>
          <p:cNvSpPr>
            <a:spLocks noChangeArrowheads="1"/>
          </p:cNvSpPr>
          <p:nvPr/>
        </p:nvSpPr>
        <p:spPr bwMode="auto">
          <a:xfrm>
            <a:off x="1742697" y="3229829"/>
            <a:ext cx="1266960" cy="670386"/>
          </a:xfrm>
          <a:prstGeom prst="diamond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 eaLnBrk="1" hangingPunct="1"/>
            <a:endParaRPr lang="en-US" altLang="ko-KR">
              <a:ea typeface="바탕체" pitchFamily="49" charset="-127"/>
            </a:endParaRPr>
          </a:p>
        </p:txBody>
      </p:sp>
      <p:sp>
        <p:nvSpPr>
          <p:cNvPr id="32" name="Rectangle 169"/>
          <p:cNvSpPr>
            <a:spLocks noChangeArrowheads="1"/>
          </p:cNvSpPr>
          <p:nvPr/>
        </p:nvSpPr>
        <p:spPr bwMode="auto">
          <a:xfrm>
            <a:off x="1891268" y="3364967"/>
            <a:ext cx="10070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Roboto"/>
              </a:rPr>
              <a:t> 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Info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about 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School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exists?</a:t>
            </a:r>
            <a:endParaRPr lang="ru-RU" altLang="en-US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2376177" y="3941478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No</a:t>
            </a:r>
          </a:p>
        </p:txBody>
      </p:sp>
      <p:cxnSp>
        <p:nvCxnSpPr>
          <p:cNvPr id="34" name="Соединительная линия уступом 117"/>
          <p:cNvCxnSpPr>
            <a:cxnSpLocks noChangeShapeType="1"/>
            <a:stCxn id="31" idx="3"/>
            <a:endCxn id="18" idx="1"/>
          </p:cNvCxnSpPr>
          <p:nvPr/>
        </p:nvCxnSpPr>
        <p:spPr bwMode="auto">
          <a:xfrm flipV="1">
            <a:off x="3009657" y="2593209"/>
            <a:ext cx="831577" cy="97181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Соединительная линия уступом 236"/>
          <p:cNvCxnSpPr>
            <a:cxnSpLocks noChangeShapeType="1"/>
            <a:stCxn id="31" idx="2"/>
            <a:endCxn id="16" idx="1"/>
          </p:cNvCxnSpPr>
          <p:nvPr/>
        </p:nvCxnSpPr>
        <p:spPr bwMode="auto">
          <a:xfrm rot="5400000" flipH="1">
            <a:off x="743719" y="2267758"/>
            <a:ext cx="2439121" cy="825794"/>
          </a:xfrm>
          <a:prstGeom prst="bentConnector4">
            <a:avLst>
              <a:gd name="adj1" fmla="val -9372"/>
              <a:gd name="adj2" fmla="val 127682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2859575" y="3304318"/>
            <a:ext cx="4016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eaLnBrk="1" hangingPunct="1"/>
            <a:r>
              <a:rPr lang="en-US" altLang="ko-KR" dirty="0">
                <a:ea typeface="바탕체" pitchFamily="49" charset="-127"/>
              </a:rPr>
              <a:t>Yes</a:t>
            </a:r>
          </a:p>
        </p:txBody>
      </p:sp>
      <p:cxnSp>
        <p:nvCxnSpPr>
          <p:cNvPr id="37" name="Соединительная линия уступом 236"/>
          <p:cNvCxnSpPr>
            <a:cxnSpLocks noChangeShapeType="1"/>
            <a:endCxn id="29" idx="1"/>
          </p:cNvCxnSpPr>
          <p:nvPr/>
        </p:nvCxnSpPr>
        <p:spPr bwMode="auto">
          <a:xfrm>
            <a:off x="5076611" y="2540986"/>
            <a:ext cx="2531973" cy="247903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1776896" y="2261429"/>
            <a:ext cx="1198563" cy="685282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34" charset="-127"/>
              </a:defRPr>
            </a:lvl9pPr>
          </a:lstStyle>
          <a:p>
            <a:pPr algn="ctr"/>
            <a:r>
              <a:rPr lang="en-US" altLang="ko-KR" b="1" dirty="0" smtClean="0">
                <a:ea typeface="바탕체" pitchFamily="49" charset="-127"/>
              </a:rPr>
              <a:t>Request from API</a:t>
            </a:r>
            <a:endParaRPr lang="en-US" altLang="ko-KR" b="1" dirty="0">
              <a:ea typeface="바탕체" pitchFamily="49" charset="-127"/>
            </a:endParaRPr>
          </a:p>
        </p:txBody>
      </p:sp>
      <p:cxnSp>
        <p:nvCxnSpPr>
          <p:cNvPr id="52" name="Соединительная линия уступом 14"/>
          <p:cNvCxnSpPr>
            <a:cxnSpLocks noChangeShapeType="1"/>
            <a:stCxn id="48" idx="2"/>
            <a:endCxn id="31" idx="0"/>
          </p:cNvCxnSpPr>
          <p:nvPr/>
        </p:nvCxnSpPr>
        <p:spPr bwMode="auto">
          <a:xfrm rot="5400000">
            <a:off x="2234619" y="3088270"/>
            <a:ext cx="283118" cy="1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126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133</Words>
  <Application>Microsoft Office PowerPoint</Application>
  <PresentationFormat>Широкоэкранный</PresentationFormat>
  <Paragraphs>56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바탕체</vt:lpstr>
      <vt:lpstr>돋움</vt:lpstr>
      <vt:lpstr>굴림</vt:lpstr>
      <vt:lpstr>Roboto</vt:lpstr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Bakir Maksumov</dc:creator>
  <cp:lastModifiedBy>West-pc</cp:lastModifiedBy>
  <cp:revision>13</cp:revision>
  <dcterms:created xsi:type="dcterms:W3CDTF">2021-08-17T12:39:19Z</dcterms:created>
  <dcterms:modified xsi:type="dcterms:W3CDTF">2021-08-21T13:37:31Z</dcterms:modified>
</cp:coreProperties>
</file>