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DE-946F-4891-AA1C-199C04FB2B0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6FD3-9AB5-43D4-8F65-B8A81EE5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83"/>
          <p:cNvSpPr txBox="1">
            <a:spLocks noChangeArrowheads="1"/>
          </p:cNvSpPr>
          <p:nvPr/>
        </p:nvSpPr>
        <p:spPr bwMode="auto">
          <a:xfrm>
            <a:off x="6099776" y="1383447"/>
            <a:ext cx="534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800" b="1" dirty="0"/>
              <a:t>Workflow Diagram</a:t>
            </a:r>
          </a:p>
        </p:txBody>
      </p:sp>
      <p:sp>
        <p:nvSpPr>
          <p:cNvPr id="5" name="Line 1282"/>
          <p:cNvSpPr>
            <a:spLocks noChangeShapeType="1"/>
          </p:cNvSpPr>
          <p:nvPr/>
        </p:nvSpPr>
        <p:spPr bwMode="auto">
          <a:xfrm>
            <a:off x="2289948" y="1984934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Group 1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17152"/>
              </p:ext>
            </p:extLst>
          </p:nvPr>
        </p:nvGraphicFramePr>
        <p:xfrm>
          <a:off x="5947719" y="2067310"/>
          <a:ext cx="5498757" cy="396875"/>
        </p:xfrm>
        <a:graphic>
          <a:graphicData uri="http://schemas.openxmlformats.org/drawingml/2006/table">
            <a:tbl>
              <a:tblPr/>
              <a:tblGrid>
                <a:gridCol w="5498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9pPr>
                    </a:lstStyle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Grants (</a:t>
                      </a:r>
                      <a:r>
                        <a:rPr kumimoji="1" lang="ru-RU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34" charset="-127"/>
                          <a:cs typeface="+mn-cs"/>
                        </a:rPr>
                        <a:t>гранты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T="45793" marB="45793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Group 1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7578"/>
              </p:ext>
            </p:extLst>
          </p:nvPr>
        </p:nvGraphicFramePr>
        <p:xfrm>
          <a:off x="7562593" y="4131920"/>
          <a:ext cx="3787775" cy="304800"/>
        </p:xfrm>
        <a:graphic>
          <a:graphicData uri="http://schemas.openxmlformats.org/drawingml/2006/table">
            <a:tbl>
              <a:tblPr/>
              <a:tblGrid>
                <a:gridCol w="3787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9pPr>
                    </a:lstStyle>
                    <a:p>
                      <a:pPr marL="0" marR="0" lvl="0" indent="0" algn="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Managed by: Bakir Maksumov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1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1433298" y="1002142"/>
            <a:ext cx="9439275" cy="5051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5611" y="2145142"/>
            <a:ext cx="1203325" cy="661987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55611" y="1303767"/>
            <a:ext cx="1203325" cy="5413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55611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4636" y="4080304"/>
            <a:ext cx="1503362" cy="842963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55611" y="5307442"/>
            <a:ext cx="11414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98686" y="1429179"/>
            <a:ext cx="17383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Event starting/ending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98686" y="2340404"/>
            <a:ext cx="7810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Process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98686" y="3372279"/>
            <a:ext cx="9382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Document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98686" y="4366054"/>
            <a:ext cx="92868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Branching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98686" y="5162979"/>
            <a:ext cx="1982787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Data flow </a:t>
            </a:r>
            <a:endParaRPr lang="en-US" altLang="ko-KR" sz="1300"/>
          </a:p>
          <a:p>
            <a:pPr eaLnBrk="1" hangingPunct="1"/>
            <a:r>
              <a:rPr lang="en-US" altLang="ko-KR" sz="1300"/>
              <a:t>(</a:t>
            </a:r>
            <a:r>
              <a:rPr lang="en-US" altLang="ko-KR" sz="1300">
                <a:ea typeface="바탕체" pitchFamily="49" charset="-127"/>
              </a:rPr>
              <a:t>Indicating major entity level over the arrow)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72973" y="641779"/>
            <a:ext cx="1220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600" dirty="0" smtClean="0">
                <a:ea typeface="바탕체" pitchFamily="49" charset="-127"/>
              </a:rPr>
              <a:t>Convention</a:t>
            </a:r>
            <a:endParaRPr lang="en-US" altLang="ko-KR" sz="1600" dirty="0">
              <a:ea typeface="바탕체" pitchFamily="49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3136" y="2137204"/>
            <a:ext cx="1203325" cy="66198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107148" y="2395967"/>
            <a:ext cx="13525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Manual process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484723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107148" y="3381804"/>
            <a:ext cx="150018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Manual document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903823" y="4551792"/>
            <a:ext cx="0" cy="1082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364073" y="4948667"/>
            <a:ext cx="1260475" cy="361950"/>
            <a:chOff x="3272" y="3319"/>
            <a:chExt cx="794" cy="228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88" y="3410"/>
              <a:ext cx="37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3537" y="3319"/>
              <a:ext cx="151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" y="8819"/>
                  </a:moveTo>
                  <a:cubicBezTo>
                    <a:pt x="1136" y="3707"/>
                    <a:pt x="5598" y="0"/>
                    <a:pt x="10800" y="0"/>
                  </a:cubicBezTo>
                  <a:cubicBezTo>
                    <a:pt x="16001" y="0"/>
                    <a:pt x="20463" y="3707"/>
                    <a:pt x="21416" y="8819"/>
                  </a:cubicBezTo>
                  <a:cubicBezTo>
                    <a:pt x="20463" y="3707"/>
                    <a:pt x="16001" y="0"/>
                    <a:pt x="10799" y="0"/>
                  </a:cubicBezTo>
                  <a:cubicBezTo>
                    <a:pt x="5598" y="0"/>
                    <a:pt x="1136" y="3707"/>
                    <a:pt x="183" y="8819"/>
                  </a:cubicBez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272" y="3410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107148" y="4791504"/>
            <a:ext cx="19827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Data flow crossing</a:t>
            </a:r>
            <a:endParaRPr lang="en-US" altLang="ko-KR" sz="1300"/>
          </a:p>
          <a:p>
            <a:pPr eaLnBrk="1" hangingPunct="1"/>
            <a:r>
              <a:rPr lang="en-US" altLang="ko-KR" sz="1300"/>
              <a:t>(</a:t>
            </a:r>
            <a:r>
              <a:rPr lang="en-US" altLang="ko-KR" sz="1300">
                <a:ea typeface="바탕체" pitchFamily="49" charset="-127"/>
              </a:rPr>
              <a:t>Indicating separately to prevent confusion in flow directions)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6483136" y="1183117"/>
            <a:ext cx="1262062" cy="541337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8107148" y="1422829"/>
            <a:ext cx="8921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36722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145012" y="600927"/>
            <a:ext cx="11446098" cy="6192838"/>
            <a:chOff x="138" y="556"/>
            <a:chExt cx="5974" cy="3536"/>
          </a:xfrm>
        </p:grpSpPr>
        <p:sp>
          <p:nvSpPr>
            <p:cNvPr id="5" name="Line 79"/>
            <p:cNvSpPr>
              <a:spLocks noChangeShapeType="1"/>
            </p:cNvSpPr>
            <p:nvPr/>
          </p:nvSpPr>
          <p:spPr bwMode="auto">
            <a:xfrm>
              <a:off x="2756" y="845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82"/>
            <p:cNvSpPr>
              <a:spLocks noChangeShapeType="1"/>
            </p:cNvSpPr>
            <p:nvPr/>
          </p:nvSpPr>
          <p:spPr bwMode="auto">
            <a:xfrm>
              <a:off x="6112" y="866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6"/>
            <p:cNvSpPr>
              <a:spLocks noChangeArrowheads="1"/>
            </p:cNvSpPr>
            <p:nvPr/>
          </p:nvSpPr>
          <p:spPr bwMode="auto">
            <a:xfrm>
              <a:off x="161" y="569"/>
              <a:ext cx="5937" cy="3523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91"/>
            <p:cNvSpPr>
              <a:spLocks noChangeArrowheads="1"/>
            </p:cNvSpPr>
            <p:nvPr/>
          </p:nvSpPr>
          <p:spPr bwMode="auto">
            <a:xfrm>
              <a:off x="204" y="835"/>
              <a:ext cx="265" cy="561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9" name="AutoShape 92"/>
            <p:cNvSpPr>
              <a:spLocks noChangeArrowheads="1"/>
            </p:cNvSpPr>
            <p:nvPr/>
          </p:nvSpPr>
          <p:spPr bwMode="auto">
            <a:xfrm>
              <a:off x="204" y="1937"/>
              <a:ext cx="268" cy="1028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10" name="Rectangle 94"/>
            <p:cNvSpPr>
              <a:spLocks noChangeArrowheads="1"/>
            </p:cNvSpPr>
            <p:nvPr/>
          </p:nvSpPr>
          <p:spPr bwMode="auto"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Organization/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role player</a:t>
              </a:r>
            </a:p>
          </p:txBody>
        </p:sp>
        <p:sp>
          <p:nvSpPr>
            <p:cNvPr id="11" name="Rectangle 95"/>
            <p:cNvSpPr>
              <a:spLocks noChangeArrowheads="1"/>
            </p:cNvSpPr>
            <p:nvPr/>
          </p:nvSpPr>
          <p:spPr bwMode="auto">
            <a:xfrm>
              <a:off x="203" y="556"/>
              <a:ext cx="44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Upper level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work</a:t>
              </a:r>
            </a:p>
          </p:txBody>
        </p:sp>
        <p:sp>
          <p:nvSpPr>
            <p:cNvPr id="12" name="Line 96"/>
            <p:cNvSpPr>
              <a:spLocks noChangeShapeType="1"/>
            </p:cNvSpPr>
            <p:nvPr/>
          </p:nvSpPr>
          <p:spPr bwMode="auto">
            <a:xfrm>
              <a:off x="169" y="590"/>
              <a:ext cx="291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7"/>
            <p:cNvSpPr>
              <a:spLocks noChangeArrowheads="1"/>
            </p:cNvSpPr>
            <p:nvPr/>
          </p:nvSpPr>
          <p:spPr bwMode="auto">
            <a:xfrm>
              <a:off x="531" y="580"/>
              <a:ext cx="883" cy="201"/>
            </a:xfrm>
            <a:prstGeom prst="roundRect">
              <a:avLst>
                <a:gd name="adj" fmla="val 657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en-US" altLang="ko-KR" sz="1200" dirty="0" smtClean="0">
                  <a:ea typeface="바탕체" pitchFamily="49" charset="-127"/>
                </a:rPr>
                <a:t>Get from API</a:t>
              </a:r>
              <a:endParaRPr lang="en-US" altLang="ko-KR" sz="1200" dirty="0">
                <a:ea typeface="바탕체" pitchFamily="49" charset="-127"/>
              </a:endParaRPr>
            </a:p>
          </p:txBody>
        </p:sp>
        <p:sp>
          <p:nvSpPr>
            <p:cNvPr id="14" name="AutoShape 99"/>
            <p:cNvSpPr>
              <a:spLocks noChangeArrowheads="1"/>
            </p:cNvSpPr>
            <p:nvPr/>
          </p:nvSpPr>
          <p:spPr bwMode="auto">
            <a:xfrm>
              <a:off x="1454" y="572"/>
              <a:ext cx="1302" cy="208"/>
            </a:xfrm>
            <a:prstGeom prst="roundRect">
              <a:avLst>
                <a:gd name="adj" fmla="val 657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en-US" altLang="ko-KR" sz="1200" dirty="0" smtClean="0">
                  <a:ea typeface="바탕체" pitchFamily="49" charset="-127"/>
                </a:rPr>
                <a:t>Create</a:t>
              </a:r>
              <a:endParaRPr lang="en-US" altLang="ko-KR" sz="1200" dirty="0">
                <a:ea typeface="바탕체" pitchFamily="49" charset="-127"/>
              </a:endParaRPr>
            </a:p>
          </p:txBody>
        </p:sp>
      </p:grp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841718" y="1128089"/>
            <a:ext cx="1636313" cy="74704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6" name="AutoShape 46"/>
          <p:cNvSpPr>
            <a:spLocks noChangeArrowheads="1"/>
          </p:cNvSpPr>
          <p:nvPr/>
        </p:nvSpPr>
        <p:spPr bwMode="auto">
          <a:xfrm>
            <a:off x="7759130" y="3421266"/>
            <a:ext cx="1114425" cy="471488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78747" y="1252618"/>
            <a:ext cx="17043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Select one of Students</a:t>
            </a:r>
          </a:p>
          <a:p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with overall mark &gt; 4,9</a:t>
            </a:r>
          </a:p>
          <a:p>
            <a:r>
              <a:rPr lang="en-US" altLang="en-US" sz="1100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         From API</a:t>
            </a:r>
            <a:endParaRPr lang="ru-RU" altLang="en-US" sz="1100" b="1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479114" y="1633193"/>
            <a:ext cx="1198563" cy="36830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/>
            <a:r>
              <a:rPr lang="en-US" altLang="ko-KR" dirty="0" smtClean="0">
                <a:ea typeface="바탕체" pitchFamily="49" charset="-127"/>
              </a:rPr>
              <a:t>Select type of grant</a:t>
            </a:r>
            <a:endParaRPr lang="en-US" altLang="ko-KR" dirty="0">
              <a:ea typeface="바탕체" pitchFamily="49" charset="-127"/>
            </a:endParaRP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7749605" y="4113416"/>
            <a:ext cx="1149350" cy="422275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9157717" y="4157866"/>
            <a:ext cx="965200" cy="3381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8046467" y="3530804"/>
            <a:ext cx="542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Roboto"/>
              </a:rPr>
              <a:t>Reject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Rectangle 67"/>
          <p:cNvSpPr>
            <a:spLocks noChangeArrowheads="1"/>
          </p:cNvSpPr>
          <p:nvPr/>
        </p:nvSpPr>
        <p:spPr bwMode="auto">
          <a:xfrm>
            <a:off x="8062342" y="4200729"/>
            <a:ext cx="593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Roboto"/>
              </a:rPr>
              <a:t>Revise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25" name="AutoShape 20"/>
          <p:cNvCxnSpPr>
            <a:cxnSpLocks noChangeShapeType="1"/>
            <a:stCxn id="132" idx="2"/>
            <a:endCxn id="114" idx="0"/>
          </p:cNvCxnSpPr>
          <p:nvPr/>
        </p:nvCxnSpPr>
        <p:spPr bwMode="auto">
          <a:xfrm>
            <a:off x="5769647" y="1477920"/>
            <a:ext cx="0" cy="1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0"/>
          <p:cNvCxnSpPr>
            <a:cxnSpLocks noChangeShapeType="1"/>
            <a:stCxn id="16" idx="2"/>
            <a:endCxn id="20" idx="0"/>
          </p:cNvCxnSpPr>
          <p:nvPr/>
        </p:nvCxnSpPr>
        <p:spPr bwMode="auto">
          <a:xfrm>
            <a:off x="8316342" y="3892754"/>
            <a:ext cx="7938" cy="2206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16" idx="3"/>
            <a:endCxn id="31" idx="1"/>
          </p:cNvCxnSpPr>
          <p:nvPr/>
        </p:nvCxnSpPr>
        <p:spPr bwMode="auto">
          <a:xfrm>
            <a:off x="8873555" y="3657804"/>
            <a:ext cx="303212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V="1">
            <a:off x="8924355" y="4335666"/>
            <a:ext cx="227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88"/>
          <p:cNvSpPr>
            <a:spLocks noChangeArrowheads="1"/>
          </p:cNvSpPr>
          <p:nvPr/>
        </p:nvSpPr>
        <p:spPr bwMode="auto">
          <a:xfrm>
            <a:off x="9159305" y="4110241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Roboto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Roboto"/>
              </a:rPr>
              <a:t>Revise the </a:t>
            </a:r>
          </a:p>
          <a:p>
            <a:r>
              <a:rPr lang="en-US" altLang="en-US">
                <a:solidFill>
                  <a:srgbClr val="000000"/>
                </a:solidFill>
                <a:latin typeface="Roboto"/>
              </a:rPr>
              <a:t>  application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9176767" y="3494291"/>
            <a:ext cx="965200" cy="3381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Roboto"/>
              </a:rPr>
              <a:t>Reject the </a:t>
            </a:r>
          </a:p>
          <a:p>
            <a:r>
              <a:rPr lang="en-US" altLang="en-US" dirty="0">
                <a:solidFill>
                  <a:srgbClr val="000000"/>
                </a:solidFill>
                <a:latin typeface="Roboto"/>
              </a:rPr>
              <a:t>  application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8786242" y="3383166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Yes</a:t>
            </a: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8402067" y="3892754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No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8767192" y="4011816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Yes</a:t>
            </a:r>
          </a:p>
        </p:txBody>
      </p:sp>
      <p:sp>
        <p:nvSpPr>
          <p:cNvPr id="38" name="AutoShape 99"/>
          <p:cNvSpPr>
            <a:spLocks noChangeArrowheads="1"/>
          </p:cNvSpPr>
          <p:nvPr/>
        </p:nvSpPr>
        <p:spPr bwMode="auto">
          <a:xfrm>
            <a:off x="7668470" y="652454"/>
            <a:ext cx="3791101" cy="349999"/>
          </a:xfrm>
          <a:prstGeom prst="roundRect">
            <a:avLst>
              <a:gd name="adj" fmla="val 657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>
                <a:ea typeface="바탕체" pitchFamily="49" charset="-127"/>
              </a:rPr>
              <a:t>Approve</a:t>
            </a:r>
          </a:p>
        </p:txBody>
      </p:sp>
      <p:sp>
        <p:nvSpPr>
          <p:cNvPr id="39" name="Прямоугольник 1"/>
          <p:cNvSpPr>
            <a:spLocks noChangeArrowheads="1"/>
          </p:cNvSpPr>
          <p:nvPr/>
        </p:nvSpPr>
        <p:spPr bwMode="auto">
          <a:xfrm rot="16200000">
            <a:off x="52541" y="1461156"/>
            <a:ext cx="892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Requester</a:t>
            </a:r>
          </a:p>
        </p:txBody>
      </p:sp>
      <p:sp>
        <p:nvSpPr>
          <p:cNvPr id="40" name="Прямоугольник 2"/>
          <p:cNvSpPr>
            <a:spLocks noChangeArrowheads="1"/>
          </p:cNvSpPr>
          <p:nvPr/>
        </p:nvSpPr>
        <p:spPr bwMode="auto">
          <a:xfrm rot="16200000">
            <a:off x="-7388" y="3685440"/>
            <a:ext cx="9350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Approver 1</a:t>
            </a:r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>
            <a:off x="875262" y="1569302"/>
            <a:ext cx="0" cy="50514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7668471" y="1246750"/>
            <a:ext cx="0" cy="50514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H="1" flipV="1">
            <a:off x="871778" y="2956770"/>
            <a:ext cx="8477250" cy="349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Соединительная линия уступом 14"/>
          <p:cNvCxnSpPr>
            <a:cxnSpLocks noChangeShapeType="1"/>
            <a:stCxn id="15" idx="2"/>
          </p:cNvCxnSpPr>
          <p:nvPr/>
        </p:nvCxnSpPr>
        <p:spPr bwMode="auto">
          <a:xfrm rot="5400000">
            <a:off x="1407850" y="2127095"/>
            <a:ext cx="503985" cy="6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5314283" y="1621354"/>
            <a:ext cx="1104628" cy="366712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51" name="Прямоугольник 10329"/>
          <p:cNvSpPr>
            <a:spLocks noChangeArrowheads="1"/>
          </p:cNvSpPr>
          <p:nvPr/>
        </p:nvSpPr>
        <p:spPr bwMode="auto">
          <a:xfrm>
            <a:off x="2888345" y="1196228"/>
            <a:ext cx="10126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54" name="AutoShape 92"/>
          <p:cNvSpPr>
            <a:spLocks noChangeArrowheads="1"/>
          </p:cNvSpPr>
          <p:nvPr/>
        </p:nvSpPr>
        <p:spPr bwMode="auto">
          <a:xfrm>
            <a:off x="252009" y="4871738"/>
            <a:ext cx="539400" cy="1778000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55" name="Прямоугольник 115"/>
          <p:cNvSpPr>
            <a:spLocks noChangeArrowheads="1"/>
          </p:cNvSpPr>
          <p:nvPr/>
        </p:nvSpPr>
        <p:spPr bwMode="auto">
          <a:xfrm rot="16200000">
            <a:off x="-24851" y="5658703"/>
            <a:ext cx="9953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ko-KR" sz="1200">
                <a:ea typeface="바탕체" pitchFamily="49" charset="-127"/>
              </a:rPr>
              <a:t>Approver N</a:t>
            </a:r>
            <a:r>
              <a:rPr lang="en-US" altLang="ko-KR">
                <a:ea typeface="바탕체" pitchFamily="49" charset="-127"/>
              </a:rPr>
              <a:t> </a:t>
            </a:r>
            <a:endParaRPr lang="ru-RU" altLang="ru-RU"/>
          </a:p>
        </p:txBody>
      </p:sp>
      <p:cxnSp>
        <p:nvCxnSpPr>
          <p:cNvPr id="56" name="Соединительная линия уступом 117"/>
          <p:cNvCxnSpPr>
            <a:cxnSpLocks noChangeShapeType="1"/>
            <a:stCxn id="21" idx="3"/>
          </p:cNvCxnSpPr>
          <p:nvPr/>
        </p:nvCxnSpPr>
        <p:spPr bwMode="auto">
          <a:xfrm flipV="1">
            <a:off x="10122917" y="3571642"/>
            <a:ext cx="679449" cy="75529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AutoShape 17"/>
          <p:cNvSpPr>
            <a:spLocks noChangeArrowheads="1"/>
          </p:cNvSpPr>
          <p:nvPr/>
        </p:nvSpPr>
        <p:spPr bwMode="auto">
          <a:xfrm>
            <a:off x="10403885" y="3187780"/>
            <a:ext cx="1055687" cy="37306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58" name="Rectangle 64"/>
          <p:cNvSpPr>
            <a:spLocks noChangeArrowheads="1"/>
          </p:cNvSpPr>
          <p:nvPr/>
        </p:nvSpPr>
        <p:spPr bwMode="auto">
          <a:xfrm>
            <a:off x="10622623" y="3256773"/>
            <a:ext cx="560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Roboto"/>
              </a:rPr>
              <a:t>Finish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59" name="Соединительная линия уступом 140"/>
          <p:cNvCxnSpPr>
            <a:cxnSpLocks noChangeShapeType="1"/>
            <a:stCxn id="31" idx="3"/>
            <a:endCxn id="57" idx="2"/>
          </p:cNvCxnSpPr>
          <p:nvPr/>
        </p:nvCxnSpPr>
        <p:spPr bwMode="auto">
          <a:xfrm flipV="1">
            <a:off x="10141967" y="3560843"/>
            <a:ext cx="789762" cy="10251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Line 16"/>
          <p:cNvSpPr>
            <a:spLocks noChangeShapeType="1"/>
          </p:cNvSpPr>
          <p:nvPr/>
        </p:nvSpPr>
        <p:spPr bwMode="auto">
          <a:xfrm flipH="1" flipV="1">
            <a:off x="853037" y="4820502"/>
            <a:ext cx="8477250" cy="349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46"/>
          <p:cNvSpPr>
            <a:spLocks noChangeArrowheads="1"/>
          </p:cNvSpPr>
          <p:nvPr/>
        </p:nvSpPr>
        <p:spPr bwMode="auto">
          <a:xfrm>
            <a:off x="7782942" y="5532641"/>
            <a:ext cx="1114425" cy="471488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62" name="AutoShape 46"/>
          <p:cNvSpPr>
            <a:spLocks noChangeArrowheads="1"/>
          </p:cNvSpPr>
          <p:nvPr/>
        </p:nvSpPr>
        <p:spPr bwMode="auto">
          <a:xfrm>
            <a:off x="7801992" y="4975429"/>
            <a:ext cx="1079500" cy="422275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63" name="AutoShape 46"/>
          <p:cNvSpPr>
            <a:spLocks noChangeArrowheads="1"/>
          </p:cNvSpPr>
          <p:nvPr/>
        </p:nvSpPr>
        <p:spPr bwMode="auto">
          <a:xfrm>
            <a:off x="7771830" y="6223204"/>
            <a:ext cx="1149350" cy="422275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64" name="Rectangle 47"/>
          <p:cNvSpPr>
            <a:spLocks noChangeArrowheads="1"/>
          </p:cNvSpPr>
          <p:nvPr/>
        </p:nvSpPr>
        <p:spPr bwMode="auto">
          <a:xfrm>
            <a:off x="9181530" y="6267654"/>
            <a:ext cx="965200" cy="338137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984555" y="5057979"/>
            <a:ext cx="693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Approve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8070280" y="5640591"/>
            <a:ext cx="541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Roboto"/>
              </a:rPr>
              <a:t>Reject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8084567" y="6310516"/>
            <a:ext cx="593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Roboto"/>
              </a:rPr>
              <a:t>Revise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68" name="AutoShape 20"/>
          <p:cNvCxnSpPr>
            <a:cxnSpLocks noChangeShapeType="1"/>
          </p:cNvCxnSpPr>
          <p:nvPr/>
        </p:nvCxnSpPr>
        <p:spPr bwMode="auto">
          <a:xfrm flipH="1">
            <a:off x="8354442" y="5400879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0"/>
          <p:cNvCxnSpPr>
            <a:cxnSpLocks noChangeShapeType="1"/>
            <a:stCxn id="61" idx="2"/>
            <a:endCxn id="63" idx="0"/>
          </p:cNvCxnSpPr>
          <p:nvPr/>
        </p:nvCxnSpPr>
        <p:spPr bwMode="auto">
          <a:xfrm>
            <a:off x="8340155" y="6004129"/>
            <a:ext cx="6350" cy="2190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0"/>
          <p:cNvCxnSpPr>
            <a:cxnSpLocks noChangeShapeType="1"/>
            <a:stCxn id="61" idx="3"/>
            <a:endCxn id="74" idx="1"/>
          </p:cNvCxnSpPr>
          <p:nvPr/>
        </p:nvCxnSpPr>
        <p:spPr bwMode="auto">
          <a:xfrm>
            <a:off x="8897367" y="5767591"/>
            <a:ext cx="3016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30"/>
          <p:cNvCxnSpPr>
            <a:cxnSpLocks noChangeShapeType="1"/>
          </p:cNvCxnSpPr>
          <p:nvPr/>
        </p:nvCxnSpPr>
        <p:spPr bwMode="auto">
          <a:xfrm flipV="1">
            <a:off x="8948167" y="6445454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30"/>
          <p:cNvCxnSpPr>
            <a:cxnSpLocks noChangeShapeType="1"/>
            <a:stCxn id="62" idx="3"/>
            <a:endCxn id="75" idx="1"/>
          </p:cNvCxnSpPr>
          <p:nvPr/>
        </p:nvCxnSpPr>
        <p:spPr bwMode="auto">
          <a:xfrm>
            <a:off x="8881492" y="5186566"/>
            <a:ext cx="285750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88"/>
          <p:cNvSpPr>
            <a:spLocks noChangeArrowheads="1"/>
          </p:cNvSpPr>
          <p:nvPr/>
        </p:nvSpPr>
        <p:spPr bwMode="auto">
          <a:xfrm>
            <a:off x="9183117" y="6220029"/>
            <a:ext cx="104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Roboto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Roboto"/>
              </a:rPr>
              <a:t>Revise the </a:t>
            </a:r>
          </a:p>
          <a:p>
            <a:r>
              <a:rPr lang="en-US" altLang="en-US">
                <a:solidFill>
                  <a:srgbClr val="000000"/>
                </a:solidFill>
                <a:latin typeface="Roboto"/>
              </a:rPr>
              <a:t>  application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4" name="Rectangle 47"/>
          <p:cNvSpPr>
            <a:spLocks noChangeArrowheads="1"/>
          </p:cNvSpPr>
          <p:nvPr/>
        </p:nvSpPr>
        <p:spPr bwMode="auto">
          <a:xfrm>
            <a:off x="9198992" y="5604079"/>
            <a:ext cx="965200" cy="338137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Roboto"/>
              </a:rPr>
              <a:t>   </a:t>
            </a:r>
            <a:r>
              <a:rPr lang="en-US" altLang="en-US">
                <a:solidFill>
                  <a:srgbClr val="000000"/>
                </a:solidFill>
                <a:latin typeface="Roboto"/>
              </a:rPr>
              <a:t>Reject the </a:t>
            </a:r>
          </a:p>
          <a:p>
            <a:r>
              <a:rPr lang="en-US" altLang="en-US">
                <a:solidFill>
                  <a:srgbClr val="000000"/>
                </a:solidFill>
                <a:latin typeface="Roboto"/>
              </a:rPr>
              <a:t>  application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5" name="Rectangle 47"/>
          <p:cNvSpPr>
            <a:spLocks noChangeArrowheads="1"/>
          </p:cNvSpPr>
          <p:nvPr/>
        </p:nvSpPr>
        <p:spPr bwMode="auto">
          <a:xfrm>
            <a:off x="9167242" y="5038929"/>
            <a:ext cx="979488" cy="338137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Roboto"/>
              </a:rPr>
              <a:t>Approve the </a:t>
            </a:r>
          </a:p>
          <a:p>
            <a:r>
              <a:rPr lang="en-US" altLang="en-US">
                <a:solidFill>
                  <a:srgbClr val="000000"/>
                </a:solidFill>
                <a:latin typeface="Roboto"/>
              </a:rPr>
              <a:t>  application</a:t>
            </a:r>
            <a:endParaRPr lang="ru-RU" altLang="en-US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6" name="Text Box 51"/>
          <p:cNvSpPr txBox="1">
            <a:spLocks noChangeArrowheads="1"/>
          </p:cNvSpPr>
          <p:nvPr/>
        </p:nvSpPr>
        <p:spPr bwMode="auto">
          <a:xfrm>
            <a:off x="8430642" y="5329441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>
                <a:ea typeface="바탕체" pitchFamily="49" charset="-127"/>
              </a:rPr>
              <a:t>No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8808467" y="5492954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>
                <a:ea typeface="바탕체" pitchFamily="49" charset="-127"/>
              </a:rPr>
              <a:t>Yes</a:t>
            </a:r>
          </a:p>
        </p:txBody>
      </p:sp>
      <p:sp>
        <p:nvSpPr>
          <p:cNvPr id="78" name="Text Box 51"/>
          <p:cNvSpPr txBox="1">
            <a:spLocks noChangeArrowheads="1"/>
          </p:cNvSpPr>
          <p:nvPr/>
        </p:nvSpPr>
        <p:spPr bwMode="auto">
          <a:xfrm>
            <a:off x="8425880" y="6002541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>
                <a:ea typeface="바탕체" pitchFamily="49" charset="-127"/>
              </a:rPr>
              <a:t>No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8789417" y="6121604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>
                <a:ea typeface="바탕체" pitchFamily="49" charset="-127"/>
              </a:rPr>
              <a:t>Yes</a:t>
            </a:r>
          </a:p>
        </p:txBody>
      </p:sp>
      <p:cxnSp>
        <p:nvCxnSpPr>
          <p:cNvPr id="80" name="Соединительная линия уступом 158"/>
          <p:cNvCxnSpPr>
            <a:cxnSpLocks noChangeShapeType="1"/>
            <a:stCxn id="74" idx="3"/>
            <a:endCxn id="57" idx="2"/>
          </p:cNvCxnSpPr>
          <p:nvPr/>
        </p:nvCxnSpPr>
        <p:spPr bwMode="auto">
          <a:xfrm flipV="1">
            <a:off x="10164192" y="3560843"/>
            <a:ext cx="767537" cy="221230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Соединительная линия уступом 236"/>
          <p:cNvCxnSpPr>
            <a:cxnSpLocks noChangeShapeType="1"/>
            <a:stCxn id="20" idx="2"/>
            <a:endCxn id="57" idx="2"/>
          </p:cNvCxnSpPr>
          <p:nvPr/>
        </p:nvCxnSpPr>
        <p:spPr bwMode="auto">
          <a:xfrm rot="5400000" flipH="1" flipV="1">
            <a:off x="9140580" y="2744542"/>
            <a:ext cx="974848" cy="2607449"/>
          </a:xfrm>
          <a:prstGeom prst="bentConnector3">
            <a:avLst>
              <a:gd name="adj1" fmla="val -2345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51"/>
          <p:cNvSpPr txBox="1">
            <a:spLocks noChangeArrowheads="1"/>
          </p:cNvSpPr>
          <p:nvPr/>
        </p:nvSpPr>
        <p:spPr bwMode="auto">
          <a:xfrm>
            <a:off x="8438580" y="4496004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>
                <a:ea typeface="바탕체" pitchFamily="49" charset="-127"/>
              </a:rPr>
              <a:t>No</a:t>
            </a:r>
          </a:p>
        </p:txBody>
      </p:sp>
      <p:cxnSp>
        <p:nvCxnSpPr>
          <p:cNvPr id="85" name="Соединительная линия уступом 263"/>
          <p:cNvCxnSpPr>
            <a:cxnSpLocks noChangeShapeType="1"/>
            <a:stCxn id="63" idx="2"/>
          </p:cNvCxnSpPr>
          <p:nvPr/>
        </p:nvCxnSpPr>
        <p:spPr bwMode="auto">
          <a:xfrm rot="5400000" flipH="1" flipV="1">
            <a:off x="8172365" y="3734981"/>
            <a:ext cx="3084637" cy="2736359"/>
          </a:xfrm>
          <a:prstGeom prst="bentConnector3">
            <a:avLst>
              <a:gd name="adj1" fmla="val -7411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51"/>
          <p:cNvSpPr txBox="1">
            <a:spLocks noChangeArrowheads="1"/>
          </p:cNvSpPr>
          <p:nvPr/>
        </p:nvSpPr>
        <p:spPr bwMode="auto">
          <a:xfrm>
            <a:off x="8560817" y="6491313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No</a:t>
            </a:r>
          </a:p>
        </p:txBody>
      </p:sp>
      <p:sp>
        <p:nvSpPr>
          <p:cNvPr id="88" name="Text Box 54"/>
          <p:cNvSpPr txBox="1">
            <a:spLocks noChangeArrowheads="1"/>
          </p:cNvSpPr>
          <p:nvPr/>
        </p:nvSpPr>
        <p:spPr bwMode="auto">
          <a:xfrm>
            <a:off x="8784655" y="4926216"/>
            <a:ext cx="401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>
                <a:ea typeface="바탕체" pitchFamily="49" charset="-127"/>
              </a:rPr>
              <a:t>Yes</a:t>
            </a:r>
          </a:p>
        </p:txBody>
      </p:sp>
      <p:cxnSp>
        <p:nvCxnSpPr>
          <p:cNvPr id="89" name="Соединительная линия уступом 266"/>
          <p:cNvCxnSpPr>
            <a:cxnSpLocks noChangeShapeType="1"/>
            <a:stCxn id="75" idx="3"/>
          </p:cNvCxnSpPr>
          <p:nvPr/>
        </p:nvCxnSpPr>
        <p:spPr bwMode="auto">
          <a:xfrm flipV="1">
            <a:off x="10146730" y="3546242"/>
            <a:ext cx="1100479" cy="1661756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Line 16"/>
          <p:cNvSpPr>
            <a:spLocks noChangeShapeType="1"/>
          </p:cNvSpPr>
          <p:nvPr/>
        </p:nvSpPr>
        <p:spPr bwMode="auto">
          <a:xfrm flipH="1" flipV="1">
            <a:off x="892097" y="2024148"/>
            <a:ext cx="8477250" cy="349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91"/>
          <p:cNvSpPr>
            <a:spLocks noChangeArrowheads="1"/>
          </p:cNvSpPr>
          <p:nvPr/>
        </p:nvSpPr>
        <p:spPr bwMode="auto">
          <a:xfrm>
            <a:off x="252008" y="2133408"/>
            <a:ext cx="539401" cy="82495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92" name="Прямоугольник 270"/>
          <p:cNvSpPr>
            <a:spLocks noChangeArrowheads="1"/>
          </p:cNvSpPr>
          <p:nvPr/>
        </p:nvSpPr>
        <p:spPr bwMode="auto">
          <a:xfrm rot="16200000">
            <a:off x="157712" y="2409971"/>
            <a:ext cx="611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dirty="0">
                <a:ea typeface="바탕체" pitchFamily="49" charset="-127"/>
              </a:rPr>
              <a:t>System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5012" y="-100804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dirty="0">
                <a:ea typeface="바탕체" pitchFamily="49" charset="-127"/>
              </a:rPr>
              <a:t>Project Workflow Diagram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dirty="0">
                <a:ea typeface="바탕체" pitchFamily="49" charset="-127"/>
              </a:rPr>
              <a:t>1. </a:t>
            </a:r>
            <a:r>
              <a:rPr lang="en-US" altLang="ko-KR" dirty="0" smtClean="0">
                <a:ea typeface="바탕체" pitchFamily="49" charset="-127"/>
              </a:rPr>
              <a:t>Create grant</a:t>
            </a:r>
            <a:endParaRPr lang="en-US" altLang="ko-KR" dirty="0">
              <a:ea typeface="바탕체" pitchFamily="49" charset="-127"/>
            </a:endParaRPr>
          </a:p>
        </p:txBody>
      </p:sp>
      <p:sp>
        <p:nvSpPr>
          <p:cNvPr id="111" name="AutoShape 99"/>
          <p:cNvSpPr>
            <a:spLocks noChangeArrowheads="1"/>
          </p:cNvSpPr>
          <p:nvPr/>
        </p:nvSpPr>
        <p:spPr bwMode="auto">
          <a:xfrm>
            <a:off x="6534105" y="642736"/>
            <a:ext cx="1090354" cy="364285"/>
          </a:xfrm>
          <a:prstGeom prst="roundRect">
            <a:avLst>
              <a:gd name="adj" fmla="val 657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Review</a:t>
            </a:r>
          </a:p>
        </p:txBody>
      </p:sp>
      <p:sp>
        <p:nvSpPr>
          <p:cNvPr id="114" name="Прямоугольник 11"/>
          <p:cNvSpPr>
            <a:spLocks noChangeArrowheads="1"/>
          </p:cNvSpPr>
          <p:nvPr/>
        </p:nvSpPr>
        <p:spPr bwMode="auto">
          <a:xfrm>
            <a:off x="5215013" y="1604287"/>
            <a:ext cx="1109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ea typeface="바탕체" pitchFamily="49" charset="-127"/>
              </a:rPr>
              <a:t>Submit</a:t>
            </a:r>
          </a:p>
          <a:p>
            <a:pPr algn="ctr" eaLnBrk="1" hangingPunct="1"/>
            <a:r>
              <a:rPr lang="en-US" altLang="ko-KR" sz="1100" dirty="0" smtClean="0">
                <a:ea typeface="바탕체" pitchFamily="49" charset="-127"/>
              </a:rPr>
              <a:t> Application</a:t>
            </a:r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119" name="Line 79"/>
          <p:cNvSpPr>
            <a:spLocks noChangeShapeType="1"/>
          </p:cNvSpPr>
          <p:nvPr/>
        </p:nvSpPr>
        <p:spPr bwMode="auto">
          <a:xfrm>
            <a:off x="6534105" y="1062241"/>
            <a:ext cx="0" cy="50514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21"/>
          <p:cNvSpPr>
            <a:spLocks noChangeArrowheads="1"/>
          </p:cNvSpPr>
          <p:nvPr/>
        </p:nvSpPr>
        <p:spPr bwMode="auto">
          <a:xfrm>
            <a:off x="5281705" y="2280759"/>
            <a:ext cx="1104628" cy="55961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28" name="Прямоугольник 11"/>
          <p:cNvSpPr>
            <a:spLocks noChangeArrowheads="1"/>
          </p:cNvSpPr>
          <p:nvPr/>
        </p:nvSpPr>
        <p:spPr bwMode="auto">
          <a:xfrm>
            <a:off x="5296711" y="2273745"/>
            <a:ext cx="110926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ea typeface="바탕체" pitchFamily="49" charset="-127"/>
              </a:rPr>
              <a:t>Send message to members</a:t>
            </a:r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5261819" y="1093532"/>
            <a:ext cx="1124247" cy="366712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32" name="Прямоугольник 11"/>
          <p:cNvSpPr>
            <a:spLocks noChangeArrowheads="1"/>
          </p:cNvSpPr>
          <p:nvPr/>
        </p:nvSpPr>
        <p:spPr bwMode="auto">
          <a:xfrm>
            <a:off x="5215013" y="1047033"/>
            <a:ext cx="1109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ea typeface="바탕체" pitchFamily="49" charset="-127"/>
              </a:rPr>
              <a:t>Assign the members</a:t>
            </a:r>
            <a:endParaRPr lang="en-US" altLang="ko-KR" sz="1100" dirty="0">
              <a:ea typeface="바탕체" pitchFamily="49" charset="-127"/>
            </a:endParaRPr>
          </a:p>
        </p:txBody>
      </p:sp>
      <p:cxnSp>
        <p:nvCxnSpPr>
          <p:cNvPr id="138" name="AutoShape 20"/>
          <p:cNvCxnSpPr>
            <a:cxnSpLocks noChangeShapeType="1"/>
            <a:endCxn id="128" idx="0"/>
          </p:cNvCxnSpPr>
          <p:nvPr/>
        </p:nvCxnSpPr>
        <p:spPr bwMode="auto">
          <a:xfrm>
            <a:off x="5840162" y="2010839"/>
            <a:ext cx="11183" cy="2629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Rectangle 21"/>
          <p:cNvSpPr>
            <a:spLocks noChangeArrowheads="1"/>
          </p:cNvSpPr>
          <p:nvPr/>
        </p:nvSpPr>
        <p:spPr bwMode="auto">
          <a:xfrm>
            <a:off x="6391498" y="3763755"/>
            <a:ext cx="1200150" cy="36830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43" name="Прямоугольник 12"/>
          <p:cNvSpPr>
            <a:spLocks noChangeArrowheads="1"/>
          </p:cNvSpPr>
          <p:nvPr/>
        </p:nvSpPr>
        <p:spPr bwMode="auto">
          <a:xfrm>
            <a:off x="6343080" y="3700255"/>
            <a:ext cx="1258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>
                <a:ea typeface="바탕체" pitchFamily="49" charset="-127"/>
              </a:rPr>
              <a:t>Review application</a:t>
            </a:r>
          </a:p>
        </p:txBody>
      </p:sp>
      <p:cxnSp>
        <p:nvCxnSpPr>
          <p:cNvPr id="145" name="Соединительная линия уступом 236"/>
          <p:cNvCxnSpPr>
            <a:cxnSpLocks noChangeShapeType="1"/>
            <a:stCxn id="127" idx="2"/>
            <a:endCxn id="142" idx="1"/>
          </p:cNvCxnSpPr>
          <p:nvPr/>
        </p:nvCxnSpPr>
        <p:spPr bwMode="auto">
          <a:xfrm rot="16200000" flipH="1">
            <a:off x="5558990" y="3115397"/>
            <a:ext cx="1107536" cy="557479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Соединительная линия уступом 117"/>
          <p:cNvCxnSpPr>
            <a:cxnSpLocks noChangeShapeType="1"/>
            <a:stCxn id="142" idx="3"/>
            <a:endCxn id="160" idx="1"/>
          </p:cNvCxnSpPr>
          <p:nvPr/>
        </p:nvCxnSpPr>
        <p:spPr bwMode="auto">
          <a:xfrm flipV="1">
            <a:off x="7591648" y="3062027"/>
            <a:ext cx="180182" cy="88587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AutoShape 46"/>
          <p:cNvSpPr>
            <a:spLocks noChangeArrowheads="1"/>
          </p:cNvSpPr>
          <p:nvPr/>
        </p:nvSpPr>
        <p:spPr bwMode="auto">
          <a:xfrm>
            <a:off x="7771830" y="2850889"/>
            <a:ext cx="1079500" cy="422275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cxnSp>
        <p:nvCxnSpPr>
          <p:cNvPr id="162" name="AutoShape 20"/>
          <p:cNvCxnSpPr>
            <a:cxnSpLocks noChangeShapeType="1"/>
            <a:stCxn id="160" idx="2"/>
            <a:endCxn id="16" idx="0"/>
          </p:cNvCxnSpPr>
          <p:nvPr/>
        </p:nvCxnSpPr>
        <p:spPr bwMode="auto">
          <a:xfrm>
            <a:off x="8311580" y="3273164"/>
            <a:ext cx="4763" cy="1481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7949677" y="2921221"/>
            <a:ext cx="693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Roboto"/>
              </a:rPr>
              <a:t>Approve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171" name="AutoShape 30"/>
          <p:cNvCxnSpPr>
            <a:cxnSpLocks noChangeShapeType="1"/>
            <a:stCxn id="160" idx="3"/>
            <a:endCxn id="172" idx="1"/>
          </p:cNvCxnSpPr>
          <p:nvPr/>
        </p:nvCxnSpPr>
        <p:spPr bwMode="auto">
          <a:xfrm>
            <a:off x="8851330" y="3062027"/>
            <a:ext cx="347662" cy="12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Rectangle 47"/>
          <p:cNvSpPr>
            <a:spLocks noChangeArrowheads="1"/>
          </p:cNvSpPr>
          <p:nvPr/>
        </p:nvSpPr>
        <p:spPr bwMode="auto">
          <a:xfrm>
            <a:off x="9198992" y="2912490"/>
            <a:ext cx="980689" cy="324131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Roboto"/>
              </a:rPr>
              <a:t>Approve the </a:t>
            </a:r>
          </a:p>
          <a:p>
            <a:r>
              <a:rPr lang="en-US" altLang="en-US" dirty="0">
                <a:solidFill>
                  <a:srgbClr val="000000"/>
                </a:solidFill>
                <a:latin typeface="Roboto"/>
              </a:rPr>
              <a:t>  application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176" name="Соединительная линия уступом 238"/>
          <p:cNvCxnSpPr>
            <a:cxnSpLocks noChangeShapeType="1"/>
            <a:stCxn id="172" idx="3"/>
            <a:endCxn id="62" idx="0"/>
          </p:cNvCxnSpPr>
          <p:nvPr/>
        </p:nvCxnSpPr>
        <p:spPr bwMode="auto">
          <a:xfrm flipH="1">
            <a:off x="8341742" y="3074556"/>
            <a:ext cx="1837939" cy="1900873"/>
          </a:xfrm>
          <a:prstGeom prst="bentConnector4">
            <a:avLst>
              <a:gd name="adj1" fmla="val -12438"/>
              <a:gd name="adj2" fmla="val 92833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AutoShape 46"/>
          <p:cNvSpPr>
            <a:spLocks noChangeArrowheads="1"/>
          </p:cNvSpPr>
          <p:nvPr/>
        </p:nvSpPr>
        <p:spPr bwMode="auto">
          <a:xfrm>
            <a:off x="1043167" y="2141213"/>
            <a:ext cx="1266960" cy="670386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48" name="Rectangle 169"/>
          <p:cNvSpPr>
            <a:spLocks noChangeArrowheads="1"/>
          </p:cNvSpPr>
          <p:nvPr/>
        </p:nvSpPr>
        <p:spPr bwMode="auto">
          <a:xfrm>
            <a:off x="1191738" y="2276351"/>
            <a:ext cx="1034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Info about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student exists?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1" name="Text Box 51"/>
          <p:cNvSpPr txBox="1">
            <a:spLocks noChangeArrowheads="1"/>
          </p:cNvSpPr>
          <p:nvPr/>
        </p:nvSpPr>
        <p:spPr bwMode="auto">
          <a:xfrm>
            <a:off x="1658679" y="3045045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No</a:t>
            </a:r>
          </a:p>
        </p:txBody>
      </p:sp>
      <p:cxnSp>
        <p:nvCxnSpPr>
          <p:cNvPr id="155" name="Соединительная линия уступом 117"/>
          <p:cNvCxnSpPr>
            <a:cxnSpLocks noChangeShapeType="1"/>
            <a:stCxn id="146" idx="3"/>
            <a:endCxn id="18" idx="1"/>
          </p:cNvCxnSpPr>
          <p:nvPr/>
        </p:nvCxnSpPr>
        <p:spPr bwMode="auto">
          <a:xfrm flipV="1">
            <a:off x="2310127" y="1817343"/>
            <a:ext cx="1168987" cy="6590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Rectangle 21"/>
          <p:cNvSpPr>
            <a:spLocks noChangeArrowheads="1"/>
          </p:cNvSpPr>
          <p:nvPr/>
        </p:nvSpPr>
        <p:spPr bwMode="auto">
          <a:xfrm>
            <a:off x="3479114" y="1034766"/>
            <a:ext cx="1198563" cy="36830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/>
            <a:r>
              <a:rPr lang="en-US" altLang="ko-KR" dirty="0" smtClean="0">
                <a:ea typeface="바탕체" pitchFamily="49" charset="-127"/>
              </a:rPr>
              <a:t>Create student info</a:t>
            </a:r>
            <a:endParaRPr lang="en-US" altLang="ko-KR" dirty="0">
              <a:ea typeface="바탕체" pitchFamily="49" charset="-127"/>
            </a:endParaRPr>
          </a:p>
        </p:txBody>
      </p:sp>
      <p:cxnSp>
        <p:nvCxnSpPr>
          <p:cNvPr id="158" name="Соединительная линия уступом 236"/>
          <p:cNvCxnSpPr>
            <a:cxnSpLocks noChangeShapeType="1"/>
            <a:stCxn id="146" idx="2"/>
            <a:endCxn id="157" idx="1"/>
          </p:cNvCxnSpPr>
          <p:nvPr/>
        </p:nvCxnSpPr>
        <p:spPr bwMode="auto">
          <a:xfrm rot="5400000" flipH="1" flipV="1">
            <a:off x="1781538" y="1114024"/>
            <a:ext cx="1592683" cy="1802467"/>
          </a:xfrm>
          <a:prstGeom prst="bentConnector4">
            <a:avLst>
              <a:gd name="adj1" fmla="val -14353"/>
              <a:gd name="adj2" fmla="val 67573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AutoShape 20"/>
          <p:cNvCxnSpPr>
            <a:cxnSpLocks noChangeShapeType="1"/>
            <a:stCxn id="157" idx="2"/>
            <a:endCxn id="18" idx="0"/>
          </p:cNvCxnSpPr>
          <p:nvPr/>
        </p:nvCxnSpPr>
        <p:spPr bwMode="auto">
          <a:xfrm>
            <a:off x="4078396" y="1403066"/>
            <a:ext cx="0" cy="2301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Text Box 54"/>
          <p:cNvSpPr txBox="1">
            <a:spLocks noChangeArrowheads="1"/>
          </p:cNvSpPr>
          <p:nvPr/>
        </p:nvSpPr>
        <p:spPr bwMode="auto">
          <a:xfrm>
            <a:off x="2179902" y="2449008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Yes</a:t>
            </a:r>
          </a:p>
        </p:txBody>
      </p:sp>
      <p:sp>
        <p:nvSpPr>
          <p:cNvPr id="141" name="AutoShape 99"/>
          <p:cNvSpPr>
            <a:spLocks noChangeArrowheads="1"/>
          </p:cNvSpPr>
          <p:nvPr/>
        </p:nvSpPr>
        <p:spPr bwMode="auto">
          <a:xfrm>
            <a:off x="5219340" y="640470"/>
            <a:ext cx="1287941" cy="364285"/>
          </a:xfrm>
          <a:prstGeom prst="roundRect">
            <a:avLst>
              <a:gd name="adj" fmla="val 657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ea typeface="바탕체" pitchFamily="49" charset="-127"/>
              </a:rPr>
              <a:t>Submit</a:t>
            </a:r>
            <a:endParaRPr lang="en-US" altLang="ko-KR" sz="1200" dirty="0">
              <a:ea typeface="바탕체" pitchFamily="49" charset="-127"/>
            </a:endParaRPr>
          </a:p>
        </p:txBody>
      </p:sp>
      <p:cxnSp>
        <p:nvCxnSpPr>
          <p:cNvPr id="144" name="Соединительная линия уступом 236"/>
          <p:cNvCxnSpPr>
            <a:cxnSpLocks noChangeShapeType="1"/>
            <a:stCxn id="18" idx="3"/>
            <a:endCxn id="131" idx="1"/>
          </p:cNvCxnSpPr>
          <p:nvPr/>
        </p:nvCxnSpPr>
        <p:spPr bwMode="auto">
          <a:xfrm flipV="1">
            <a:off x="4677677" y="1276888"/>
            <a:ext cx="584142" cy="54045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159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1117129" y="678678"/>
            <a:ext cx="9634537" cy="5613400"/>
            <a:chOff x="129" y="556"/>
            <a:chExt cx="5983" cy="3536"/>
          </a:xfrm>
        </p:grpSpPr>
        <p:sp>
          <p:nvSpPr>
            <p:cNvPr id="5" name="Line 82"/>
            <p:cNvSpPr>
              <a:spLocks noChangeShapeType="1"/>
            </p:cNvSpPr>
            <p:nvPr/>
          </p:nvSpPr>
          <p:spPr bwMode="auto">
            <a:xfrm>
              <a:off x="6112" y="866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6"/>
            <p:cNvSpPr>
              <a:spLocks noChangeArrowheads="1"/>
            </p:cNvSpPr>
            <p:nvPr/>
          </p:nvSpPr>
          <p:spPr bwMode="auto">
            <a:xfrm>
              <a:off x="161" y="569"/>
              <a:ext cx="5937" cy="3523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AutoShape 91"/>
            <p:cNvSpPr>
              <a:spLocks noChangeArrowheads="1"/>
            </p:cNvSpPr>
            <p:nvPr/>
          </p:nvSpPr>
          <p:spPr bwMode="auto">
            <a:xfrm>
              <a:off x="204" y="910"/>
              <a:ext cx="275" cy="3138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8" name="Rectangle 94"/>
            <p:cNvSpPr>
              <a:spLocks noChangeArrowheads="1"/>
            </p:cNvSpPr>
            <p:nvPr/>
          </p:nvSpPr>
          <p:spPr bwMode="auto">
            <a:xfrm>
              <a:off x="129" y="722"/>
              <a:ext cx="49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ea typeface="바탕체" pitchFamily="49" charset="-127"/>
                </a:rPr>
                <a:t>Organization/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ea typeface="바탕체" pitchFamily="49" charset="-127"/>
                </a:rPr>
                <a:t>role player</a:t>
              </a:r>
            </a:p>
          </p:txBody>
        </p:sp>
        <p:sp>
          <p:nvSpPr>
            <p:cNvPr id="9" name="Rectangle 95"/>
            <p:cNvSpPr>
              <a:spLocks noChangeArrowheads="1"/>
            </p:cNvSpPr>
            <p:nvPr/>
          </p:nvSpPr>
          <p:spPr bwMode="auto"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ea typeface="바탕체" pitchFamily="49" charset="-127"/>
                </a:rPr>
                <a:t>Upper level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ea typeface="바탕체" pitchFamily="49" charset="-127"/>
                </a:rPr>
                <a:t>work</a:t>
              </a: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209" y="654"/>
              <a:ext cx="291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97"/>
            <p:cNvSpPr>
              <a:spLocks noChangeArrowheads="1"/>
            </p:cNvSpPr>
            <p:nvPr/>
          </p:nvSpPr>
          <p:spPr bwMode="auto">
            <a:xfrm>
              <a:off x="698" y="621"/>
              <a:ext cx="5319" cy="201"/>
            </a:xfrm>
            <a:prstGeom prst="roundRect">
              <a:avLst>
                <a:gd name="adj" fmla="val 657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en-US" altLang="ko-KR" sz="1200" dirty="0" smtClean="0">
                  <a:ea typeface="바탕체" pitchFamily="49" charset="-127"/>
                </a:rPr>
                <a:t>View </a:t>
              </a:r>
              <a:endParaRPr lang="en-US" altLang="ko-KR" sz="1200" dirty="0">
                <a:ea typeface="바탕체" pitchFamily="49" charset="-127"/>
              </a:endParaRPr>
            </a:p>
          </p:txBody>
        </p:sp>
      </p:grp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463689" y="1395407"/>
            <a:ext cx="1306512" cy="37306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425589" y="1436682"/>
            <a:ext cx="1226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>
              <a:defRPr/>
            </a:pPr>
            <a:r>
              <a:rPr lang="en-US" altLang="en-US" sz="1100" b="1" dirty="0" smtClean="0">
                <a:solidFill>
                  <a:srgbClr val="000000"/>
                </a:solidFill>
                <a:latin typeface="+mj-lt"/>
              </a:rPr>
              <a:t>    Start application</a:t>
            </a:r>
            <a:endParaRPr lang="ru-RU" altLang="en-US" sz="1100" b="1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Прямоугольник 23"/>
          <p:cNvSpPr>
            <a:spLocks noChangeArrowheads="1"/>
          </p:cNvSpPr>
          <p:nvPr/>
        </p:nvSpPr>
        <p:spPr bwMode="auto">
          <a:xfrm rot="16200000">
            <a:off x="986954" y="3680641"/>
            <a:ext cx="892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Requester</a:t>
            </a:r>
          </a:p>
        </p:txBody>
      </p:sp>
      <p:sp>
        <p:nvSpPr>
          <p:cNvPr id="15" name="Line 79"/>
          <p:cNvSpPr>
            <a:spLocks noChangeShapeType="1"/>
          </p:cNvSpPr>
          <p:nvPr/>
        </p:nvSpPr>
        <p:spPr bwMode="auto">
          <a:xfrm>
            <a:off x="1861666" y="1151753"/>
            <a:ext cx="0" cy="50514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Прямая со стрелкой 33"/>
          <p:cNvCxnSpPr>
            <a:cxnSpLocks noChangeShapeType="1"/>
            <a:stCxn id="12" idx="2"/>
          </p:cNvCxnSpPr>
          <p:nvPr/>
        </p:nvCxnSpPr>
        <p:spPr bwMode="auto">
          <a:xfrm>
            <a:off x="6116945" y="1768470"/>
            <a:ext cx="0" cy="68579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5518266" y="3438005"/>
            <a:ext cx="1171575" cy="5953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8" name="Прямоугольник 41"/>
          <p:cNvSpPr>
            <a:spLocks noChangeArrowheads="1"/>
          </p:cNvSpPr>
          <p:nvPr/>
        </p:nvSpPr>
        <p:spPr bwMode="auto">
          <a:xfrm>
            <a:off x="5768677" y="3565005"/>
            <a:ext cx="6671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dirty="0" smtClean="0">
                <a:ea typeface="바탕체" pitchFamily="49" charset="-127"/>
              </a:rPr>
              <a:t>Success</a:t>
            </a:r>
            <a:endParaRPr lang="en-US" altLang="ko-KR" dirty="0">
              <a:ea typeface="바탕체" pitchFamily="49" charset="-127"/>
            </a:endParaRPr>
          </a:p>
        </p:txBody>
      </p:sp>
      <p:cxnSp>
        <p:nvCxnSpPr>
          <p:cNvPr id="19" name="Прямая со стрелкой 86"/>
          <p:cNvCxnSpPr>
            <a:cxnSpLocks noChangeShapeType="1"/>
            <a:endCxn id="28" idx="0"/>
          </p:cNvCxnSpPr>
          <p:nvPr/>
        </p:nvCxnSpPr>
        <p:spPr bwMode="auto">
          <a:xfrm flipH="1">
            <a:off x="6114468" y="4051293"/>
            <a:ext cx="2477" cy="39215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5460418" y="5446656"/>
            <a:ext cx="1308100" cy="37306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21" name="Прямоугольник 92"/>
          <p:cNvSpPr>
            <a:spLocks noChangeArrowheads="1"/>
          </p:cNvSpPr>
          <p:nvPr/>
        </p:nvSpPr>
        <p:spPr bwMode="auto">
          <a:xfrm>
            <a:off x="5873872" y="5513915"/>
            <a:ext cx="561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</a:rPr>
              <a:t>Finish</a:t>
            </a:r>
            <a:endParaRPr lang="ru-RU" altLang="en-US" b="1" dirty="0">
              <a:solidFill>
                <a:srgbClr val="000000"/>
              </a:solidFill>
            </a:endParaRPr>
          </a:p>
        </p:txBody>
      </p:sp>
      <p:cxnSp>
        <p:nvCxnSpPr>
          <p:cNvPr id="22" name="Соединительная линия уступом 95"/>
          <p:cNvCxnSpPr>
            <a:cxnSpLocks noChangeShapeType="1"/>
            <a:stCxn id="17" idx="3"/>
            <a:endCxn id="12" idx="3"/>
          </p:cNvCxnSpPr>
          <p:nvPr/>
        </p:nvCxnSpPr>
        <p:spPr bwMode="auto">
          <a:xfrm flipV="1">
            <a:off x="6689841" y="1581939"/>
            <a:ext cx="80360" cy="2153722"/>
          </a:xfrm>
          <a:prstGeom prst="bentConnector3">
            <a:avLst>
              <a:gd name="adj1" fmla="val 38447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6138544" y="4065441"/>
            <a:ext cx="4042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 smtClean="0">
                <a:ea typeface="바탕체" pitchFamily="49" charset="-127"/>
              </a:rPr>
              <a:t>Yes</a:t>
            </a:r>
            <a:endParaRPr lang="en-US" altLang="ko-KR" dirty="0">
              <a:ea typeface="바탕체" pitchFamily="49" charset="-127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5465621" y="2476258"/>
            <a:ext cx="1262062" cy="541337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Прямоугольник 10329"/>
          <p:cNvSpPr>
            <a:spLocks noChangeArrowheads="1"/>
          </p:cNvSpPr>
          <p:nvPr/>
        </p:nvSpPr>
        <p:spPr bwMode="auto">
          <a:xfrm>
            <a:off x="5449377" y="2641742"/>
            <a:ext cx="11970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ea typeface="바탕체" pitchFamily="49" charset="-127"/>
              </a:rPr>
              <a:t> Retrieve data</a:t>
            </a:r>
            <a:endParaRPr lang="en-US" altLang="ko-KR" sz="1100" dirty="0">
              <a:ea typeface="바탕체" pitchFamily="49" charset="-127"/>
            </a:endParaRPr>
          </a:p>
        </p:txBody>
      </p:sp>
      <p:cxnSp>
        <p:nvCxnSpPr>
          <p:cNvPr id="26" name="Прямая со стрелкой 33"/>
          <p:cNvCxnSpPr>
            <a:cxnSpLocks noChangeShapeType="1"/>
            <a:endCxn id="17" idx="0"/>
          </p:cNvCxnSpPr>
          <p:nvPr/>
        </p:nvCxnSpPr>
        <p:spPr bwMode="auto">
          <a:xfrm>
            <a:off x="6104054" y="3017595"/>
            <a:ext cx="0" cy="42041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6636610" y="3445986"/>
            <a:ext cx="3476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No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515186" y="4443449"/>
            <a:ext cx="1198563" cy="366713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29" name="Прямоугольник 243"/>
          <p:cNvSpPr>
            <a:spLocks noChangeArrowheads="1"/>
          </p:cNvSpPr>
          <p:nvPr/>
        </p:nvSpPr>
        <p:spPr bwMode="auto">
          <a:xfrm>
            <a:off x="5614373" y="4488451"/>
            <a:ext cx="10086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dirty="0">
                <a:ea typeface="바탕체" pitchFamily="49" charset="-127"/>
              </a:rPr>
              <a:t>Review </a:t>
            </a:r>
            <a:r>
              <a:rPr lang="en-US" altLang="ko-KR" dirty="0" smtClean="0">
                <a:ea typeface="바탕체" pitchFamily="49" charset="-127"/>
              </a:rPr>
              <a:t>the list</a:t>
            </a:r>
            <a:endParaRPr lang="en-US" altLang="ko-KR" dirty="0">
              <a:ea typeface="바탕체" pitchFamily="49" charset="-127"/>
            </a:endParaRPr>
          </a:p>
        </p:txBody>
      </p:sp>
      <p:cxnSp>
        <p:nvCxnSpPr>
          <p:cNvPr id="30" name="Прямая со стрелкой 86"/>
          <p:cNvCxnSpPr>
            <a:cxnSpLocks noChangeShapeType="1"/>
            <a:endCxn id="20" idx="0"/>
          </p:cNvCxnSpPr>
          <p:nvPr/>
        </p:nvCxnSpPr>
        <p:spPr bwMode="auto">
          <a:xfrm>
            <a:off x="6114468" y="4853581"/>
            <a:ext cx="0" cy="5930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988340" y="59553"/>
            <a:ext cx="386238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600" dirty="0" smtClean="0">
                <a:ea typeface="바탕체" pitchFamily="49" charset="-127"/>
              </a:rPr>
              <a:t>Project </a:t>
            </a:r>
            <a:r>
              <a:rPr lang="en-US" altLang="ko-KR" sz="1600" dirty="0" smtClean="0">
                <a:ea typeface="바탕체" pitchFamily="49" charset="-127"/>
              </a:rPr>
              <a:t>Workflow Diagram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ko-KR" sz="1600" dirty="0" smtClean="0">
                <a:ea typeface="바탕체" pitchFamily="49" charset="-127"/>
              </a:rPr>
              <a:t>2. List </a:t>
            </a:r>
            <a:r>
              <a:rPr lang="en-US" altLang="ko-KR" sz="1600" dirty="0" smtClean="0">
                <a:ea typeface="바탕체" pitchFamily="49" charset="-127"/>
              </a:rPr>
              <a:t>of user</a:t>
            </a:r>
            <a:endParaRPr lang="en-US" altLang="ko-KR" sz="1600" dirty="0">
              <a:ea typeface="바탕체" pitchFamily="49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  <a:defRPr/>
            </a:pPr>
            <a:endParaRPr lang="en-US" altLang="ko-KR" sz="1600" dirty="0" smtClean="0">
              <a:ea typeface="바탕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51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2;p5"/>
          <p:cNvSpPr/>
          <p:nvPr/>
        </p:nvSpPr>
        <p:spPr>
          <a:xfrm>
            <a:off x="1117129" y="148453"/>
            <a:ext cx="3862387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 Diagram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Inactive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223;p5"/>
          <p:cNvGrpSpPr/>
          <p:nvPr/>
        </p:nvGrpSpPr>
        <p:grpSpPr>
          <a:xfrm>
            <a:off x="1117129" y="678678"/>
            <a:ext cx="9634537" cy="5613400"/>
            <a:chOff x="129" y="556"/>
            <a:chExt cx="5983" cy="3536"/>
          </a:xfrm>
        </p:grpSpPr>
        <p:cxnSp>
          <p:nvCxnSpPr>
            <p:cNvPr id="7" name="Google Shape;224;p5"/>
            <p:cNvCxnSpPr/>
            <p:nvPr/>
          </p:nvCxnSpPr>
          <p:spPr>
            <a:xfrm>
              <a:off x="6112" y="866"/>
              <a:ext cx="0" cy="318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225;p5"/>
            <p:cNvSpPr/>
            <p:nvPr/>
          </p:nvSpPr>
          <p:spPr>
            <a:xfrm>
              <a:off x="161" y="569"/>
              <a:ext cx="5937" cy="3523"/>
            </a:xfrm>
            <a:prstGeom prst="rect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26;p5"/>
            <p:cNvSpPr/>
            <p:nvPr/>
          </p:nvSpPr>
          <p:spPr>
            <a:xfrm>
              <a:off x="204" y="910"/>
              <a:ext cx="275" cy="3138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27;p5"/>
            <p:cNvSpPr/>
            <p:nvPr/>
          </p:nvSpPr>
          <p:spPr>
            <a:xfrm>
              <a:off x="129" y="722"/>
              <a:ext cx="499" cy="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Organization/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player</a:t>
              </a:r>
              <a:endParaRPr/>
            </a:p>
          </p:txBody>
        </p:sp>
        <p:sp>
          <p:nvSpPr>
            <p:cNvPr id="11" name="Google Shape;228;p5"/>
            <p:cNvSpPr/>
            <p:nvPr/>
          </p:nvSpPr>
          <p:spPr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level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</p:txBody>
        </p:sp>
        <p:cxnSp>
          <p:nvCxnSpPr>
            <p:cNvPr id="12" name="Google Shape;229;p5"/>
            <p:cNvCxnSpPr/>
            <p:nvPr/>
          </p:nvCxnSpPr>
          <p:spPr>
            <a:xfrm>
              <a:off x="209" y="654"/>
              <a:ext cx="291" cy="20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230;p5"/>
            <p:cNvSpPr/>
            <p:nvPr/>
          </p:nvSpPr>
          <p:spPr>
            <a:xfrm>
              <a:off x="698" y="621"/>
              <a:ext cx="5138" cy="201"/>
            </a:xfrm>
            <a:prstGeom prst="roundRect">
              <a:avLst>
                <a:gd name="adj" fmla="val 6579"/>
              </a:avLst>
            </a:prstGeom>
            <a:solidFill>
              <a:srgbClr val="EAEAEA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Inactive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31;p5"/>
          <p:cNvSpPr/>
          <p:nvPr/>
        </p:nvSpPr>
        <p:spPr>
          <a:xfrm>
            <a:off x="5495454" y="1872478"/>
            <a:ext cx="1306512" cy="37306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5"/>
          <p:cNvSpPr/>
          <p:nvPr/>
        </p:nvSpPr>
        <p:spPr>
          <a:xfrm>
            <a:off x="5784029" y="1835510"/>
            <a:ext cx="132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Select application</a:t>
            </a:r>
            <a:endParaRPr sz="11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3;p5"/>
          <p:cNvSpPr/>
          <p:nvPr/>
        </p:nvSpPr>
        <p:spPr>
          <a:xfrm rot="-5400000">
            <a:off x="986954" y="3680641"/>
            <a:ext cx="8921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Requester</a:t>
            </a:r>
            <a:endParaRPr/>
          </a:p>
        </p:txBody>
      </p:sp>
      <p:cxnSp>
        <p:nvCxnSpPr>
          <p:cNvPr id="17" name="Google Shape;234;p5"/>
          <p:cNvCxnSpPr/>
          <p:nvPr/>
        </p:nvCxnSpPr>
        <p:spPr>
          <a:xfrm>
            <a:off x="1861666" y="1151753"/>
            <a:ext cx="0" cy="50514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" name="Google Shape;235;p5"/>
          <p:cNvCxnSpPr/>
          <p:nvPr/>
        </p:nvCxnSpPr>
        <p:spPr>
          <a:xfrm rot="10800000" flipH="1">
            <a:off x="6728941" y="3101203"/>
            <a:ext cx="328613" cy="476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236;p5"/>
          <p:cNvCxnSpPr>
            <a:stCxn id="14" idx="2"/>
            <a:endCxn id="20" idx="0"/>
          </p:cNvCxnSpPr>
          <p:nvPr/>
        </p:nvCxnSpPr>
        <p:spPr>
          <a:xfrm>
            <a:off x="6148710" y="2245541"/>
            <a:ext cx="7200" cy="558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237;p5"/>
          <p:cNvSpPr/>
          <p:nvPr/>
        </p:nvSpPr>
        <p:spPr>
          <a:xfrm>
            <a:off x="5570066" y="2804341"/>
            <a:ext cx="1171575" cy="595312"/>
          </a:xfrm>
          <a:prstGeom prst="diamond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38;p5"/>
          <p:cNvSpPr/>
          <p:nvPr/>
        </p:nvSpPr>
        <p:spPr>
          <a:xfrm>
            <a:off x="5840565" y="2974203"/>
            <a:ext cx="6591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Inactive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39;p5"/>
          <p:cNvSpPr/>
          <p:nvPr/>
        </p:nvSpPr>
        <p:spPr>
          <a:xfrm>
            <a:off x="7095654" y="2890066"/>
            <a:ext cx="1376362" cy="4222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40;p5"/>
          <p:cNvCxnSpPr>
            <a:stCxn id="20" idx="2"/>
            <a:endCxn id="24" idx="0"/>
          </p:cNvCxnSpPr>
          <p:nvPr/>
        </p:nvCxnSpPr>
        <p:spPr>
          <a:xfrm>
            <a:off x="6155854" y="3399653"/>
            <a:ext cx="0" cy="597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41;p5"/>
          <p:cNvSpPr/>
          <p:nvPr/>
        </p:nvSpPr>
        <p:spPr>
          <a:xfrm>
            <a:off x="5501804" y="3996553"/>
            <a:ext cx="1308100" cy="37306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42;p5"/>
          <p:cNvSpPr/>
          <p:nvPr/>
        </p:nvSpPr>
        <p:spPr>
          <a:xfrm>
            <a:off x="5874866" y="4025128"/>
            <a:ext cx="561975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3;p5"/>
          <p:cNvSpPr/>
          <p:nvPr/>
        </p:nvSpPr>
        <p:spPr>
          <a:xfrm>
            <a:off x="7111529" y="2974203"/>
            <a:ext cx="140493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Applicant inactive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44;p5"/>
          <p:cNvCxnSpPr>
            <a:stCxn id="22" idx="3"/>
            <a:endCxn id="24" idx="0"/>
          </p:cNvCxnSpPr>
          <p:nvPr/>
        </p:nvCxnSpPr>
        <p:spPr>
          <a:xfrm flipH="1">
            <a:off x="6155716" y="3101204"/>
            <a:ext cx="2316300" cy="895200"/>
          </a:xfrm>
          <a:prstGeom prst="bentConnector4">
            <a:avLst>
              <a:gd name="adj1" fmla="val -9869"/>
              <a:gd name="adj2" fmla="val 6178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245;p5"/>
          <p:cNvSpPr txBox="1"/>
          <p:nvPr/>
        </p:nvSpPr>
        <p:spPr>
          <a:xfrm>
            <a:off x="6641629" y="2809103"/>
            <a:ext cx="4016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9" name="Google Shape;246;p5"/>
          <p:cNvSpPr txBox="1"/>
          <p:nvPr/>
        </p:nvSpPr>
        <p:spPr>
          <a:xfrm>
            <a:off x="6111404" y="3377428"/>
            <a:ext cx="347662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06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216</Words>
  <Application>Microsoft Office PowerPoint</Application>
  <PresentationFormat>Широкоэкранный</PresentationFormat>
  <Paragraphs>102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바탕체</vt:lpstr>
      <vt:lpstr>돋움</vt:lpstr>
      <vt:lpstr>굴림</vt:lpstr>
      <vt:lpstr>Arial</vt:lpstr>
      <vt:lpstr>Calibri</vt:lpstr>
      <vt:lpstr>Calibri Light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Bakir Maksumov</dc:creator>
  <cp:lastModifiedBy>West-pc</cp:lastModifiedBy>
  <cp:revision>23</cp:revision>
  <dcterms:created xsi:type="dcterms:W3CDTF">2021-08-18T08:24:28Z</dcterms:created>
  <dcterms:modified xsi:type="dcterms:W3CDTF">2021-08-21T07:11:00Z</dcterms:modified>
</cp:coreProperties>
</file>