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0" r:id="rId3"/>
    <p:sldId id="268" r:id="rId4"/>
    <p:sldId id="271" r:id="rId5"/>
    <p:sldId id="267" r:id="rId6"/>
    <p:sldId id="272" r:id="rId7"/>
    <p:sldId id="274" r:id="rId8"/>
    <p:sldId id="260" r:id="rId9"/>
    <p:sldId id="273" r:id="rId10"/>
    <p:sldId id="275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98C"/>
    <a:srgbClr val="88E0D0"/>
    <a:srgbClr val="462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8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1D4E3F-CE5B-4B60-A244-43252DE5BA86}"/>
              </a:ext>
            </a:extLst>
          </p:cNvPr>
          <p:cNvSpPr txBox="1"/>
          <p:nvPr/>
        </p:nvSpPr>
        <p:spPr>
          <a:xfrm>
            <a:off x="0" y="1874050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0" b="1" i="1" dirty="0">
                <a:solidFill>
                  <a:schemeClr val="bg1"/>
                </a:solidFill>
              </a:rPr>
              <a:t>굴다리</a:t>
            </a:r>
            <a:endParaRPr kumimoji="1" lang="ko-Kore-KR" altLang="en-US" sz="15000" b="1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4EDA5-0590-FF75-ED2A-6F8685170F7D}"/>
              </a:ext>
            </a:extLst>
          </p:cNvPr>
          <p:cNvSpPr txBox="1"/>
          <p:nvPr/>
        </p:nvSpPr>
        <p:spPr>
          <a:xfrm rot="20636245">
            <a:off x="2427199" y="1792133"/>
            <a:ext cx="2223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2400" i="1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  <a:endParaRPr lang="en-US" altLang="ko-KR" sz="2400" i="1" kern="0" dirty="0">
              <a:ln w="12700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792F53-C338-9805-2C58-88D3AB59A7B4}"/>
              </a:ext>
            </a:extLst>
          </p:cNvPr>
          <p:cNvGrpSpPr/>
          <p:nvPr/>
        </p:nvGrpSpPr>
        <p:grpSpPr>
          <a:xfrm>
            <a:off x="7523505" y="1653600"/>
            <a:ext cx="262234" cy="868135"/>
            <a:chOff x="5045572" y="2083821"/>
            <a:chExt cx="420127" cy="1390845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1B0C861D-167B-FDE4-9EA7-A2A7209ACB5F}"/>
                </a:ext>
              </a:extLst>
            </p:cNvPr>
            <p:cNvSpPr/>
            <p:nvPr/>
          </p:nvSpPr>
          <p:spPr>
            <a:xfrm rot="7418552">
              <a:off x="4594019" y="2742688"/>
              <a:ext cx="1183531" cy="280425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D3ED5CF-2CD1-9CDF-685D-30CD3ED9519C}"/>
                </a:ext>
              </a:extLst>
            </p:cNvPr>
            <p:cNvSpPr/>
            <p:nvPr/>
          </p:nvSpPr>
          <p:spPr>
            <a:xfrm rot="7418552">
              <a:off x="4733722" y="2535373"/>
              <a:ext cx="1183530" cy="280425"/>
            </a:xfrm>
            <a:custGeom>
              <a:avLst/>
              <a:gdLst>
                <a:gd name="connsiteX0" fmla="*/ 0 w 1183530"/>
                <a:gd name="connsiteY0" fmla="*/ 280425 h 280425"/>
                <a:gd name="connsiteX1" fmla="*/ 721149 w 1183530"/>
                <a:gd name="connsiteY1" fmla="*/ 0 h 280425"/>
                <a:gd name="connsiteX2" fmla="*/ 730346 w 1183530"/>
                <a:gd name="connsiteY2" fmla="*/ 5578 h 280425"/>
                <a:gd name="connsiteX3" fmla="*/ 714402 w 1183530"/>
                <a:gd name="connsiteY3" fmla="*/ 2804 h 280425"/>
                <a:gd name="connsiteX4" fmla="*/ 1080049 w 1183530"/>
                <a:gd name="connsiteY4" fmla="*/ 271552 h 280425"/>
                <a:gd name="connsiteX5" fmla="*/ 1177976 w 1183530"/>
                <a:gd name="connsiteY5" fmla="*/ 277056 h 280425"/>
                <a:gd name="connsiteX6" fmla="*/ 1183530 w 1183530"/>
                <a:gd name="connsiteY6" fmla="*/ 280425 h 280425"/>
                <a:gd name="connsiteX7" fmla="*/ 0 w 1183530"/>
                <a:gd name="connsiteY7" fmla="*/ 280425 h 28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30" h="280425">
                  <a:moveTo>
                    <a:pt x="0" y="280425"/>
                  </a:moveTo>
                  <a:lnTo>
                    <a:pt x="721149" y="0"/>
                  </a:lnTo>
                  <a:lnTo>
                    <a:pt x="730346" y="5578"/>
                  </a:lnTo>
                  <a:lnTo>
                    <a:pt x="714402" y="2804"/>
                  </a:lnTo>
                  <a:cubicBezTo>
                    <a:pt x="787454" y="144721"/>
                    <a:pt x="922796" y="244196"/>
                    <a:pt x="1080049" y="271552"/>
                  </a:cubicBezTo>
                  <a:lnTo>
                    <a:pt x="1177976" y="277056"/>
                  </a:lnTo>
                  <a:lnTo>
                    <a:pt x="1183530" y="280425"/>
                  </a:lnTo>
                  <a:lnTo>
                    <a:pt x="0" y="280425"/>
                  </a:lnTo>
                  <a:close/>
                </a:path>
              </a:pathLst>
            </a:cu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3026646" y="4317922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800" b="1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중간 프로젝트</a:t>
            </a:r>
            <a:endParaRPr lang="en-US" altLang="ko-KR" sz="2800" b="1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DW </a:t>
            </a:r>
            <a:r>
              <a:rPr lang="ko-KR" altLang="en-US" sz="800" b="1" kern="0" dirty="0">
                <a:solidFill>
                  <a:prstClr val="white">
                    <a:lumMod val="95000"/>
                  </a:prstClr>
                </a:solidFill>
              </a:rPr>
              <a:t>아카데미 </a:t>
            </a: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2023</a:t>
            </a:r>
            <a:r>
              <a:rPr lang="ko-KR" altLang="en-US" sz="800" b="1" kern="0" dirty="0">
                <a:solidFill>
                  <a:prstClr val="white">
                    <a:lumMod val="95000"/>
                  </a:prstClr>
                </a:solidFill>
              </a:rPr>
              <a:t>년 </a:t>
            </a: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6</a:t>
            </a:r>
            <a:r>
              <a:rPr lang="ko-KR" altLang="en-US" sz="800" b="1" kern="0" dirty="0">
                <a:solidFill>
                  <a:prstClr val="white">
                    <a:lumMod val="95000"/>
                  </a:prstClr>
                </a:solidFill>
              </a:rPr>
              <a:t>월 </a:t>
            </a: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1</a:t>
            </a:r>
            <a:r>
              <a:rPr lang="ko-KR" altLang="en-US" sz="800" b="1" kern="0" dirty="0">
                <a:solidFill>
                  <a:prstClr val="white">
                    <a:lumMod val="95000"/>
                  </a:prstClr>
                </a:solidFill>
              </a:rPr>
              <a:t>일 중간 발표 </a:t>
            </a: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PPT</a:t>
            </a: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" name="그림 9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040DD74B-DD02-C783-C737-8C6CB06EF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906" y="5743564"/>
            <a:ext cx="648487" cy="892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5D75A-5459-4786-E99E-5DA63D594A24}"/>
              </a:ext>
            </a:extLst>
          </p:cNvPr>
          <p:cNvSpPr txBox="1"/>
          <p:nvPr/>
        </p:nvSpPr>
        <p:spPr>
          <a:xfrm>
            <a:off x="10397919" y="5401525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전원 집합</a:t>
            </a: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..</a:t>
            </a:r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 장소는 알겠지</a:t>
            </a: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?</a:t>
            </a:r>
            <a:endParaRPr lang="ko-KR" altLang="en-US" sz="1000" dirty="0">
              <a:solidFill>
                <a:prstClr val="white">
                  <a:lumMod val="95000"/>
                </a:prstClr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11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29">
            <a:extLst>
              <a:ext uri="{FF2B5EF4-FFF2-40B4-BE49-F238E27FC236}">
                <a16:creationId xmlns:a16="http://schemas.microsoft.com/office/drawing/2014/main" id="{0573A6E2-68B5-5B51-62D4-4842D73B8832}"/>
              </a:ext>
            </a:extLst>
          </p:cNvPr>
          <p:cNvSpPr/>
          <p:nvPr/>
        </p:nvSpPr>
        <p:spPr>
          <a:xfrm rot="16200000" flipH="1">
            <a:off x="2485398" y="-2897762"/>
            <a:ext cx="7388941" cy="125060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0398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4E3F-CE5B-4B60-A244-43252DE5BA86}"/>
              </a:ext>
            </a:extLst>
          </p:cNvPr>
          <p:cNvSpPr txBox="1"/>
          <p:nvPr/>
        </p:nvSpPr>
        <p:spPr>
          <a:xfrm>
            <a:off x="-3271102" y="22436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dirty="0">
                <a:solidFill>
                  <a:schemeClr val="bg1"/>
                </a:solidFill>
              </a:rPr>
              <a:t>          홈페이지 미리보기 </a:t>
            </a:r>
            <a:r>
              <a:rPr kumimoji="1" lang="en-US" altLang="ko-KR" sz="5000" b="1" dirty="0">
                <a:solidFill>
                  <a:schemeClr val="bg1"/>
                </a:solidFill>
              </a:rPr>
              <a:t>1/5</a:t>
            </a:r>
            <a:endParaRPr kumimoji="1" lang="ko-Kore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8241427" y="245285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" name="그림 9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040DD74B-DD02-C783-C737-8C6CB06E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08" y="2816598"/>
            <a:ext cx="1596732" cy="2197854"/>
          </a:xfrm>
          <a:prstGeom prst="rect">
            <a:avLst/>
          </a:prstGeom>
        </p:spPr>
      </p:pic>
      <p:pic>
        <p:nvPicPr>
          <p:cNvPr id="4" name="그림 3" descr="야외, 나무, 하늘, 텍스트이(가) 표시된 사진&#10;&#10;자동 생성된 설명">
            <a:extLst>
              <a:ext uri="{FF2B5EF4-FFF2-40B4-BE49-F238E27FC236}">
                <a16:creationId xmlns:a16="http://schemas.microsoft.com/office/drawing/2014/main" id="{B2ADCE46-8393-1DCF-CAC5-65798C2FE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6" y="1481834"/>
            <a:ext cx="8537813" cy="49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2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29">
            <a:extLst>
              <a:ext uri="{FF2B5EF4-FFF2-40B4-BE49-F238E27FC236}">
                <a16:creationId xmlns:a16="http://schemas.microsoft.com/office/drawing/2014/main" id="{0573A6E2-68B5-5B51-62D4-4842D73B8832}"/>
              </a:ext>
            </a:extLst>
          </p:cNvPr>
          <p:cNvSpPr/>
          <p:nvPr/>
        </p:nvSpPr>
        <p:spPr>
          <a:xfrm rot="16200000" flipH="1">
            <a:off x="2667000" y="-2667000"/>
            <a:ext cx="6858000" cy="12192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0398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4E3F-CE5B-4B60-A244-43252DE5BA86}"/>
              </a:ext>
            </a:extLst>
          </p:cNvPr>
          <p:cNvSpPr txBox="1"/>
          <p:nvPr/>
        </p:nvSpPr>
        <p:spPr>
          <a:xfrm>
            <a:off x="-3271102" y="22436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dirty="0">
                <a:solidFill>
                  <a:schemeClr val="bg1"/>
                </a:solidFill>
              </a:rPr>
              <a:t>         홈페이지 미리보기 </a:t>
            </a:r>
            <a:r>
              <a:rPr kumimoji="1" lang="en-US" altLang="ko-KR" sz="5000" b="1" dirty="0">
                <a:solidFill>
                  <a:schemeClr val="bg1"/>
                </a:solidFill>
              </a:rPr>
              <a:t>2/5</a:t>
            </a:r>
            <a:endParaRPr kumimoji="1" lang="ko-Kore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8241427" y="245285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4" name="그림 3" descr="텍스트, 소프트웨어, 스크린샷, 웹 페이지이(가) 표시된 사진&#10;&#10;자동 생성된 설명">
            <a:extLst>
              <a:ext uri="{FF2B5EF4-FFF2-40B4-BE49-F238E27FC236}">
                <a16:creationId xmlns:a16="http://schemas.microsoft.com/office/drawing/2014/main" id="{3917B0B2-210E-6023-55AA-1847A064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0"/>
          <a:stretch/>
        </p:blipFill>
        <p:spPr>
          <a:xfrm>
            <a:off x="349194" y="1478653"/>
            <a:ext cx="8689610" cy="4994973"/>
          </a:xfrm>
          <a:prstGeom prst="rect">
            <a:avLst/>
          </a:prstGeom>
        </p:spPr>
      </p:pic>
      <p:pic>
        <p:nvPicPr>
          <p:cNvPr id="6" name="그림 5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E095BF3C-1D1D-B3CE-7776-C275B9349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08" y="2816598"/>
            <a:ext cx="1596732" cy="21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29">
            <a:extLst>
              <a:ext uri="{FF2B5EF4-FFF2-40B4-BE49-F238E27FC236}">
                <a16:creationId xmlns:a16="http://schemas.microsoft.com/office/drawing/2014/main" id="{0573A6E2-68B5-5B51-62D4-4842D73B8832}"/>
              </a:ext>
            </a:extLst>
          </p:cNvPr>
          <p:cNvSpPr/>
          <p:nvPr/>
        </p:nvSpPr>
        <p:spPr>
          <a:xfrm rot="16200000" flipH="1">
            <a:off x="2667000" y="-2667000"/>
            <a:ext cx="6858000" cy="12192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0398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4E3F-CE5B-4B60-A244-43252DE5BA86}"/>
              </a:ext>
            </a:extLst>
          </p:cNvPr>
          <p:cNvSpPr txBox="1"/>
          <p:nvPr/>
        </p:nvSpPr>
        <p:spPr>
          <a:xfrm>
            <a:off x="-3271102" y="22436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dirty="0">
                <a:solidFill>
                  <a:schemeClr val="bg1"/>
                </a:solidFill>
              </a:rPr>
              <a:t>         홈페이지 미리보기 </a:t>
            </a:r>
            <a:r>
              <a:rPr kumimoji="1" lang="en-US" altLang="ko-KR" sz="5000" b="1" dirty="0">
                <a:solidFill>
                  <a:schemeClr val="bg1"/>
                </a:solidFill>
              </a:rPr>
              <a:t>3/5</a:t>
            </a:r>
            <a:endParaRPr kumimoji="1" lang="ko-Kore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8241427" y="245285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4AA435FC-DBC3-87C5-61FC-B06BEEE3E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7"/>
          <a:stretch/>
        </p:blipFill>
        <p:spPr>
          <a:xfrm>
            <a:off x="214959" y="1465150"/>
            <a:ext cx="8840030" cy="5168490"/>
          </a:xfrm>
          <a:prstGeom prst="rect">
            <a:avLst/>
          </a:prstGeom>
        </p:spPr>
      </p:pic>
      <p:pic>
        <p:nvPicPr>
          <p:cNvPr id="6" name="그림 5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06E9D820-2EBA-7B2E-B1F7-914C0404E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08" y="2816598"/>
            <a:ext cx="1596732" cy="21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8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29">
            <a:extLst>
              <a:ext uri="{FF2B5EF4-FFF2-40B4-BE49-F238E27FC236}">
                <a16:creationId xmlns:a16="http://schemas.microsoft.com/office/drawing/2014/main" id="{0573A6E2-68B5-5B51-62D4-4842D73B8832}"/>
              </a:ext>
            </a:extLst>
          </p:cNvPr>
          <p:cNvSpPr/>
          <p:nvPr/>
        </p:nvSpPr>
        <p:spPr>
          <a:xfrm rot="16200000" flipH="1">
            <a:off x="2667000" y="-2667000"/>
            <a:ext cx="6858000" cy="12192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0398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4E3F-CE5B-4B60-A244-43252DE5BA86}"/>
              </a:ext>
            </a:extLst>
          </p:cNvPr>
          <p:cNvSpPr txBox="1"/>
          <p:nvPr/>
        </p:nvSpPr>
        <p:spPr>
          <a:xfrm>
            <a:off x="-3271102" y="22436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dirty="0">
                <a:solidFill>
                  <a:schemeClr val="bg1"/>
                </a:solidFill>
              </a:rPr>
              <a:t>         홈페이지 미리보기 </a:t>
            </a:r>
            <a:r>
              <a:rPr kumimoji="1" lang="en-US" altLang="ko-KR" sz="5000" b="1" dirty="0">
                <a:solidFill>
                  <a:schemeClr val="bg1"/>
                </a:solidFill>
              </a:rPr>
              <a:t>4/5</a:t>
            </a:r>
            <a:endParaRPr kumimoji="1" lang="ko-Kore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8241427" y="245285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4" name="그림 3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438E7115-455A-2599-44EB-E9A5D2292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9"/>
          <a:stretch/>
        </p:blipFill>
        <p:spPr>
          <a:xfrm>
            <a:off x="271603" y="1411623"/>
            <a:ext cx="8831938" cy="5201092"/>
          </a:xfrm>
          <a:prstGeom prst="rect">
            <a:avLst/>
          </a:prstGeom>
        </p:spPr>
      </p:pic>
      <p:pic>
        <p:nvPicPr>
          <p:cNvPr id="6" name="그림 5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C65BDDD8-F5D8-9703-3798-672CFA00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08" y="2816598"/>
            <a:ext cx="1596732" cy="21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7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29">
            <a:extLst>
              <a:ext uri="{FF2B5EF4-FFF2-40B4-BE49-F238E27FC236}">
                <a16:creationId xmlns:a16="http://schemas.microsoft.com/office/drawing/2014/main" id="{0573A6E2-68B5-5B51-62D4-4842D73B8832}"/>
              </a:ext>
            </a:extLst>
          </p:cNvPr>
          <p:cNvSpPr/>
          <p:nvPr/>
        </p:nvSpPr>
        <p:spPr>
          <a:xfrm rot="16200000" flipH="1">
            <a:off x="2667000" y="-2667000"/>
            <a:ext cx="6858000" cy="12192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0398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4E3F-CE5B-4B60-A244-43252DE5BA86}"/>
              </a:ext>
            </a:extLst>
          </p:cNvPr>
          <p:cNvSpPr txBox="1"/>
          <p:nvPr/>
        </p:nvSpPr>
        <p:spPr>
          <a:xfrm>
            <a:off x="-3271102" y="22436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dirty="0">
                <a:solidFill>
                  <a:schemeClr val="bg1"/>
                </a:solidFill>
              </a:rPr>
              <a:t>         홈페이지 미리보기 </a:t>
            </a:r>
            <a:r>
              <a:rPr kumimoji="1" lang="en-US" altLang="ko-KR" sz="5000" b="1" dirty="0">
                <a:solidFill>
                  <a:schemeClr val="bg1"/>
                </a:solidFill>
              </a:rPr>
              <a:t>5/5</a:t>
            </a:r>
            <a:endParaRPr kumimoji="1" lang="ko-Kore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8241427" y="245285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9E90984-2689-0CDE-87F6-C86AB89D0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"/>
          <a:stretch/>
        </p:blipFill>
        <p:spPr>
          <a:xfrm>
            <a:off x="349194" y="1401455"/>
            <a:ext cx="8821648" cy="5128818"/>
          </a:xfrm>
          <a:prstGeom prst="rect">
            <a:avLst/>
          </a:prstGeom>
        </p:spPr>
      </p:pic>
      <p:pic>
        <p:nvPicPr>
          <p:cNvPr id="6" name="그림 5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21710381-BAC1-35C1-2EE3-FBDE067C1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08" y="2816598"/>
            <a:ext cx="1596732" cy="21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2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06ED795-C096-9CD3-5D84-71E6D5DE49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8504" y="373755"/>
            <a:chExt cx="12303125" cy="7025320"/>
          </a:xfrm>
        </p:grpSpPr>
        <p:sp>
          <p:nvSpPr>
            <p:cNvPr id="6" name="자유형: 도형 3">
              <a:extLst>
                <a:ext uri="{FF2B5EF4-FFF2-40B4-BE49-F238E27FC236}">
                  <a16:creationId xmlns:a16="http://schemas.microsoft.com/office/drawing/2014/main" id="{771F8F56-CB3E-E2F1-4759-379EB345FE45}"/>
                </a:ext>
              </a:extLst>
            </p:cNvPr>
            <p:cNvSpPr/>
            <p:nvPr/>
          </p:nvSpPr>
          <p:spPr>
            <a:xfrm flipH="1">
              <a:off x="-8504" y="380420"/>
              <a:ext cx="12303125" cy="7018655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rgbClr val="60398C"/>
            </a:solidFill>
            <a:ln>
              <a:solidFill>
                <a:srgbClr val="60398C"/>
              </a:solidFill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endParaRPr lang="ko-KR" altLang="en-US" sz="35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20">
              <a:extLst>
                <a:ext uri="{FF2B5EF4-FFF2-40B4-BE49-F238E27FC236}">
                  <a16:creationId xmlns:a16="http://schemas.microsoft.com/office/drawing/2014/main" id="{49346FC3-F89F-09DB-9F97-DBE90E679168}"/>
                </a:ext>
              </a:extLst>
            </p:cNvPr>
            <p:cNvSpPr/>
            <p:nvPr/>
          </p:nvSpPr>
          <p:spPr>
            <a:xfrm rot="7418552">
              <a:off x="-115832" y="941905"/>
              <a:ext cx="1368479" cy="232179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solidFill>
                <a:srgbClr val="6039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91D4E3F-CE5B-4B60-A244-43252DE5BA86}"/>
              </a:ext>
            </a:extLst>
          </p:cNvPr>
          <p:cNvSpPr txBox="1"/>
          <p:nvPr/>
        </p:nvSpPr>
        <p:spPr>
          <a:xfrm>
            <a:off x="0" y="2523417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b="1" dirty="0">
                <a:solidFill>
                  <a:schemeClr val="bg1"/>
                </a:solidFill>
              </a:rPr>
              <a:t>감사합니다</a:t>
            </a:r>
            <a:endParaRPr kumimoji="1" lang="ko-Kore-KR" altLang="en-US" sz="100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792F53-C338-9805-2C58-88D3AB59A7B4}"/>
              </a:ext>
            </a:extLst>
          </p:cNvPr>
          <p:cNvGrpSpPr/>
          <p:nvPr/>
        </p:nvGrpSpPr>
        <p:grpSpPr>
          <a:xfrm>
            <a:off x="5718619" y="1348250"/>
            <a:ext cx="931640" cy="1515353"/>
            <a:chOff x="5045572" y="2083821"/>
            <a:chExt cx="420127" cy="1390845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1B0C861D-167B-FDE4-9EA7-A2A7209ACB5F}"/>
                </a:ext>
              </a:extLst>
            </p:cNvPr>
            <p:cNvSpPr/>
            <p:nvPr/>
          </p:nvSpPr>
          <p:spPr>
            <a:xfrm rot="7418552">
              <a:off x="4594019" y="2742688"/>
              <a:ext cx="1183531" cy="280425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D3ED5CF-2CD1-9CDF-685D-30CD3ED9519C}"/>
                </a:ext>
              </a:extLst>
            </p:cNvPr>
            <p:cNvSpPr/>
            <p:nvPr/>
          </p:nvSpPr>
          <p:spPr>
            <a:xfrm rot="7418552">
              <a:off x="4733722" y="2535373"/>
              <a:ext cx="1183530" cy="280425"/>
            </a:xfrm>
            <a:custGeom>
              <a:avLst/>
              <a:gdLst>
                <a:gd name="connsiteX0" fmla="*/ 0 w 1183530"/>
                <a:gd name="connsiteY0" fmla="*/ 280425 h 280425"/>
                <a:gd name="connsiteX1" fmla="*/ 721149 w 1183530"/>
                <a:gd name="connsiteY1" fmla="*/ 0 h 280425"/>
                <a:gd name="connsiteX2" fmla="*/ 730346 w 1183530"/>
                <a:gd name="connsiteY2" fmla="*/ 5578 h 280425"/>
                <a:gd name="connsiteX3" fmla="*/ 714402 w 1183530"/>
                <a:gd name="connsiteY3" fmla="*/ 2804 h 280425"/>
                <a:gd name="connsiteX4" fmla="*/ 1080049 w 1183530"/>
                <a:gd name="connsiteY4" fmla="*/ 271552 h 280425"/>
                <a:gd name="connsiteX5" fmla="*/ 1177976 w 1183530"/>
                <a:gd name="connsiteY5" fmla="*/ 277056 h 280425"/>
                <a:gd name="connsiteX6" fmla="*/ 1183530 w 1183530"/>
                <a:gd name="connsiteY6" fmla="*/ 280425 h 280425"/>
                <a:gd name="connsiteX7" fmla="*/ 0 w 1183530"/>
                <a:gd name="connsiteY7" fmla="*/ 280425 h 28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30" h="280425">
                  <a:moveTo>
                    <a:pt x="0" y="280425"/>
                  </a:moveTo>
                  <a:lnTo>
                    <a:pt x="721149" y="0"/>
                  </a:lnTo>
                  <a:lnTo>
                    <a:pt x="730346" y="5578"/>
                  </a:lnTo>
                  <a:lnTo>
                    <a:pt x="714402" y="2804"/>
                  </a:lnTo>
                  <a:cubicBezTo>
                    <a:pt x="787454" y="144721"/>
                    <a:pt x="922796" y="244196"/>
                    <a:pt x="1080049" y="271552"/>
                  </a:cubicBezTo>
                  <a:lnTo>
                    <a:pt x="1177976" y="277056"/>
                  </a:lnTo>
                  <a:lnTo>
                    <a:pt x="1183530" y="280425"/>
                  </a:lnTo>
                  <a:lnTo>
                    <a:pt x="0" y="280425"/>
                  </a:lnTo>
                  <a:close/>
                </a:path>
              </a:pathLst>
            </a:cu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3026646" y="4317922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2800" b="1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 굴다리 중간 발표</a:t>
            </a:r>
            <a:endParaRPr lang="en-US" altLang="ko-KR" sz="2800" b="1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DW </a:t>
            </a:r>
            <a:r>
              <a:rPr lang="ko-KR" altLang="en-US" sz="800" b="1" kern="0" dirty="0">
                <a:solidFill>
                  <a:prstClr val="white">
                    <a:lumMod val="95000"/>
                  </a:prstClr>
                </a:solidFill>
              </a:rPr>
              <a:t>아카데미 </a:t>
            </a: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2023</a:t>
            </a:r>
            <a:r>
              <a:rPr lang="ko-KR" altLang="en-US" sz="800" b="1" kern="0" dirty="0">
                <a:solidFill>
                  <a:prstClr val="white">
                    <a:lumMod val="95000"/>
                  </a:prstClr>
                </a:solidFill>
              </a:rPr>
              <a:t>년 </a:t>
            </a: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6</a:t>
            </a:r>
            <a:r>
              <a:rPr lang="ko-KR" altLang="en-US" sz="800" b="1" kern="0" dirty="0">
                <a:solidFill>
                  <a:prstClr val="white">
                    <a:lumMod val="95000"/>
                  </a:prstClr>
                </a:solidFill>
              </a:rPr>
              <a:t>월 </a:t>
            </a: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1</a:t>
            </a:r>
            <a:r>
              <a:rPr lang="ko-KR" altLang="en-US" sz="800" b="1" kern="0" dirty="0">
                <a:solidFill>
                  <a:prstClr val="white">
                    <a:lumMod val="95000"/>
                  </a:prstClr>
                </a:solidFill>
              </a:rPr>
              <a:t>일 중간 발표 </a:t>
            </a:r>
            <a:r>
              <a:rPr lang="en-US" altLang="ko-KR" sz="800" b="1" kern="0" dirty="0">
                <a:solidFill>
                  <a:prstClr val="white">
                    <a:lumMod val="95000"/>
                  </a:prstClr>
                </a:solidFill>
              </a:rPr>
              <a:t>PPT</a:t>
            </a: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" name="그림 9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040DD74B-DD02-C783-C737-8C6CB06EF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906" y="5743564"/>
            <a:ext cx="648487" cy="892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5D75A-5459-4786-E99E-5DA63D594A24}"/>
              </a:ext>
            </a:extLst>
          </p:cNvPr>
          <p:cNvSpPr txBox="1"/>
          <p:nvPr/>
        </p:nvSpPr>
        <p:spPr>
          <a:xfrm>
            <a:off x="10990383" y="5384705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형 간다</a:t>
            </a: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..</a:t>
            </a:r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 수고해라</a:t>
            </a: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..</a:t>
            </a:r>
            <a:endParaRPr lang="ko-KR" altLang="en-US" sz="1000" dirty="0">
              <a:solidFill>
                <a:prstClr val="white">
                  <a:lumMod val="95000"/>
                </a:prstClr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1" name="대각선 방향의 모서리가 잘린 사각형 10">
            <a:extLst>
              <a:ext uri="{FF2B5EF4-FFF2-40B4-BE49-F238E27FC236}">
                <a16:creationId xmlns:a16="http://schemas.microsoft.com/office/drawing/2014/main" id="{81AC4D5A-A3DA-4456-4E03-FCF4198393C5}"/>
              </a:ext>
            </a:extLst>
          </p:cNvPr>
          <p:cNvSpPr/>
          <p:nvPr/>
        </p:nvSpPr>
        <p:spPr>
          <a:xfrm flipV="1">
            <a:off x="808634" y="-36183"/>
            <a:ext cx="11683250" cy="154035"/>
          </a:xfrm>
          <a:prstGeom prst="snip2DiagRect">
            <a:avLst/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대각선 방향의 모서리가 잘린 사각형 11">
            <a:extLst>
              <a:ext uri="{FF2B5EF4-FFF2-40B4-BE49-F238E27FC236}">
                <a16:creationId xmlns:a16="http://schemas.microsoft.com/office/drawing/2014/main" id="{94B20F06-1D28-B7D6-644E-4D7CA7F16412}"/>
              </a:ext>
            </a:extLst>
          </p:cNvPr>
          <p:cNvSpPr/>
          <p:nvPr/>
        </p:nvSpPr>
        <p:spPr>
          <a:xfrm rot="16200000" flipV="1">
            <a:off x="-3428577" y="4610422"/>
            <a:ext cx="6871596" cy="45719"/>
          </a:xfrm>
          <a:prstGeom prst="snip2DiagRect">
            <a:avLst/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440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양쪽 모서리가 둥근 사각형 29">
            <a:extLst>
              <a:ext uri="{FF2B5EF4-FFF2-40B4-BE49-F238E27FC236}">
                <a16:creationId xmlns:a16="http://schemas.microsoft.com/office/drawing/2014/main" id="{F99D5B77-3C91-3554-F909-D30400286DC2}"/>
              </a:ext>
            </a:extLst>
          </p:cNvPr>
          <p:cNvSpPr/>
          <p:nvPr/>
        </p:nvSpPr>
        <p:spPr>
          <a:xfrm rot="16200000" flipH="1">
            <a:off x="2665341" y="-2668659"/>
            <a:ext cx="6858000" cy="1219531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1215" y="98819"/>
            <a:ext cx="11906250" cy="6660360"/>
            <a:chOff x="285750" y="197641"/>
            <a:chExt cx="11906250" cy="666036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341F609-05A1-A3E9-8F8B-E17012EC22F3}"/>
                </a:ext>
              </a:extLst>
            </p:cNvPr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r>
                <a:rPr lang="ko-KR" altLang="en-US" sz="4000" i="1" kern="0" dirty="0">
                  <a:ln w="9525">
                    <a:noFill/>
                  </a:ln>
                  <a:solidFill>
                    <a:srgbClr val="60398C"/>
                  </a:solidFill>
                  <a:ea typeface="Tmon몬소리 Black" panose="02000A03000000000000" pitchFamily="2" charset="-127"/>
                </a:rPr>
                <a:t>목차</a:t>
              </a:r>
              <a:endParaRPr lang="ko-KR" altLang="en-US" sz="4000" dirty="0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C1E6B7-C9FF-B9EE-D21F-E0D7EB326906}"/>
                </a:ext>
              </a:extLst>
            </p:cNvPr>
            <p:cNvGrpSpPr/>
            <p:nvPr/>
          </p:nvGrpSpPr>
          <p:grpSpPr>
            <a:xfrm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1B0C861D-167B-FDE4-9EA7-A2A7209ACB5F}"/>
                  </a:ext>
                </a:extLst>
              </p:cNvPr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D3ED5CF-2CD1-9CDF-685D-30CD3ED9519C}"/>
                  </a:ext>
                </a:extLst>
              </p:cNvPr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모서리가 둥근 직사각형 28">
            <a:extLst>
              <a:ext uri="{FF2B5EF4-FFF2-40B4-BE49-F238E27FC236}">
                <a16:creationId xmlns:a16="http://schemas.microsoft.com/office/drawing/2014/main" id="{7AE533B1-9141-810C-8300-6F71A1AC651F}"/>
              </a:ext>
            </a:extLst>
          </p:cNvPr>
          <p:cNvSpPr/>
          <p:nvPr/>
        </p:nvSpPr>
        <p:spPr>
          <a:xfrm>
            <a:off x="1187445" y="135973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29">
            <a:extLst>
              <a:ext uri="{FF2B5EF4-FFF2-40B4-BE49-F238E27FC236}">
                <a16:creationId xmlns:a16="http://schemas.microsoft.com/office/drawing/2014/main" id="{AC11E162-06D2-4A21-2B6D-B5FB59629BFE}"/>
              </a:ext>
            </a:extLst>
          </p:cNvPr>
          <p:cNvSpPr/>
          <p:nvPr/>
        </p:nvSpPr>
        <p:spPr>
          <a:xfrm rot="16200000" flipH="1">
            <a:off x="953451" y="1601276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C05EB1-6601-10B6-6836-CC6E5141CF02}"/>
              </a:ext>
            </a:extLst>
          </p:cNvPr>
          <p:cNvSpPr/>
          <p:nvPr/>
        </p:nvSpPr>
        <p:spPr>
          <a:xfrm>
            <a:off x="2021832" y="1538727"/>
            <a:ext cx="3276967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조원 소개 및 역할 분담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조원 이름과 맡은 역할에 대한 소개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F28D0B-EA65-9715-F66D-C5C6FB48D1A7}"/>
              </a:ext>
            </a:extLst>
          </p:cNvPr>
          <p:cNvSpPr/>
          <p:nvPr/>
        </p:nvSpPr>
        <p:spPr>
          <a:xfrm>
            <a:off x="1363466" y="364353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28">
            <a:extLst>
              <a:ext uri="{FF2B5EF4-FFF2-40B4-BE49-F238E27FC236}">
                <a16:creationId xmlns:a16="http://schemas.microsoft.com/office/drawing/2014/main" id="{C1F64EDD-93D5-8069-FF84-6B584B3876FA}"/>
              </a:ext>
            </a:extLst>
          </p:cNvPr>
          <p:cNvSpPr/>
          <p:nvPr/>
        </p:nvSpPr>
        <p:spPr>
          <a:xfrm>
            <a:off x="2813051" y="271881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9">
            <a:extLst>
              <a:ext uri="{FF2B5EF4-FFF2-40B4-BE49-F238E27FC236}">
                <a16:creationId xmlns:a16="http://schemas.microsoft.com/office/drawing/2014/main" id="{74C66865-F581-55E1-89B3-2582F809DA43}"/>
              </a:ext>
            </a:extLst>
          </p:cNvPr>
          <p:cNvSpPr/>
          <p:nvPr/>
        </p:nvSpPr>
        <p:spPr>
          <a:xfrm rot="16200000" flipH="1">
            <a:off x="2579057" y="2960357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03FA19-D46D-E1EB-BAD6-F04B6441F1F2}"/>
              </a:ext>
            </a:extLst>
          </p:cNvPr>
          <p:cNvSpPr/>
          <p:nvPr/>
        </p:nvSpPr>
        <p:spPr>
          <a:xfrm>
            <a:off x="3647438" y="2895822"/>
            <a:ext cx="3276967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소개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프로젝트에 대한 거시적 관점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모서리가 둥근 직사각형 28">
            <a:extLst>
              <a:ext uri="{FF2B5EF4-FFF2-40B4-BE49-F238E27FC236}">
                <a16:creationId xmlns:a16="http://schemas.microsoft.com/office/drawing/2014/main" id="{B6C21563-C6AE-D5CD-223F-F377BBF46342}"/>
              </a:ext>
            </a:extLst>
          </p:cNvPr>
          <p:cNvSpPr/>
          <p:nvPr/>
        </p:nvSpPr>
        <p:spPr>
          <a:xfrm>
            <a:off x="5118825" y="401593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29">
            <a:extLst>
              <a:ext uri="{FF2B5EF4-FFF2-40B4-BE49-F238E27FC236}">
                <a16:creationId xmlns:a16="http://schemas.microsoft.com/office/drawing/2014/main" id="{D28217BA-2889-F490-F1A1-988BF49ECA23}"/>
              </a:ext>
            </a:extLst>
          </p:cNvPr>
          <p:cNvSpPr/>
          <p:nvPr/>
        </p:nvSpPr>
        <p:spPr>
          <a:xfrm rot="16200000" flipH="1">
            <a:off x="4884831" y="4257476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1F3C3E-C5AF-5DF7-9953-D34B5BE79EBA}"/>
              </a:ext>
            </a:extLst>
          </p:cNvPr>
          <p:cNvSpPr/>
          <p:nvPr/>
        </p:nvSpPr>
        <p:spPr>
          <a:xfrm>
            <a:off x="5953212" y="4202942"/>
            <a:ext cx="3276967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기능에 대한 소개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구현한 기능에 대한 소개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모서리가 둥근 직사각형 28">
            <a:extLst>
              <a:ext uri="{FF2B5EF4-FFF2-40B4-BE49-F238E27FC236}">
                <a16:creationId xmlns:a16="http://schemas.microsoft.com/office/drawing/2014/main" id="{CD49B261-1EAF-3D29-6586-7A7B7FCC5C95}"/>
              </a:ext>
            </a:extLst>
          </p:cNvPr>
          <p:cNvSpPr/>
          <p:nvPr/>
        </p:nvSpPr>
        <p:spPr>
          <a:xfrm>
            <a:off x="6894614" y="5369666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29">
            <a:extLst>
              <a:ext uri="{FF2B5EF4-FFF2-40B4-BE49-F238E27FC236}">
                <a16:creationId xmlns:a16="http://schemas.microsoft.com/office/drawing/2014/main" id="{F4A68269-CDC6-7D30-9CA6-9B9CDA87E8A0}"/>
              </a:ext>
            </a:extLst>
          </p:cNvPr>
          <p:cNvSpPr/>
          <p:nvPr/>
        </p:nvSpPr>
        <p:spPr>
          <a:xfrm rot="16200000" flipH="1">
            <a:off x="6660620" y="5611207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90132F-7BE5-D948-A213-79E0FF5DD4D7}"/>
              </a:ext>
            </a:extLst>
          </p:cNvPr>
          <p:cNvSpPr/>
          <p:nvPr/>
        </p:nvSpPr>
        <p:spPr>
          <a:xfrm>
            <a:off x="7729001" y="5551233"/>
            <a:ext cx="3276967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화면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최종적으로 사용자에게 보여질 화면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2" name="그림 41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C667FFB3-4FED-0724-C41D-E9AB5EE48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0" y="4684808"/>
            <a:ext cx="1140144" cy="1569374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D19DC5-CA51-F1C4-2598-DB3D8740F77E}"/>
              </a:ext>
            </a:extLst>
          </p:cNvPr>
          <p:cNvGrpSpPr/>
          <p:nvPr/>
        </p:nvGrpSpPr>
        <p:grpSpPr>
          <a:xfrm rot="16200000">
            <a:off x="9582242" y="412040"/>
            <a:ext cx="1408251" cy="2112377"/>
            <a:chOff x="5360849" y="1366155"/>
            <a:chExt cx="1883229" cy="2824844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B87F6A7-075A-848E-FDBE-5C64800C8BD8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28">
              <a:extLst>
                <a:ext uri="{FF2B5EF4-FFF2-40B4-BE49-F238E27FC236}">
                  <a16:creationId xmlns:a16="http://schemas.microsoft.com/office/drawing/2014/main" id="{491DA5B7-262D-2F51-2846-64AD00B26DB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A1488FF-6D0E-7373-30AD-26D168021727}"/>
              </a:ext>
            </a:extLst>
          </p:cNvPr>
          <p:cNvSpPr txBox="1"/>
          <p:nvPr/>
        </p:nvSpPr>
        <p:spPr>
          <a:xfrm>
            <a:off x="9122870" y="2003076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굴다리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(1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49" name="대각선 방향의 모서리가 잘린 사각형 48">
            <a:extLst>
              <a:ext uri="{FF2B5EF4-FFF2-40B4-BE49-F238E27FC236}">
                <a16:creationId xmlns:a16="http://schemas.microsoft.com/office/drawing/2014/main" id="{A5C827CB-111B-98D1-D4F9-59D7163540B9}"/>
              </a:ext>
            </a:extLst>
          </p:cNvPr>
          <p:cNvSpPr/>
          <p:nvPr/>
        </p:nvSpPr>
        <p:spPr>
          <a:xfrm flipV="1">
            <a:off x="1177344" y="1059476"/>
            <a:ext cx="6871596" cy="45719"/>
          </a:xfrm>
          <a:prstGeom prst="snip2DiagRect">
            <a:avLst/>
          </a:prstGeom>
          <a:solidFill>
            <a:srgbClr val="60398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F7927A6-C438-C8B9-633D-BD53DB50381A}"/>
              </a:ext>
            </a:extLst>
          </p:cNvPr>
          <p:cNvGrpSpPr/>
          <p:nvPr/>
        </p:nvGrpSpPr>
        <p:grpSpPr>
          <a:xfrm>
            <a:off x="2372385" y="479168"/>
            <a:ext cx="205496" cy="505893"/>
            <a:chOff x="5045572" y="2083821"/>
            <a:chExt cx="420127" cy="1390845"/>
          </a:xfrm>
        </p:grpSpPr>
        <p:sp>
          <p:nvSpPr>
            <p:cNvPr id="51" name="이등변 삼각형 20">
              <a:extLst>
                <a:ext uri="{FF2B5EF4-FFF2-40B4-BE49-F238E27FC236}">
                  <a16:creationId xmlns:a16="http://schemas.microsoft.com/office/drawing/2014/main" id="{B7228EDA-46B0-5689-3B6C-05904797459C}"/>
                </a:ext>
              </a:extLst>
            </p:cNvPr>
            <p:cNvSpPr/>
            <p:nvPr/>
          </p:nvSpPr>
          <p:spPr>
            <a:xfrm rot="7418552">
              <a:off x="4594019" y="2742688"/>
              <a:ext cx="1183531" cy="280425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자유형: 도형 16">
              <a:extLst>
                <a:ext uri="{FF2B5EF4-FFF2-40B4-BE49-F238E27FC236}">
                  <a16:creationId xmlns:a16="http://schemas.microsoft.com/office/drawing/2014/main" id="{D97AB6CB-4DD8-07F8-2593-93065795788E}"/>
                </a:ext>
              </a:extLst>
            </p:cNvPr>
            <p:cNvSpPr/>
            <p:nvPr/>
          </p:nvSpPr>
          <p:spPr>
            <a:xfrm rot="7418552">
              <a:off x="4733722" y="2535373"/>
              <a:ext cx="1183530" cy="280425"/>
            </a:xfrm>
            <a:custGeom>
              <a:avLst/>
              <a:gdLst>
                <a:gd name="connsiteX0" fmla="*/ 0 w 1183530"/>
                <a:gd name="connsiteY0" fmla="*/ 280425 h 280425"/>
                <a:gd name="connsiteX1" fmla="*/ 721149 w 1183530"/>
                <a:gd name="connsiteY1" fmla="*/ 0 h 280425"/>
                <a:gd name="connsiteX2" fmla="*/ 730346 w 1183530"/>
                <a:gd name="connsiteY2" fmla="*/ 5578 h 280425"/>
                <a:gd name="connsiteX3" fmla="*/ 714402 w 1183530"/>
                <a:gd name="connsiteY3" fmla="*/ 2804 h 280425"/>
                <a:gd name="connsiteX4" fmla="*/ 1080049 w 1183530"/>
                <a:gd name="connsiteY4" fmla="*/ 271552 h 280425"/>
                <a:gd name="connsiteX5" fmla="*/ 1177976 w 1183530"/>
                <a:gd name="connsiteY5" fmla="*/ 277056 h 280425"/>
                <a:gd name="connsiteX6" fmla="*/ 1183530 w 1183530"/>
                <a:gd name="connsiteY6" fmla="*/ 280425 h 280425"/>
                <a:gd name="connsiteX7" fmla="*/ 0 w 1183530"/>
                <a:gd name="connsiteY7" fmla="*/ 280425 h 28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30" h="280425">
                  <a:moveTo>
                    <a:pt x="0" y="280425"/>
                  </a:moveTo>
                  <a:lnTo>
                    <a:pt x="721149" y="0"/>
                  </a:lnTo>
                  <a:lnTo>
                    <a:pt x="730346" y="5578"/>
                  </a:lnTo>
                  <a:lnTo>
                    <a:pt x="714402" y="2804"/>
                  </a:lnTo>
                  <a:cubicBezTo>
                    <a:pt x="787454" y="144721"/>
                    <a:pt x="922796" y="244196"/>
                    <a:pt x="1080049" y="271552"/>
                  </a:cubicBezTo>
                  <a:lnTo>
                    <a:pt x="1177976" y="277056"/>
                  </a:lnTo>
                  <a:lnTo>
                    <a:pt x="1183530" y="280425"/>
                  </a:lnTo>
                  <a:lnTo>
                    <a:pt x="0" y="280425"/>
                  </a:lnTo>
                  <a:close/>
                </a:path>
              </a:pathLst>
            </a:cu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43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29">
            <a:extLst>
              <a:ext uri="{FF2B5EF4-FFF2-40B4-BE49-F238E27FC236}">
                <a16:creationId xmlns:a16="http://schemas.microsoft.com/office/drawing/2014/main" id="{E00EB0D1-5F5A-DF51-4305-FD9E33899C45}"/>
              </a:ext>
            </a:extLst>
          </p:cNvPr>
          <p:cNvSpPr/>
          <p:nvPr/>
        </p:nvSpPr>
        <p:spPr>
          <a:xfrm rot="16200000" flipH="1">
            <a:off x="2492346" y="-2852444"/>
            <a:ext cx="7234284" cy="1233226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2875" y="-1"/>
            <a:ext cx="11906250" cy="6770669"/>
            <a:chOff x="285750" y="197641"/>
            <a:chExt cx="11906250" cy="666036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341F609-05A1-A3E9-8F8B-E17012EC22F3}"/>
                </a:ext>
              </a:extLst>
            </p:cNvPr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r>
                <a:rPr lang="ko-KR" altLang="en-US" sz="3000" b="1" kern="0" dirty="0">
                  <a:ln w="9525">
                    <a:noFill/>
                  </a:ln>
                  <a:solidFill>
                    <a:srgbClr val="60398C"/>
                  </a:solidFill>
                  <a:ea typeface="Tmon몬소리 Black" panose="02000A03000000000000" pitchFamily="2" charset="-127"/>
                </a:rPr>
                <a:t>조원 소개 및 역할 분담</a:t>
              </a:r>
              <a:endParaRPr lang="ko-KR" altLang="en-US" sz="3000" b="1" dirty="0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C1E6B7-C9FF-B9EE-D21F-E0D7EB326906}"/>
                </a:ext>
              </a:extLst>
            </p:cNvPr>
            <p:cNvGrpSpPr/>
            <p:nvPr/>
          </p:nvGrpSpPr>
          <p:grpSpPr>
            <a:xfrm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1B0C861D-167B-FDE4-9EA7-A2A7209ACB5F}"/>
                  </a:ext>
                </a:extLst>
              </p:cNvPr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D3ED5CF-2CD1-9CDF-685D-30CD3ED9519C}"/>
                  </a:ext>
                </a:extLst>
              </p:cNvPr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8B80E03B-3865-9DAF-2192-B48E28F1F092}"/>
              </a:ext>
            </a:extLst>
          </p:cNvPr>
          <p:cNvSpPr/>
          <p:nvPr/>
        </p:nvSpPr>
        <p:spPr>
          <a:xfrm>
            <a:off x="830889" y="807884"/>
            <a:ext cx="10530222" cy="56955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EBB81B-1828-279D-575B-4ACE64EF4496}"/>
              </a:ext>
            </a:extLst>
          </p:cNvPr>
          <p:cNvSpPr/>
          <p:nvPr/>
        </p:nvSpPr>
        <p:spPr>
          <a:xfrm>
            <a:off x="4678048" y="5353130"/>
            <a:ext cx="2685769" cy="69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추가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수정 및 삭제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 정보 페이지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DB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EB3D0-3236-0E95-D7F9-3E96635BB947}"/>
              </a:ext>
            </a:extLst>
          </p:cNvPr>
          <p:cNvSpPr txBox="1"/>
          <p:nvPr/>
        </p:nvSpPr>
        <p:spPr>
          <a:xfrm rot="16200000">
            <a:off x="4565777" y="2733886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2326B-9E8C-2480-B19C-C8EEBB20DFC0}"/>
              </a:ext>
            </a:extLst>
          </p:cNvPr>
          <p:cNvSpPr txBox="1"/>
          <p:nvPr/>
        </p:nvSpPr>
        <p:spPr>
          <a:xfrm>
            <a:off x="1904410" y="4683912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김민경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105788-538F-88CF-D6C0-816621586B61}"/>
              </a:ext>
            </a:extLst>
          </p:cNvPr>
          <p:cNvSpPr txBox="1"/>
          <p:nvPr/>
        </p:nvSpPr>
        <p:spPr>
          <a:xfrm>
            <a:off x="8527191" y="4697681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박희성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409AC7-873E-E662-F757-EB118859DAAF}"/>
              </a:ext>
            </a:extLst>
          </p:cNvPr>
          <p:cNvSpPr/>
          <p:nvPr/>
        </p:nvSpPr>
        <p:spPr>
          <a:xfrm>
            <a:off x="8041557" y="5337977"/>
            <a:ext cx="2685769" cy="69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 설계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CSS,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A7916A-E6DC-BA92-0CE0-431D3A4EA46C}"/>
              </a:ext>
            </a:extLst>
          </p:cNvPr>
          <p:cNvSpPr/>
          <p:nvPr/>
        </p:nvSpPr>
        <p:spPr>
          <a:xfrm>
            <a:off x="1464676" y="5353130"/>
            <a:ext cx="2685769" cy="696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리더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서버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로그인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강의 관련 페이지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F5875-DE6D-2D84-8AFE-406651F70443}"/>
              </a:ext>
            </a:extLst>
          </p:cNvPr>
          <p:cNvSpPr txBox="1"/>
          <p:nvPr/>
        </p:nvSpPr>
        <p:spPr>
          <a:xfrm>
            <a:off x="5074748" y="4683912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최동주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CB2DC1-6271-60CB-7CC8-AA01D086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0" y="1625074"/>
            <a:ext cx="1700119" cy="2678400"/>
          </a:xfrm>
          <a:prstGeom prst="rect">
            <a:avLst/>
          </a:prstGeom>
          <a:ln>
            <a:solidFill>
              <a:srgbClr val="60398C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A66852-197F-46CB-238C-25E8EC70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504" y="1625074"/>
            <a:ext cx="1700119" cy="2678400"/>
          </a:xfrm>
          <a:prstGeom prst="rect">
            <a:avLst/>
          </a:prstGeom>
          <a:solidFill>
            <a:srgbClr val="60398C"/>
          </a:solidFill>
          <a:ln w="12700">
            <a:solidFill>
              <a:srgbClr val="60398C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050649-08C9-443A-FCB4-BE217397F7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1" b="15926"/>
          <a:stretch/>
        </p:blipFill>
        <p:spPr>
          <a:xfrm>
            <a:off x="5097114" y="1625074"/>
            <a:ext cx="1607935" cy="2678400"/>
          </a:xfrm>
          <a:prstGeom prst="rect">
            <a:avLst/>
          </a:prstGeom>
          <a:solidFill>
            <a:schemeClr val="accent2"/>
          </a:solidFill>
          <a:ln>
            <a:solidFill>
              <a:srgbClr val="60398C"/>
            </a:solidFill>
          </a:ln>
        </p:spPr>
      </p:pic>
    </p:spTree>
    <p:extLst>
      <p:ext uri="{BB962C8B-B14F-4D97-AF65-F5344CB8AC3E}">
        <p14:creationId xmlns:p14="http://schemas.microsoft.com/office/powerpoint/2010/main" val="31364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29">
            <a:extLst>
              <a:ext uri="{FF2B5EF4-FFF2-40B4-BE49-F238E27FC236}">
                <a16:creationId xmlns:a16="http://schemas.microsoft.com/office/drawing/2014/main" id="{0573A6E2-68B5-5B51-62D4-4842D73B8832}"/>
              </a:ext>
            </a:extLst>
          </p:cNvPr>
          <p:cNvSpPr/>
          <p:nvPr/>
        </p:nvSpPr>
        <p:spPr>
          <a:xfrm rot="16200000" flipH="1">
            <a:off x="2667000" y="-2667000"/>
            <a:ext cx="6858000" cy="12192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0398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4E3F-CE5B-4B60-A244-43252DE5BA86}"/>
              </a:ext>
            </a:extLst>
          </p:cNvPr>
          <p:cNvSpPr txBox="1"/>
          <p:nvPr/>
        </p:nvSpPr>
        <p:spPr>
          <a:xfrm>
            <a:off x="-3271102" y="22436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dirty="0">
                <a:solidFill>
                  <a:schemeClr val="bg1"/>
                </a:solidFill>
              </a:rPr>
              <a:t>프로젝트 소개</a:t>
            </a:r>
            <a:endParaRPr kumimoji="1" lang="ko-Kore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8241427" y="245285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" name="그림 9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040DD74B-DD02-C783-C737-8C6CB06EF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100" y="5581004"/>
            <a:ext cx="648487" cy="892623"/>
          </a:xfrm>
          <a:prstGeom prst="rect">
            <a:avLst/>
          </a:prstGeom>
        </p:spPr>
      </p:pic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97BE1BF-5DF7-FD73-E0E8-4CCA679C9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r="539"/>
          <a:stretch/>
        </p:blipFill>
        <p:spPr>
          <a:xfrm>
            <a:off x="598288" y="1643478"/>
            <a:ext cx="9521072" cy="465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6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42875" y="98820"/>
            <a:ext cx="11906250" cy="6660360"/>
            <a:chOff x="285750" y="197641"/>
            <a:chExt cx="11906250" cy="666036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341F609-05A1-A3E9-8F8B-E17012EC22F3}"/>
                </a:ext>
              </a:extLst>
            </p:cNvPr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r>
                <a:rPr lang="ko-KR" altLang="en-US" sz="4000" b="1" kern="0" dirty="0">
                  <a:ln w="9525">
                    <a:noFill/>
                  </a:ln>
                  <a:solidFill>
                    <a:srgbClr val="60398C"/>
                  </a:solidFill>
                  <a:ea typeface="Tmon몬소리 Black" panose="02000A03000000000000" pitchFamily="2" charset="-127"/>
                </a:rPr>
                <a:t>홈페이지 컨셉</a:t>
              </a:r>
              <a:endParaRPr lang="ko-KR" altLang="en-US" sz="4000" b="1" dirty="0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C1E6B7-C9FF-B9EE-D21F-E0D7EB326906}"/>
                </a:ext>
              </a:extLst>
            </p:cNvPr>
            <p:cNvGrpSpPr/>
            <p:nvPr/>
          </p:nvGrpSpPr>
          <p:grpSpPr>
            <a:xfrm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1B0C861D-167B-FDE4-9EA7-A2A7209ACB5F}"/>
                  </a:ext>
                </a:extLst>
              </p:cNvPr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D3ED5CF-2CD1-9CDF-685D-30CD3ED9519C}"/>
                  </a:ext>
                </a:extLst>
              </p:cNvPr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322259AE-A976-7FB7-7FF8-FA82FCD089C4}"/>
              </a:ext>
            </a:extLst>
          </p:cNvPr>
          <p:cNvSpPr/>
          <p:nvPr/>
        </p:nvSpPr>
        <p:spPr>
          <a:xfrm>
            <a:off x="1376612" y="4834279"/>
            <a:ext cx="1180422" cy="317801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학생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DDABA-EFE2-0BFD-DC96-6A285BB99DB8}"/>
              </a:ext>
            </a:extLst>
          </p:cNvPr>
          <p:cNvSpPr/>
          <p:nvPr/>
        </p:nvSpPr>
        <p:spPr>
          <a:xfrm>
            <a:off x="3679076" y="530441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교수 계정으로 로그인 할 경우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학생의 성적 관리와 과제 등록 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그리고 강의를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수정 및 삭제를 할 수 있습니다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4215332" y="483427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50" b="1">
                <a:solidFill>
                  <a:prstClr val="white"/>
                </a:solidFill>
              </a:rPr>
              <a:t>교수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6392676" y="530441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관리자 계정으로 로그인 할 경우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학생과 교수 관리를 할 수 있으며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공지사항 등록과 문의게시판에 올라온 글에 답변을 할 수 있습니다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6964666" y="4831675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50" b="1" dirty="0">
                <a:solidFill>
                  <a:srgbClr val="53585B"/>
                </a:solidFill>
              </a:rPr>
              <a:t>관리자</a:t>
            </a:r>
            <a:endParaRPr lang="en-US" altLang="ko-KR" sz="1050" b="1" dirty="0">
              <a:solidFill>
                <a:srgbClr val="53585B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32FE41-800B-703D-4C03-092B83EEA941}"/>
              </a:ext>
            </a:extLst>
          </p:cNvPr>
          <p:cNvSpPr/>
          <p:nvPr/>
        </p:nvSpPr>
        <p:spPr>
          <a:xfrm>
            <a:off x="9172162" y="309207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사용자는 각각 세가지의 권한으로 분류되어 있으며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그 권한에 맞는 기능들을 이용할 수 있습니다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모서리가 둥근 직사각형 52">
            <a:extLst>
              <a:ext uri="{FF2B5EF4-FFF2-40B4-BE49-F238E27FC236}">
                <a16:creationId xmlns:a16="http://schemas.microsoft.com/office/drawing/2014/main" id="{19599903-FF85-2A80-D3F7-EC8A27CE5AE3}"/>
              </a:ext>
            </a:extLst>
          </p:cNvPr>
          <p:cNvSpPr/>
          <p:nvPr/>
        </p:nvSpPr>
        <p:spPr>
          <a:xfrm>
            <a:off x="9763820" y="2757109"/>
            <a:ext cx="1221061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050" b="1" dirty="0">
                <a:solidFill>
                  <a:srgbClr val="53585B"/>
                </a:solidFill>
              </a:rPr>
              <a:t>코멘트</a:t>
            </a:r>
            <a:endParaRPr lang="en-US" altLang="ko-KR" sz="1050" b="1" dirty="0">
              <a:solidFill>
                <a:srgbClr val="53585B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2827717" y="5007369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3B2302-E577-6AC3-CC0E-6211F342684B}"/>
              </a:ext>
            </a:extLst>
          </p:cNvPr>
          <p:cNvCxnSpPr>
            <a:cxnSpLocks/>
          </p:cNvCxnSpPr>
          <p:nvPr/>
        </p:nvCxnSpPr>
        <p:spPr>
          <a:xfrm flipH="1">
            <a:off x="5674483" y="4972325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AB8B8C-D82D-96A4-31F9-9DCCFD9D71A0}"/>
              </a:ext>
            </a:extLst>
          </p:cNvPr>
          <p:cNvCxnSpPr>
            <a:cxnSpLocks/>
          </p:cNvCxnSpPr>
          <p:nvPr/>
        </p:nvCxnSpPr>
        <p:spPr>
          <a:xfrm flipH="1">
            <a:off x="8292132" y="4969721"/>
            <a:ext cx="928565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의류, 슈트, 인간의 얼굴, 사람이(가) 표시된 사진&#10;&#10;자동 생성된 설명">
            <a:extLst>
              <a:ext uri="{FF2B5EF4-FFF2-40B4-BE49-F238E27FC236}">
                <a16:creationId xmlns:a16="http://schemas.microsoft.com/office/drawing/2014/main" id="{5B35BF82-6CD6-5397-A1C8-FB3240628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64" y="2217547"/>
            <a:ext cx="2561562" cy="2555516"/>
          </a:xfrm>
          <a:prstGeom prst="rect">
            <a:avLst/>
          </a:prstGeom>
        </p:spPr>
      </p:pic>
      <p:pic>
        <p:nvPicPr>
          <p:cNvPr id="26" name="그림 25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3215B2FA-B060-7611-8C67-9FE6909E4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40" y="2757109"/>
            <a:ext cx="1718543" cy="1718543"/>
          </a:xfrm>
          <a:prstGeom prst="rect">
            <a:avLst/>
          </a:prstGeom>
        </p:spPr>
      </p:pic>
      <p:pic>
        <p:nvPicPr>
          <p:cNvPr id="28" name="그림 27" descr="클립아트, 만화 영화, 이모티콘, 미소이(가) 표시된 사진&#10;&#10;자동 생성된 설명">
            <a:extLst>
              <a:ext uri="{FF2B5EF4-FFF2-40B4-BE49-F238E27FC236}">
                <a16:creationId xmlns:a16="http://schemas.microsoft.com/office/drawing/2014/main" id="{8AD0D031-F4E5-4727-E6C0-03109D64D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19" y="2659003"/>
            <a:ext cx="2081387" cy="208138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59F528-E169-A777-D1E4-344CD3F7F9E2}"/>
              </a:ext>
            </a:extLst>
          </p:cNvPr>
          <p:cNvSpPr/>
          <p:nvPr/>
        </p:nvSpPr>
        <p:spPr>
          <a:xfrm>
            <a:off x="938975" y="530441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 계정으로 로그인 할 경우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내 정보 조회 및 수정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공지사항 조회 및 문의 게시글 등록 그리고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수강 신청 등을 할 수 있습니다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0" name="모서리가 둥근 직사각형 28">
            <a:extLst>
              <a:ext uri="{FF2B5EF4-FFF2-40B4-BE49-F238E27FC236}">
                <a16:creationId xmlns:a16="http://schemas.microsoft.com/office/drawing/2014/main" id="{29EB3F8A-CDCC-7070-F324-B2A64D75893D}"/>
              </a:ext>
            </a:extLst>
          </p:cNvPr>
          <p:cNvSpPr/>
          <p:nvPr/>
        </p:nvSpPr>
        <p:spPr>
          <a:xfrm>
            <a:off x="4717942" y="593734"/>
            <a:ext cx="6407258" cy="15947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CD4627-78C6-E746-8706-5D596FA7B223}"/>
              </a:ext>
            </a:extLst>
          </p:cNvPr>
          <p:cNvSpPr/>
          <p:nvPr/>
        </p:nvSpPr>
        <p:spPr>
          <a:xfrm>
            <a:off x="4898284" y="745858"/>
            <a:ext cx="6086597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컨셉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홈페이지의 컨셉은 학생을 포함한 학교 관계자들이 사용하는 종합정보시스템 입니다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수강 신청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학생 관리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문의와 답변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공지사항 등을 사용자가 권한에 따라 조회 및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수정을 할 수 있습니다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4" name="그림 33" descr="텍스트, 나무, 산, 야외이(가) 표시된 사진&#10;&#10;자동 생성된 설명">
            <a:extLst>
              <a:ext uri="{FF2B5EF4-FFF2-40B4-BE49-F238E27FC236}">
                <a16:creationId xmlns:a16="http://schemas.microsoft.com/office/drawing/2014/main" id="{8F6B4FEB-FF2E-4DE4-FAE3-EE780A53F6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19" y="4347309"/>
            <a:ext cx="2260315" cy="1977345"/>
          </a:xfrm>
          <a:prstGeom prst="rect">
            <a:avLst/>
          </a:prstGeom>
          <a:ln w="38100">
            <a:solidFill>
              <a:srgbClr val="88E0D0"/>
            </a:solidFill>
          </a:ln>
        </p:spPr>
      </p:pic>
    </p:spTree>
    <p:extLst>
      <p:ext uri="{BB962C8B-B14F-4D97-AF65-F5344CB8AC3E}">
        <p14:creationId xmlns:p14="http://schemas.microsoft.com/office/powerpoint/2010/main" val="182437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29">
            <a:extLst>
              <a:ext uri="{FF2B5EF4-FFF2-40B4-BE49-F238E27FC236}">
                <a16:creationId xmlns:a16="http://schemas.microsoft.com/office/drawing/2014/main" id="{0573A6E2-68B5-5B51-62D4-4842D73B8832}"/>
              </a:ext>
            </a:extLst>
          </p:cNvPr>
          <p:cNvSpPr/>
          <p:nvPr/>
        </p:nvSpPr>
        <p:spPr>
          <a:xfrm rot="16200000" flipH="1">
            <a:off x="2667000" y="-2667000"/>
            <a:ext cx="6858000" cy="12192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0398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4E3F-CE5B-4B60-A244-43252DE5BA86}"/>
              </a:ext>
            </a:extLst>
          </p:cNvPr>
          <p:cNvSpPr txBox="1"/>
          <p:nvPr/>
        </p:nvSpPr>
        <p:spPr>
          <a:xfrm>
            <a:off x="-3271102" y="22436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dirty="0">
                <a:solidFill>
                  <a:schemeClr val="bg1"/>
                </a:solidFill>
              </a:rPr>
              <a:t>참고 사이트</a:t>
            </a:r>
            <a:endParaRPr kumimoji="1" lang="ko-Kore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A6983D5F-001C-C26B-7B89-3941E577DC66}"/>
              </a:ext>
            </a:extLst>
          </p:cNvPr>
          <p:cNvSpPr/>
          <p:nvPr/>
        </p:nvSpPr>
        <p:spPr>
          <a:xfrm>
            <a:off x="6299200" y="175251"/>
            <a:ext cx="8382645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" name="그림 9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040DD74B-DD02-C783-C737-8C6CB06EF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586" y="5658012"/>
            <a:ext cx="648487" cy="8926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586866-017F-A978-58F1-72C8E4EC27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/>
          <a:stretch/>
        </p:blipFill>
        <p:spPr>
          <a:xfrm>
            <a:off x="328330" y="1600575"/>
            <a:ext cx="8544456" cy="4307830"/>
          </a:xfrm>
          <a:prstGeom prst="rect">
            <a:avLst/>
          </a:prstGeom>
        </p:spPr>
      </p:pic>
      <p:sp>
        <p:nvSpPr>
          <p:cNvPr id="4" name="모서리가 둥근 직사각형 36">
            <a:extLst>
              <a:ext uri="{FF2B5EF4-FFF2-40B4-BE49-F238E27FC236}">
                <a16:creationId xmlns:a16="http://schemas.microsoft.com/office/drawing/2014/main" id="{1F4C5B68-F64A-24CE-B97D-C89192E2EADF}"/>
              </a:ext>
            </a:extLst>
          </p:cNvPr>
          <p:cNvSpPr/>
          <p:nvPr/>
        </p:nvSpPr>
        <p:spPr>
          <a:xfrm>
            <a:off x="9312810" y="1667455"/>
            <a:ext cx="2686898" cy="36831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13256F-63A3-87AD-BFCC-9B4E08507BEE}"/>
              </a:ext>
            </a:extLst>
          </p:cNvPr>
          <p:cNvSpPr/>
          <p:nvPr/>
        </p:nvSpPr>
        <p:spPr>
          <a:xfrm>
            <a:off x="9480891" y="1865654"/>
            <a:ext cx="2398182" cy="312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Comment</a:t>
            </a:r>
            <a:endParaRPr lang="en-US" altLang="ko-KR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참고한 사이트는 좌측에 위치한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사이트와 같습니다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사용자에게 공개된 페이지가 아닌 학생을 비롯해 학교 관계자들이 이용하는 사이트 이므로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간결하고 알아보기 쉽고 이용성을 중심으로 구성하였습니다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9" name="사다리꼴 2">
            <a:extLst>
              <a:ext uri="{FF2B5EF4-FFF2-40B4-BE49-F238E27FC236}">
                <a16:creationId xmlns:a16="http://schemas.microsoft.com/office/drawing/2014/main" id="{FDD8F524-3F33-3296-51ED-531716B72A47}"/>
              </a:ext>
            </a:extLst>
          </p:cNvPr>
          <p:cNvSpPr/>
          <p:nvPr/>
        </p:nvSpPr>
        <p:spPr>
          <a:xfrm>
            <a:off x="-2700816" y="6402558"/>
            <a:ext cx="10635776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모서리가 둥근 직사각형 36">
            <a:extLst>
              <a:ext uri="{FF2B5EF4-FFF2-40B4-BE49-F238E27FC236}">
                <a16:creationId xmlns:a16="http://schemas.microsoft.com/office/drawing/2014/main" id="{FAFC8764-C5F7-5CD0-BDFB-37ED01908EA9}"/>
              </a:ext>
            </a:extLst>
          </p:cNvPr>
          <p:cNvSpPr/>
          <p:nvPr/>
        </p:nvSpPr>
        <p:spPr>
          <a:xfrm>
            <a:off x="328330" y="108544"/>
            <a:ext cx="5046309" cy="1084871"/>
          </a:xfrm>
          <a:prstGeom prst="roundRect">
            <a:avLst/>
          </a:prstGeom>
          <a:solidFill>
            <a:schemeClr val="bg1">
              <a:alpha val="1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0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2874" y="123824"/>
            <a:ext cx="12049126" cy="6734176"/>
            <a:chOff x="142874" y="123824"/>
            <a:chExt cx="12303125" cy="701865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341F609-05A1-A3E9-8F8B-E17012EC22F3}"/>
                </a:ext>
              </a:extLst>
            </p:cNvPr>
            <p:cNvSpPr/>
            <p:nvPr/>
          </p:nvSpPr>
          <p:spPr>
            <a:xfrm flipH="1">
              <a:off x="142874" y="123824"/>
              <a:ext cx="12303125" cy="7018655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rgbClr val="60398C">
                <a:alpha val="80000"/>
              </a:srgbClr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r>
                <a:rPr lang="ko-KR" altLang="en-US" sz="3500" b="1" kern="0" dirty="0">
                  <a:ln w="9525">
                    <a:noFill/>
                  </a:ln>
                  <a:solidFill>
                    <a:srgbClr val="60398C"/>
                  </a:solidFill>
                  <a:ea typeface="Tmon몬소리 Black" panose="02000A03000000000000" pitchFamily="2" charset="-127"/>
                </a:rPr>
                <a:t>  </a:t>
              </a:r>
              <a:r>
                <a:rPr lang="ko-KR" altLang="en-US" sz="3500" b="1" kern="0" dirty="0">
                  <a:ln w="9525">
                    <a:noFill/>
                  </a:ln>
                  <a:solidFill>
                    <a:schemeClr val="bg1"/>
                  </a:solidFill>
                  <a:ea typeface="Tmon몬소리 Black" panose="02000A03000000000000" pitchFamily="2" charset="-127"/>
                </a:rPr>
                <a:t>메뉴 구성표와 진행률</a:t>
              </a:r>
              <a:endParaRPr lang="ko-KR" altLang="en-US" sz="35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1B0C861D-167B-FDE4-9EA7-A2A7209ACB5F}"/>
                </a:ext>
              </a:extLst>
            </p:cNvPr>
            <p:cNvSpPr/>
            <p:nvPr/>
          </p:nvSpPr>
          <p:spPr>
            <a:xfrm rot="7418552">
              <a:off x="-94388" y="736661"/>
              <a:ext cx="1368479" cy="232179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780487DD-C03E-1465-A699-BB063C789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4" y="1117600"/>
            <a:ext cx="10641276" cy="5526728"/>
          </a:xfrm>
          <a:prstGeom prst="rect">
            <a:avLst/>
          </a:prstGeom>
        </p:spPr>
      </p:pic>
      <p:pic>
        <p:nvPicPr>
          <p:cNvPr id="6" name="그림 5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03E2CA9D-1015-7A71-84E9-1FC809B037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960" y="292270"/>
            <a:ext cx="477225" cy="656886"/>
          </a:xfrm>
          <a:prstGeom prst="rect">
            <a:avLst/>
          </a:prstGeom>
        </p:spPr>
      </p:pic>
      <p:sp>
        <p:nvSpPr>
          <p:cNvPr id="7" name="대각선 방향의 모서리가 잘린 사각형 6">
            <a:extLst>
              <a:ext uri="{FF2B5EF4-FFF2-40B4-BE49-F238E27FC236}">
                <a16:creationId xmlns:a16="http://schemas.microsoft.com/office/drawing/2014/main" id="{3C6F5939-1117-D64E-8064-1128AA078EA1}"/>
              </a:ext>
            </a:extLst>
          </p:cNvPr>
          <p:cNvSpPr/>
          <p:nvPr/>
        </p:nvSpPr>
        <p:spPr>
          <a:xfrm flipV="1">
            <a:off x="1195273" y="929717"/>
            <a:ext cx="6871596" cy="45719"/>
          </a:xfrm>
          <a:prstGeom prst="snip2Diag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35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5750" y="197641"/>
            <a:ext cx="11906250" cy="6660360"/>
            <a:chOff x="285750" y="197641"/>
            <a:chExt cx="11906250" cy="666036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341F609-05A1-A3E9-8F8B-E17012EC22F3}"/>
                </a:ext>
              </a:extLst>
            </p:cNvPr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r>
                <a:rPr lang="en-US" altLang="ko-KR" sz="3000" b="1" kern="0" dirty="0">
                  <a:ln w="9525">
                    <a:noFill/>
                  </a:ln>
                  <a:solidFill>
                    <a:srgbClr val="60398C"/>
                  </a:solidFill>
                  <a:ea typeface="Tmon몬소리 Black" panose="02000A03000000000000" pitchFamily="2" charset="-127"/>
                </a:rPr>
                <a:t>DB</a:t>
              </a:r>
              <a:r>
                <a:rPr lang="ko-KR" altLang="en-US" sz="3000" b="1" kern="0" dirty="0">
                  <a:ln w="9525">
                    <a:noFill/>
                  </a:ln>
                  <a:solidFill>
                    <a:srgbClr val="60398C"/>
                  </a:solidFill>
                  <a:ea typeface="Tmon몬소리 Black" panose="02000A03000000000000" pitchFamily="2" charset="-127"/>
                </a:rPr>
                <a:t> 설계도</a:t>
              </a:r>
              <a:endParaRPr lang="ko-KR" altLang="en-US" sz="3000" b="1" dirty="0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C1E6B7-C9FF-B9EE-D21F-E0D7EB326906}"/>
                </a:ext>
              </a:extLst>
            </p:cNvPr>
            <p:cNvGrpSpPr/>
            <p:nvPr/>
          </p:nvGrpSpPr>
          <p:grpSpPr>
            <a:xfrm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1B0C861D-167B-FDE4-9EA7-A2A7209ACB5F}"/>
                  </a:ext>
                </a:extLst>
              </p:cNvPr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D3ED5CF-2CD1-9CDF-685D-30CD3ED9519C}"/>
                  </a:ext>
                </a:extLst>
              </p:cNvPr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" name="그림 29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F50B179E-09AD-2094-9567-3123B98DD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45" y="1080679"/>
            <a:ext cx="10436860" cy="5575390"/>
          </a:xfrm>
          <a:prstGeom prst="rect">
            <a:avLst/>
          </a:prstGeom>
        </p:spPr>
      </p:pic>
      <p:pic>
        <p:nvPicPr>
          <p:cNvPr id="31" name="그림 30" descr="텍스트, 인간의 얼굴, 미소, 스크린샷이(가) 표시된 사진&#10;&#10;자동 생성된 설명">
            <a:extLst>
              <a:ext uri="{FF2B5EF4-FFF2-40B4-BE49-F238E27FC236}">
                <a16:creationId xmlns:a16="http://schemas.microsoft.com/office/drawing/2014/main" id="{7DD30F46-064B-6683-BE8E-5BBB9E53A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49" y="348062"/>
            <a:ext cx="459295" cy="6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3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5750" y="197640"/>
            <a:ext cx="11906250" cy="6660360"/>
            <a:chOff x="285750" y="197641"/>
            <a:chExt cx="11906250" cy="666036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341F609-05A1-A3E9-8F8B-E17012EC22F3}"/>
                </a:ext>
              </a:extLst>
            </p:cNvPr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r>
                <a:rPr lang="ko-KR" altLang="en-US" sz="3500" b="1" kern="0" dirty="0">
                  <a:ln w="9525">
                    <a:noFill/>
                  </a:ln>
                  <a:solidFill>
                    <a:srgbClr val="60398C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구현한 기능에 대한 소개</a:t>
              </a:r>
              <a:endParaRPr lang="ko-KR" altLang="en-US" sz="3500" b="1" dirty="0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C1E6B7-C9FF-B9EE-D21F-E0D7EB326906}"/>
                </a:ext>
              </a:extLst>
            </p:cNvPr>
            <p:cNvGrpSpPr/>
            <p:nvPr/>
          </p:nvGrpSpPr>
          <p:grpSpPr>
            <a:xfrm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1B0C861D-167B-FDE4-9EA7-A2A7209ACB5F}"/>
                  </a:ext>
                </a:extLst>
              </p:cNvPr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D3ED5CF-2CD1-9CDF-685D-30CD3ED9519C}"/>
                  </a:ext>
                </a:extLst>
              </p:cNvPr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모서리가 둥근 직사각형 28">
            <a:extLst>
              <a:ext uri="{FF2B5EF4-FFF2-40B4-BE49-F238E27FC236}">
                <a16:creationId xmlns:a16="http://schemas.microsoft.com/office/drawing/2014/main" id="{7AE533B1-9141-810C-8300-6F71A1AC651F}"/>
              </a:ext>
            </a:extLst>
          </p:cNvPr>
          <p:cNvSpPr/>
          <p:nvPr/>
        </p:nvSpPr>
        <p:spPr>
          <a:xfrm>
            <a:off x="1538308" y="35654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29">
            <a:extLst>
              <a:ext uri="{FF2B5EF4-FFF2-40B4-BE49-F238E27FC236}">
                <a16:creationId xmlns:a16="http://schemas.microsoft.com/office/drawing/2014/main" id="{AC11E162-06D2-4A21-2B6D-B5FB59629BFE}"/>
              </a:ext>
            </a:extLst>
          </p:cNvPr>
          <p:cNvSpPr/>
          <p:nvPr/>
        </p:nvSpPr>
        <p:spPr>
          <a:xfrm rot="16200000" flipH="1">
            <a:off x="1304314" y="3806988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C05EB1-6601-10B6-6836-CC6E5141CF02}"/>
              </a:ext>
            </a:extLst>
          </p:cNvPr>
          <p:cNvSpPr/>
          <p:nvPr/>
        </p:nvSpPr>
        <p:spPr>
          <a:xfrm>
            <a:off x="2372694" y="3537612"/>
            <a:ext cx="3276967" cy="105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비밀번호 찾기 및 변경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사용자는 로그인 전 비밀번호를 찾기를 이용할 수 있습니다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가입시 지정한 이메일로 인증 코드를 발송합니다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사용자는 코드를 입력하면 비밀번호를 변경할 수 있습니다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69826F-EAA8-F88F-D571-87BB216468AD}"/>
              </a:ext>
            </a:extLst>
          </p:cNvPr>
          <p:cNvSpPr/>
          <p:nvPr/>
        </p:nvSpPr>
        <p:spPr>
          <a:xfrm>
            <a:off x="1617912" y="398005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32">
            <a:extLst>
              <a:ext uri="{FF2B5EF4-FFF2-40B4-BE49-F238E27FC236}">
                <a16:creationId xmlns:a16="http://schemas.microsoft.com/office/drawing/2014/main" id="{D683D67A-91A0-EB4A-4FDE-53BBE7F14E5D}"/>
              </a:ext>
            </a:extLst>
          </p:cNvPr>
          <p:cNvSpPr/>
          <p:nvPr/>
        </p:nvSpPr>
        <p:spPr>
          <a:xfrm>
            <a:off x="1538308" y="503859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33">
            <a:extLst>
              <a:ext uri="{FF2B5EF4-FFF2-40B4-BE49-F238E27FC236}">
                <a16:creationId xmlns:a16="http://schemas.microsoft.com/office/drawing/2014/main" id="{B310E11C-C714-7756-EAE0-D0247AF9325A}"/>
              </a:ext>
            </a:extLst>
          </p:cNvPr>
          <p:cNvSpPr/>
          <p:nvPr/>
        </p:nvSpPr>
        <p:spPr>
          <a:xfrm rot="16200000" flipH="1">
            <a:off x="1304314" y="528013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B848D4-AA52-EF5F-0FEA-ABAC8531DCF4}"/>
              </a:ext>
            </a:extLst>
          </p:cNvPr>
          <p:cNvSpPr/>
          <p:nvPr/>
        </p:nvSpPr>
        <p:spPr>
          <a:xfrm>
            <a:off x="2363551" y="5024093"/>
            <a:ext cx="3276967" cy="105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강의 조회 및 등록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교수가 등록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수정한 강의들을 학생이 조회할 수 있습니다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교수는 강의계획안을 첨부하여 학생들이 열어볼 수 있도록 할 수 있습니다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F28D0B-EA65-9715-F66D-C5C6FB48D1A7}"/>
              </a:ext>
            </a:extLst>
          </p:cNvPr>
          <p:cNvSpPr/>
          <p:nvPr/>
        </p:nvSpPr>
        <p:spPr>
          <a:xfrm>
            <a:off x="1617912" y="545320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36">
            <a:extLst>
              <a:ext uri="{FF2B5EF4-FFF2-40B4-BE49-F238E27FC236}">
                <a16:creationId xmlns:a16="http://schemas.microsoft.com/office/drawing/2014/main" id="{2281444B-1377-31A6-84DC-23F78FCBED0E}"/>
              </a:ext>
            </a:extLst>
          </p:cNvPr>
          <p:cNvSpPr/>
          <p:nvPr/>
        </p:nvSpPr>
        <p:spPr>
          <a:xfrm>
            <a:off x="6609948" y="35654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37">
            <a:extLst>
              <a:ext uri="{FF2B5EF4-FFF2-40B4-BE49-F238E27FC236}">
                <a16:creationId xmlns:a16="http://schemas.microsoft.com/office/drawing/2014/main" id="{D718913F-1653-743C-40E8-FD12502BC3C0}"/>
              </a:ext>
            </a:extLst>
          </p:cNvPr>
          <p:cNvSpPr/>
          <p:nvPr/>
        </p:nvSpPr>
        <p:spPr>
          <a:xfrm rot="16200000" flipH="1">
            <a:off x="6375954" y="3806988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CF2EB6-33AC-2183-520F-9F5DB0C9FA87}"/>
              </a:ext>
            </a:extLst>
          </p:cNvPr>
          <p:cNvSpPr/>
          <p:nvPr/>
        </p:nvSpPr>
        <p:spPr>
          <a:xfrm>
            <a:off x="7444335" y="3550947"/>
            <a:ext cx="3276967" cy="105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설정한 권한에 따라 사용자들은 공지사항과 문의 게시판을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이용할 수 있습니다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학생은 공지사항 조회와 문의 게시글을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올려 관리자로부터 답변을 받을 수 있습니다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E22929-6663-FF41-863E-5D25A6FAB464}"/>
              </a:ext>
            </a:extLst>
          </p:cNvPr>
          <p:cNvSpPr/>
          <p:nvPr/>
        </p:nvSpPr>
        <p:spPr>
          <a:xfrm>
            <a:off x="6689552" y="398005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40">
            <a:extLst>
              <a:ext uri="{FF2B5EF4-FFF2-40B4-BE49-F238E27FC236}">
                <a16:creationId xmlns:a16="http://schemas.microsoft.com/office/drawing/2014/main" id="{01E2353C-D033-CA50-2E5F-2DDEE2F950EA}"/>
              </a:ext>
            </a:extLst>
          </p:cNvPr>
          <p:cNvSpPr/>
          <p:nvPr/>
        </p:nvSpPr>
        <p:spPr>
          <a:xfrm>
            <a:off x="6609948" y="503859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41">
            <a:extLst>
              <a:ext uri="{FF2B5EF4-FFF2-40B4-BE49-F238E27FC236}">
                <a16:creationId xmlns:a16="http://schemas.microsoft.com/office/drawing/2014/main" id="{FD2D8952-C375-3A9C-3D28-3A0B70454EA7}"/>
              </a:ext>
            </a:extLst>
          </p:cNvPr>
          <p:cNvSpPr/>
          <p:nvPr/>
        </p:nvSpPr>
        <p:spPr>
          <a:xfrm rot="16200000" flipH="1">
            <a:off x="6375954" y="528013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4EB2D-BEA6-CCE9-43EF-4A0371C5075E}"/>
              </a:ext>
            </a:extLst>
          </p:cNvPr>
          <p:cNvSpPr/>
          <p:nvPr/>
        </p:nvSpPr>
        <p:spPr>
          <a:xfrm>
            <a:off x="7444335" y="5024093"/>
            <a:ext cx="3276967" cy="105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캘린더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사용자는 로그인 후 나오는 메인 페이지에서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캘린더 기능을 이용할 수 있습니다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여러 일정에 대한 등록 및 수정은 관리자가 합니다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CE9623-8437-637F-8F07-7E8D7DAB89AE}"/>
              </a:ext>
            </a:extLst>
          </p:cNvPr>
          <p:cNvSpPr/>
          <p:nvPr/>
        </p:nvSpPr>
        <p:spPr>
          <a:xfrm>
            <a:off x="6689552" y="545320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D93F0B-3BD2-9162-1678-1320D6D20914}"/>
              </a:ext>
            </a:extLst>
          </p:cNvPr>
          <p:cNvSpPr/>
          <p:nvPr/>
        </p:nvSpPr>
        <p:spPr>
          <a:xfrm>
            <a:off x="3804479" y="1924510"/>
            <a:ext cx="7352871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기능들을 구현하는데 있어서 가장 중요한 목적은 다음과 같습니다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유저들이 사용하는 가장 기본적인 기능들이 서로 오류 없이 유기적으로 연결되도록 하고자 하였습니다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각각의 사용자는 부여된 권한에서 허용하는 범위내의 기능들을 어렵지 않게 이용할 수 있습니다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대표적으로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가지의 기능을 소개하겠습니다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26" name="모서리가 둥근 직사각형 45">
            <a:extLst>
              <a:ext uri="{FF2B5EF4-FFF2-40B4-BE49-F238E27FC236}">
                <a16:creationId xmlns:a16="http://schemas.microsoft.com/office/drawing/2014/main" id="{50234532-7B40-A8E6-2EEB-D24C39C613C2}"/>
              </a:ext>
            </a:extLst>
          </p:cNvPr>
          <p:cNvSpPr/>
          <p:nvPr/>
        </p:nvSpPr>
        <p:spPr>
          <a:xfrm>
            <a:off x="1358136" y="2320742"/>
            <a:ext cx="2286017" cy="372150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목적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5DD433-4400-37FA-AC2C-0EE2B2903B81}"/>
              </a:ext>
            </a:extLst>
          </p:cNvPr>
          <p:cNvGrpSpPr/>
          <p:nvPr/>
        </p:nvGrpSpPr>
        <p:grpSpPr>
          <a:xfrm rot="5400000">
            <a:off x="11735020" y="303545"/>
            <a:ext cx="1408251" cy="2112377"/>
            <a:chOff x="5360849" y="1366155"/>
            <a:chExt cx="1883229" cy="2824844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A9D220-8AA5-956F-1161-65359D8A9C5A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88E0D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4">
              <a:extLst>
                <a:ext uri="{FF2B5EF4-FFF2-40B4-BE49-F238E27FC236}">
                  <a16:creationId xmlns:a16="http://schemas.microsoft.com/office/drawing/2014/main" id="{7E083D6F-6B94-70E0-B945-00130C263E9D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88E0D0">
                  <a:alpha val="50000"/>
                </a:srgbClr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대각선 방향의 모서리가 잘린 사각형 35">
            <a:extLst>
              <a:ext uri="{FF2B5EF4-FFF2-40B4-BE49-F238E27FC236}">
                <a16:creationId xmlns:a16="http://schemas.microsoft.com/office/drawing/2014/main" id="{C8BEFECA-ADF8-0537-8B3A-34A7C1800770}"/>
              </a:ext>
            </a:extLst>
          </p:cNvPr>
          <p:cNvSpPr/>
          <p:nvPr/>
        </p:nvSpPr>
        <p:spPr>
          <a:xfrm flipV="1">
            <a:off x="1155845" y="1125469"/>
            <a:ext cx="6871596" cy="45719"/>
          </a:xfrm>
          <a:prstGeom prst="snip2DiagRect">
            <a:avLst/>
          </a:prstGeom>
          <a:solidFill>
            <a:srgbClr val="60398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13778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432</Words>
  <Application>Microsoft Office PowerPoint</Application>
  <PresentationFormat>와이드스크린</PresentationFormat>
  <Paragraphs>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admin</cp:lastModifiedBy>
  <cp:revision>121</cp:revision>
  <dcterms:created xsi:type="dcterms:W3CDTF">2023-05-25T06:59:34Z</dcterms:created>
  <dcterms:modified xsi:type="dcterms:W3CDTF">2023-06-29T09:49:44Z</dcterms:modified>
</cp:coreProperties>
</file>