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5" r:id="rId4"/>
    <p:sldId id="283" r:id="rId5"/>
    <p:sldId id="284" r:id="rId6"/>
    <p:sldId id="286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68" autoAdjust="0"/>
    <p:restoredTop sz="94660"/>
  </p:normalViewPr>
  <p:slideViewPr>
    <p:cSldViewPr snapToGrid="0">
      <p:cViewPr>
        <p:scale>
          <a:sx n="125" d="100"/>
          <a:sy n="125" d="100"/>
        </p:scale>
        <p:origin x="450" y="-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7C689-F0F8-415E-BDCD-A66FCC1A74E8}" type="datetimeFigureOut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E1346-60A3-4378-9CAC-6C0E91C53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387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7C689-F0F8-415E-BDCD-A66FCC1A74E8}" type="datetimeFigureOut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E1346-60A3-4378-9CAC-6C0E91C53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23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7C689-F0F8-415E-BDCD-A66FCC1A74E8}" type="datetimeFigureOut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E1346-60A3-4378-9CAC-6C0E91C53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585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7C689-F0F8-415E-BDCD-A66FCC1A74E8}" type="datetimeFigureOut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E1346-60A3-4378-9CAC-6C0E91C53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223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7C689-F0F8-415E-BDCD-A66FCC1A74E8}" type="datetimeFigureOut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E1346-60A3-4378-9CAC-6C0E91C53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410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7C689-F0F8-415E-BDCD-A66FCC1A74E8}" type="datetimeFigureOut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E1346-60A3-4378-9CAC-6C0E91C53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1983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7C689-F0F8-415E-BDCD-A66FCC1A74E8}" type="datetimeFigureOut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E1346-60A3-4378-9CAC-6C0E91C53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721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7C689-F0F8-415E-BDCD-A66FCC1A74E8}" type="datetimeFigureOut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E1346-60A3-4378-9CAC-6C0E91C53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3226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7C689-F0F8-415E-BDCD-A66FCC1A74E8}" type="datetimeFigureOut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E1346-60A3-4378-9CAC-6C0E91C53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103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7C689-F0F8-415E-BDCD-A66FCC1A74E8}" type="datetimeFigureOut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E1346-60A3-4378-9CAC-6C0E91C53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073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7C689-F0F8-415E-BDCD-A66FCC1A74E8}" type="datetimeFigureOut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E1346-60A3-4378-9CAC-6C0E91C53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64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7C689-F0F8-415E-BDCD-A66FCC1A74E8}" type="datetimeFigureOut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E1346-60A3-4378-9CAC-6C0E91C53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668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관리</a:t>
            </a:r>
            <a:r>
              <a:rPr lang="en-US" altLang="ko-KR" dirty="0"/>
              <a:t> </a:t>
            </a:r>
            <a:r>
              <a:rPr lang="ko-KR" altLang="en-US" dirty="0"/>
              <a:t>전자결재</a:t>
            </a:r>
            <a:r>
              <a:rPr lang="en-US" altLang="ko-KR" dirty="0"/>
              <a:t> (</a:t>
            </a:r>
            <a:r>
              <a:rPr lang="ko-KR" altLang="en-US" dirty="0"/>
              <a:t>김석준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428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3363662"/>
              </p:ext>
            </p:extLst>
          </p:nvPr>
        </p:nvGraphicFramePr>
        <p:xfrm>
          <a:off x="152400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ERP </a:t>
                      </a:r>
                      <a:r>
                        <a:rPr lang="ko-KR" altLang="en-US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 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전자결재 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기안문 조회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)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메뉴의</a:t>
                      </a:r>
                      <a:r>
                        <a:rPr lang="ko-KR" altLang="en-US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전자결재 페이지 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기안문 조회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)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703512" y="1061049"/>
            <a:ext cx="6048672" cy="53954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1775520" y="1133057"/>
            <a:ext cx="93610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39756" y="1129756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로고 또는 심볼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703512" y="1421089"/>
            <a:ext cx="6048672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1811379" y="1421089"/>
            <a:ext cx="896739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2800375" y="142108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780386" y="1477236"/>
            <a:ext cx="1051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개인정보</a:t>
            </a:r>
            <a:r>
              <a:rPr lang="en-US" altLang="ko-KR" sz="1000" dirty="0"/>
              <a:t>/</a:t>
            </a:r>
            <a:r>
              <a:rPr lang="ko-KR" altLang="en-US" sz="1000" dirty="0"/>
              <a:t>문의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844590" y="1427739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나만의 메뉴</a:t>
            </a:r>
            <a:r>
              <a:rPr lang="en-US" altLang="ko-KR" sz="900" dirty="0"/>
              <a:t>(</a:t>
            </a:r>
            <a:r>
              <a:rPr lang="ko-KR" altLang="en-US" sz="900" dirty="0"/>
              <a:t>제조업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181" name="직사각형 180"/>
          <p:cNvSpPr/>
          <p:nvPr/>
        </p:nvSpPr>
        <p:spPr>
          <a:xfrm>
            <a:off x="1704644" y="1779961"/>
            <a:ext cx="1237696" cy="46816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1875270" y="1880101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0" name="TextBox 79"/>
          <p:cNvSpPr txBox="1"/>
          <p:nvPr/>
        </p:nvSpPr>
        <p:spPr>
          <a:xfrm>
            <a:off x="1888702" y="1898683"/>
            <a:ext cx="9249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전자결재관리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1871170" y="1880101"/>
            <a:ext cx="944137" cy="982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2" name="TextBox 81"/>
          <p:cNvSpPr txBox="1"/>
          <p:nvPr/>
        </p:nvSpPr>
        <p:spPr>
          <a:xfrm>
            <a:off x="1863733" y="2254573"/>
            <a:ext cx="963030" cy="5078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dirty="0"/>
              <a:t>결재 진행</a:t>
            </a:r>
            <a:endParaRPr lang="en-US" altLang="ko-KR" sz="900" dirty="0"/>
          </a:p>
          <a:p>
            <a:pPr algn="ctr"/>
            <a:r>
              <a:rPr lang="ko-KR" altLang="en-US" sz="900" dirty="0"/>
              <a:t>기안문 등록</a:t>
            </a:r>
            <a:endParaRPr lang="en-US" altLang="ko-KR" sz="900" dirty="0"/>
          </a:p>
          <a:p>
            <a:pPr algn="ctr"/>
            <a:r>
              <a:rPr lang="ko-KR" altLang="en-US" sz="900" dirty="0"/>
              <a:t>기안문 조회</a:t>
            </a:r>
            <a:endParaRPr lang="en-US" altLang="ko-KR" sz="900" dirty="0"/>
          </a:p>
        </p:txBody>
      </p:sp>
      <p:sp>
        <p:nvSpPr>
          <p:cNvPr id="95" name="직사각형 94"/>
          <p:cNvSpPr/>
          <p:nvPr/>
        </p:nvSpPr>
        <p:spPr>
          <a:xfrm>
            <a:off x="3045492" y="2159101"/>
            <a:ext cx="4629129" cy="3896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483021" y="1862872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기안문 조회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3767177" y="1422945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3811392" y="1429595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나만의 </a:t>
            </a:r>
            <a:r>
              <a:rPr lang="ko-KR" altLang="en-US" sz="900"/>
              <a:t>메뉴</a:t>
            </a:r>
            <a:r>
              <a:rPr lang="en-US" altLang="ko-KR" sz="900" dirty="0"/>
              <a:t>(</a:t>
            </a:r>
            <a:r>
              <a:rPr lang="ko-KR" altLang="en-US" sz="900" dirty="0"/>
              <a:t>유통업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91" name="직사각형 90"/>
          <p:cNvSpPr/>
          <p:nvPr/>
        </p:nvSpPr>
        <p:spPr>
          <a:xfrm>
            <a:off x="4765859" y="141787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4801615" y="1482338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재고</a:t>
            </a:r>
            <a:r>
              <a:rPr lang="en-US" altLang="ko-KR" sz="1000" dirty="0"/>
              <a:t>1 </a:t>
            </a:r>
            <a:r>
              <a:rPr lang="ko-KR" altLang="en-US" sz="1000" dirty="0"/>
              <a:t>메뉴</a:t>
            </a:r>
          </a:p>
        </p:txBody>
      </p:sp>
      <p:sp>
        <p:nvSpPr>
          <p:cNvPr id="96" name="직사각형 95"/>
          <p:cNvSpPr/>
          <p:nvPr/>
        </p:nvSpPr>
        <p:spPr>
          <a:xfrm>
            <a:off x="5741121" y="1418847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5776877" y="1474993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재고</a:t>
            </a:r>
            <a:r>
              <a:rPr lang="en-US" altLang="ko-KR" sz="1000" dirty="0"/>
              <a:t>2 </a:t>
            </a:r>
            <a:r>
              <a:rPr lang="ko-KR" altLang="en-US" sz="1000" dirty="0"/>
              <a:t>메뉴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6760602" y="1421479"/>
            <a:ext cx="868440" cy="356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6797717" y="1483659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관리 메뉴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5252054"/>
              </p:ext>
            </p:extLst>
          </p:nvPr>
        </p:nvGraphicFramePr>
        <p:xfrm>
          <a:off x="3139693" y="2216054"/>
          <a:ext cx="4388881" cy="368462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31241">
                  <a:extLst>
                    <a:ext uri="{9D8B030D-6E8A-4147-A177-3AD203B41FA5}">
                      <a16:colId xmlns:a16="http://schemas.microsoft.com/office/drawing/2014/main" val="4020621690"/>
                    </a:ext>
                  </a:extLst>
                </a:gridCol>
                <a:gridCol w="656781">
                  <a:extLst>
                    <a:ext uri="{9D8B030D-6E8A-4147-A177-3AD203B41FA5}">
                      <a16:colId xmlns:a16="http://schemas.microsoft.com/office/drawing/2014/main" val="2694897086"/>
                    </a:ext>
                  </a:extLst>
                </a:gridCol>
                <a:gridCol w="338401">
                  <a:extLst>
                    <a:ext uri="{9D8B030D-6E8A-4147-A177-3AD203B41FA5}">
                      <a16:colId xmlns:a16="http://schemas.microsoft.com/office/drawing/2014/main" val="3782557349"/>
                    </a:ext>
                  </a:extLst>
                </a:gridCol>
                <a:gridCol w="508943">
                  <a:extLst>
                    <a:ext uri="{9D8B030D-6E8A-4147-A177-3AD203B41FA5}">
                      <a16:colId xmlns:a16="http://schemas.microsoft.com/office/drawing/2014/main" val="274450390"/>
                    </a:ext>
                  </a:extLst>
                </a:gridCol>
                <a:gridCol w="497800">
                  <a:extLst>
                    <a:ext uri="{9D8B030D-6E8A-4147-A177-3AD203B41FA5}">
                      <a16:colId xmlns:a16="http://schemas.microsoft.com/office/drawing/2014/main" val="1991096870"/>
                    </a:ext>
                  </a:extLst>
                </a:gridCol>
                <a:gridCol w="507601">
                  <a:extLst>
                    <a:ext uri="{9D8B030D-6E8A-4147-A177-3AD203B41FA5}">
                      <a16:colId xmlns:a16="http://schemas.microsoft.com/office/drawing/2014/main" val="1150971686"/>
                    </a:ext>
                  </a:extLst>
                </a:gridCol>
                <a:gridCol w="568498">
                  <a:extLst>
                    <a:ext uri="{9D8B030D-6E8A-4147-A177-3AD203B41FA5}">
                      <a16:colId xmlns:a16="http://schemas.microsoft.com/office/drawing/2014/main" val="826667840"/>
                    </a:ext>
                  </a:extLst>
                </a:gridCol>
                <a:gridCol w="539808">
                  <a:extLst>
                    <a:ext uri="{9D8B030D-6E8A-4147-A177-3AD203B41FA5}">
                      <a16:colId xmlns:a16="http://schemas.microsoft.com/office/drawing/2014/main" val="920040545"/>
                    </a:ext>
                  </a:extLst>
                </a:gridCol>
                <a:gridCol w="539808">
                  <a:extLst>
                    <a:ext uri="{9D8B030D-6E8A-4147-A177-3AD203B41FA5}">
                      <a16:colId xmlns:a16="http://schemas.microsoft.com/office/drawing/2014/main" val="1539310807"/>
                    </a:ext>
                  </a:extLst>
                </a:gridCol>
              </a:tblGrid>
              <a:tr h="351886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기안일자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전표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기안자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결재자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진행상태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결재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3850897"/>
                  </a:ext>
                </a:extLst>
              </a:tr>
              <a:tr h="268248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0070C0"/>
                          </a:solidFill>
                        </a:rPr>
                        <a:t>0000</a:t>
                      </a:r>
                      <a:endParaRPr lang="ko-KR" altLang="en-US" sz="8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55341"/>
                  </a:ext>
                </a:extLst>
              </a:tr>
              <a:tr h="21195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16250"/>
                  </a:ext>
                </a:extLst>
              </a:tr>
              <a:tr h="23937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653697"/>
                  </a:ext>
                </a:extLst>
              </a:tr>
              <a:tr h="210229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045873"/>
                  </a:ext>
                </a:extLst>
              </a:tr>
              <a:tr h="264793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492365"/>
                  </a:ext>
                </a:extLst>
              </a:tr>
              <a:tr h="205872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699217"/>
                  </a:ext>
                </a:extLst>
              </a:tr>
              <a:tr h="20504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416412"/>
                  </a:ext>
                </a:extLst>
              </a:tr>
              <a:tr h="20504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837171"/>
                  </a:ext>
                </a:extLst>
              </a:tr>
              <a:tr h="20504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269305"/>
                  </a:ext>
                </a:extLst>
              </a:tr>
              <a:tr h="20504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206610"/>
                  </a:ext>
                </a:extLst>
              </a:tr>
              <a:tr h="20323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218474"/>
                  </a:ext>
                </a:extLst>
              </a:tr>
              <a:tr h="20323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700563"/>
                  </a:ext>
                </a:extLst>
              </a:tr>
              <a:tr h="20323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373531"/>
                  </a:ext>
                </a:extLst>
              </a:tr>
              <a:tr h="20323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8439294"/>
                  </a:ext>
                </a:extLst>
              </a:tr>
              <a:tr h="20323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053927"/>
                  </a:ext>
                </a:extLst>
              </a:tr>
            </a:tbl>
          </a:graphicData>
        </a:graphic>
      </p:graphicFrame>
      <p:sp>
        <p:nvSpPr>
          <p:cNvPr id="129" name="직사각형 128"/>
          <p:cNvSpPr/>
          <p:nvPr/>
        </p:nvSpPr>
        <p:spPr>
          <a:xfrm>
            <a:off x="3045493" y="1836605"/>
            <a:ext cx="4533504" cy="283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620319" y="1862081"/>
            <a:ext cx="41357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검색</a:t>
            </a:r>
          </a:p>
        </p:txBody>
      </p:sp>
      <p:sp>
        <p:nvSpPr>
          <p:cNvPr id="189" name="타원 188"/>
          <p:cNvSpPr/>
          <p:nvPr/>
        </p:nvSpPr>
        <p:spPr>
          <a:xfrm>
            <a:off x="1888702" y="2263884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1</a:t>
            </a:r>
            <a:endParaRPr lang="ko-KR" altLang="en-US" sz="1200" dirty="0"/>
          </a:p>
        </p:txBody>
      </p:sp>
      <p:sp>
        <p:nvSpPr>
          <p:cNvPr id="130" name="TextBox 129"/>
          <p:cNvSpPr txBox="1"/>
          <p:nvPr/>
        </p:nvSpPr>
        <p:spPr>
          <a:xfrm>
            <a:off x="7107392" y="1856574"/>
            <a:ext cx="42118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옵션</a:t>
            </a:r>
            <a:endParaRPr lang="ko-KR" altLang="en-US" sz="900" dirty="0"/>
          </a:p>
        </p:txBody>
      </p:sp>
      <p:sp>
        <p:nvSpPr>
          <p:cNvPr id="10" name="포인트가 5개인 별 9"/>
          <p:cNvSpPr/>
          <p:nvPr/>
        </p:nvSpPr>
        <p:spPr>
          <a:xfrm>
            <a:off x="3214156" y="1860712"/>
            <a:ext cx="217032" cy="201916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1" name="표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7314132"/>
              </p:ext>
            </p:extLst>
          </p:nvPr>
        </p:nvGraphicFramePr>
        <p:xfrm>
          <a:off x="8121016" y="125401"/>
          <a:ext cx="2615952" cy="3551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33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4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결재 진행 페이지로 이동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4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기안문 등록 페이지로 이동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4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기안문 조회 페이지로 이동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1689599"/>
                  </a:ext>
                </a:extLst>
              </a:tr>
              <a:tr h="2774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즐겨찾기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등록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603418"/>
                  </a:ext>
                </a:extLst>
              </a:tr>
              <a:tr h="2774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검색 입력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5909826"/>
                  </a:ext>
                </a:extLst>
              </a:tr>
              <a:tr h="2774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검색 버튼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0177570"/>
                  </a:ext>
                </a:extLst>
              </a:tr>
              <a:tr h="2774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검색 옵션 선택 버튼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4937135"/>
                  </a:ext>
                </a:extLst>
              </a:tr>
              <a:tr h="2774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해당 기안문 조회 및 수정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삭제 페이지 이동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1282321"/>
                  </a:ext>
                </a:extLst>
              </a:tr>
              <a:tr h="27992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메뉴에서 전자결재 메뉴를 클릭하면 나타나는 페이지입니다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 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로그인한 사원의 권한으로 볼 수 있는 기안문 리스트를 볼 수 있고 수정 삭제 등을 할 수 있습니다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91" name="타원 190"/>
          <p:cNvSpPr/>
          <p:nvPr/>
        </p:nvSpPr>
        <p:spPr>
          <a:xfrm>
            <a:off x="1888702" y="2434075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2</a:t>
            </a:r>
            <a:endParaRPr lang="ko-KR" altLang="en-US" sz="1200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5462893" y="1880101"/>
            <a:ext cx="1105593" cy="18252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" name="TextBox 222"/>
          <p:cNvSpPr txBox="1"/>
          <p:nvPr/>
        </p:nvSpPr>
        <p:spPr>
          <a:xfrm>
            <a:off x="7107392" y="1856574"/>
            <a:ext cx="42118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옵션</a:t>
            </a:r>
            <a:endParaRPr lang="ko-KR" altLang="en-US" sz="900" dirty="0"/>
          </a:p>
        </p:txBody>
      </p:sp>
      <p:sp>
        <p:nvSpPr>
          <p:cNvPr id="224" name="포인트가 5개인 별 223"/>
          <p:cNvSpPr/>
          <p:nvPr/>
        </p:nvSpPr>
        <p:spPr>
          <a:xfrm>
            <a:off x="3214156" y="1860712"/>
            <a:ext cx="217032" cy="201916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모서리가 둥근 직사각형 224"/>
          <p:cNvSpPr/>
          <p:nvPr/>
        </p:nvSpPr>
        <p:spPr>
          <a:xfrm>
            <a:off x="5462893" y="1880101"/>
            <a:ext cx="1105593" cy="18252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" name="타원 225"/>
          <p:cNvSpPr/>
          <p:nvPr/>
        </p:nvSpPr>
        <p:spPr>
          <a:xfrm>
            <a:off x="3096120" y="1903185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4</a:t>
            </a:r>
            <a:endParaRPr lang="ko-KR" altLang="en-US" dirty="0"/>
          </a:p>
        </p:txBody>
      </p:sp>
      <p:sp>
        <p:nvSpPr>
          <p:cNvPr id="228" name="타원 227"/>
          <p:cNvSpPr/>
          <p:nvPr/>
        </p:nvSpPr>
        <p:spPr>
          <a:xfrm>
            <a:off x="5306357" y="1901882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5</a:t>
            </a:r>
            <a:endParaRPr lang="ko-KR" altLang="en-US" dirty="0"/>
          </a:p>
        </p:txBody>
      </p:sp>
      <p:sp>
        <p:nvSpPr>
          <p:cNvPr id="230" name="타원 229"/>
          <p:cNvSpPr/>
          <p:nvPr/>
        </p:nvSpPr>
        <p:spPr>
          <a:xfrm>
            <a:off x="6588603" y="1910802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6</a:t>
            </a:r>
            <a:endParaRPr lang="ko-KR" altLang="en-US" dirty="0"/>
          </a:p>
        </p:txBody>
      </p:sp>
      <p:sp>
        <p:nvSpPr>
          <p:cNvPr id="232" name="타원 231"/>
          <p:cNvSpPr/>
          <p:nvPr/>
        </p:nvSpPr>
        <p:spPr>
          <a:xfrm>
            <a:off x="7080396" y="1910802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7</a:t>
            </a:r>
            <a:endParaRPr lang="ko-KR" altLang="en-US" dirty="0"/>
          </a:p>
        </p:txBody>
      </p:sp>
      <p:sp>
        <p:nvSpPr>
          <p:cNvPr id="112" name="타원 137">
            <a:extLst>
              <a:ext uri="{FF2B5EF4-FFF2-40B4-BE49-F238E27FC236}">
                <a16:creationId xmlns:a16="http://schemas.microsoft.com/office/drawing/2014/main" id="{EC5B7709-3A99-4B36-A060-F9EF0498ABCA}"/>
              </a:ext>
            </a:extLst>
          </p:cNvPr>
          <p:cNvSpPr/>
          <p:nvPr/>
        </p:nvSpPr>
        <p:spPr>
          <a:xfrm>
            <a:off x="712195" y="6970599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900" dirty="0"/>
              <a:t>4</a:t>
            </a:r>
            <a:endParaRPr lang="ko-KR" altLang="en-US" sz="1200" dirty="0"/>
          </a:p>
        </p:txBody>
      </p:sp>
      <p:sp>
        <p:nvSpPr>
          <p:cNvPr id="117" name="타원 137">
            <a:extLst>
              <a:ext uri="{FF2B5EF4-FFF2-40B4-BE49-F238E27FC236}">
                <a16:creationId xmlns:a16="http://schemas.microsoft.com/office/drawing/2014/main" id="{C418EC39-86CF-474E-8DDD-68E1B3442353}"/>
              </a:ext>
            </a:extLst>
          </p:cNvPr>
          <p:cNvSpPr/>
          <p:nvPr/>
        </p:nvSpPr>
        <p:spPr>
          <a:xfrm>
            <a:off x="3301703" y="2626343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900" dirty="0"/>
              <a:t>8</a:t>
            </a:r>
            <a:endParaRPr lang="ko-KR" altLang="en-US" sz="1200" dirty="0"/>
          </a:p>
        </p:txBody>
      </p:sp>
      <p:sp>
        <p:nvSpPr>
          <p:cNvPr id="44" name="타원 190">
            <a:extLst>
              <a:ext uri="{FF2B5EF4-FFF2-40B4-BE49-F238E27FC236}">
                <a16:creationId xmlns:a16="http://schemas.microsoft.com/office/drawing/2014/main" id="{6BE27D05-BA7F-4D43-A63E-24FF730C713C}"/>
              </a:ext>
            </a:extLst>
          </p:cNvPr>
          <p:cNvSpPr/>
          <p:nvPr/>
        </p:nvSpPr>
        <p:spPr>
          <a:xfrm>
            <a:off x="1888702" y="2602959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3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19326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3772839"/>
              </p:ext>
            </p:extLst>
          </p:nvPr>
        </p:nvGraphicFramePr>
        <p:xfrm>
          <a:off x="152400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ERP </a:t>
                      </a:r>
                      <a:r>
                        <a:rPr lang="ko-KR" altLang="en-US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 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전자결재 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기안문 조회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) &gt; 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기안문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메뉴의</a:t>
                      </a:r>
                      <a:r>
                        <a:rPr lang="ko-KR" altLang="en-US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전자결재 페이지 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기안문 조회 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기안문 클릭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)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703512" y="1061049"/>
            <a:ext cx="6048672" cy="53954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1775520" y="1133057"/>
            <a:ext cx="93610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39756" y="1129756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로고 또는 심볼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703512" y="1421089"/>
            <a:ext cx="6048672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1811379" y="1421089"/>
            <a:ext cx="896739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2800375" y="142108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780386" y="1477236"/>
            <a:ext cx="1051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개인정보</a:t>
            </a:r>
            <a:r>
              <a:rPr lang="en-US" altLang="ko-KR" sz="1000" dirty="0"/>
              <a:t>/</a:t>
            </a:r>
            <a:r>
              <a:rPr lang="ko-KR" altLang="en-US" sz="1000" dirty="0"/>
              <a:t>문의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844590" y="1427739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나만의 메뉴</a:t>
            </a:r>
            <a:r>
              <a:rPr lang="en-US" altLang="ko-KR" sz="900" dirty="0"/>
              <a:t>(</a:t>
            </a:r>
            <a:r>
              <a:rPr lang="ko-KR" altLang="en-US" sz="900" dirty="0"/>
              <a:t>제조업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181" name="직사각형 180"/>
          <p:cNvSpPr/>
          <p:nvPr/>
        </p:nvSpPr>
        <p:spPr>
          <a:xfrm>
            <a:off x="1704644" y="1779961"/>
            <a:ext cx="1237696" cy="46816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1875270" y="1880101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0" name="TextBox 79"/>
          <p:cNvSpPr txBox="1"/>
          <p:nvPr/>
        </p:nvSpPr>
        <p:spPr>
          <a:xfrm>
            <a:off x="1888702" y="1898683"/>
            <a:ext cx="9249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전자결재관리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1871170" y="1880101"/>
            <a:ext cx="944137" cy="982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2" name="TextBox 81"/>
          <p:cNvSpPr txBox="1"/>
          <p:nvPr/>
        </p:nvSpPr>
        <p:spPr>
          <a:xfrm>
            <a:off x="1863733" y="2254573"/>
            <a:ext cx="963030" cy="5078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dirty="0"/>
              <a:t>결재 진행</a:t>
            </a:r>
            <a:endParaRPr lang="en-US" altLang="ko-KR" sz="900" dirty="0"/>
          </a:p>
          <a:p>
            <a:pPr algn="ctr"/>
            <a:r>
              <a:rPr lang="ko-KR" altLang="en-US" sz="900" dirty="0"/>
              <a:t>기안문 등록</a:t>
            </a:r>
            <a:endParaRPr lang="en-US" altLang="ko-KR" sz="900" dirty="0"/>
          </a:p>
          <a:p>
            <a:pPr algn="ctr"/>
            <a:r>
              <a:rPr lang="ko-KR" altLang="en-US" sz="900" dirty="0"/>
              <a:t>기안문 조회</a:t>
            </a:r>
            <a:endParaRPr lang="en-US" altLang="ko-KR" sz="900" dirty="0"/>
          </a:p>
        </p:txBody>
      </p:sp>
      <p:sp>
        <p:nvSpPr>
          <p:cNvPr id="95" name="직사각형 94"/>
          <p:cNvSpPr/>
          <p:nvPr/>
        </p:nvSpPr>
        <p:spPr>
          <a:xfrm>
            <a:off x="3045492" y="2159101"/>
            <a:ext cx="4629129" cy="3896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483021" y="1862872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기안문 조회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3767177" y="1422945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3811392" y="1429595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나만의 </a:t>
            </a:r>
            <a:r>
              <a:rPr lang="ko-KR" altLang="en-US" sz="900"/>
              <a:t>메뉴</a:t>
            </a:r>
            <a:r>
              <a:rPr lang="en-US" altLang="ko-KR" sz="900" dirty="0"/>
              <a:t>(</a:t>
            </a:r>
            <a:r>
              <a:rPr lang="ko-KR" altLang="en-US" sz="900" dirty="0"/>
              <a:t>유통업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91" name="직사각형 90"/>
          <p:cNvSpPr/>
          <p:nvPr/>
        </p:nvSpPr>
        <p:spPr>
          <a:xfrm>
            <a:off x="4765859" y="141787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4801615" y="1482338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재고</a:t>
            </a:r>
            <a:r>
              <a:rPr lang="en-US" altLang="ko-KR" sz="1000" dirty="0"/>
              <a:t>1 </a:t>
            </a:r>
            <a:r>
              <a:rPr lang="ko-KR" altLang="en-US" sz="1000" dirty="0"/>
              <a:t>메뉴</a:t>
            </a:r>
          </a:p>
        </p:txBody>
      </p:sp>
      <p:sp>
        <p:nvSpPr>
          <p:cNvPr id="96" name="직사각형 95"/>
          <p:cNvSpPr/>
          <p:nvPr/>
        </p:nvSpPr>
        <p:spPr>
          <a:xfrm>
            <a:off x="5741121" y="1418847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5776877" y="1474993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재고</a:t>
            </a:r>
            <a:r>
              <a:rPr lang="en-US" altLang="ko-KR" sz="1000" dirty="0"/>
              <a:t>2 </a:t>
            </a:r>
            <a:r>
              <a:rPr lang="ko-KR" altLang="en-US" sz="1000" dirty="0"/>
              <a:t>메뉴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6760602" y="1421479"/>
            <a:ext cx="868440" cy="356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6797717" y="1483659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관리 메뉴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3139693" y="2216054"/>
          <a:ext cx="4388881" cy="368462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31241">
                  <a:extLst>
                    <a:ext uri="{9D8B030D-6E8A-4147-A177-3AD203B41FA5}">
                      <a16:colId xmlns:a16="http://schemas.microsoft.com/office/drawing/2014/main" val="4020621690"/>
                    </a:ext>
                  </a:extLst>
                </a:gridCol>
                <a:gridCol w="656781">
                  <a:extLst>
                    <a:ext uri="{9D8B030D-6E8A-4147-A177-3AD203B41FA5}">
                      <a16:colId xmlns:a16="http://schemas.microsoft.com/office/drawing/2014/main" val="2694897086"/>
                    </a:ext>
                  </a:extLst>
                </a:gridCol>
                <a:gridCol w="338401">
                  <a:extLst>
                    <a:ext uri="{9D8B030D-6E8A-4147-A177-3AD203B41FA5}">
                      <a16:colId xmlns:a16="http://schemas.microsoft.com/office/drawing/2014/main" val="3782557349"/>
                    </a:ext>
                  </a:extLst>
                </a:gridCol>
                <a:gridCol w="508943">
                  <a:extLst>
                    <a:ext uri="{9D8B030D-6E8A-4147-A177-3AD203B41FA5}">
                      <a16:colId xmlns:a16="http://schemas.microsoft.com/office/drawing/2014/main" val="274450390"/>
                    </a:ext>
                  </a:extLst>
                </a:gridCol>
                <a:gridCol w="497800">
                  <a:extLst>
                    <a:ext uri="{9D8B030D-6E8A-4147-A177-3AD203B41FA5}">
                      <a16:colId xmlns:a16="http://schemas.microsoft.com/office/drawing/2014/main" val="1991096870"/>
                    </a:ext>
                  </a:extLst>
                </a:gridCol>
                <a:gridCol w="507601">
                  <a:extLst>
                    <a:ext uri="{9D8B030D-6E8A-4147-A177-3AD203B41FA5}">
                      <a16:colId xmlns:a16="http://schemas.microsoft.com/office/drawing/2014/main" val="1150971686"/>
                    </a:ext>
                  </a:extLst>
                </a:gridCol>
                <a:gridCol w="568498">
                  <a:extLst>
                    <a:ext uri="{9D8B030D-6E8A-4147-A177-3AD203B41FA5}">
                      <a16:colId xmlns:a16="http://schemas.microsoft.com/office/drawing/2014/main" val="826667840"/>
                    </a:ext>
                  </a:extLst>
                </a:gridCol>
                <a:gridCol w="539808">
                  <a:extLst>
                    <a:ext uri="{9D8B030D-6E8A-4147-A177-3AD203B41FA5}">
                      <a16:colId xmlns:a16="http://schemas.microsoft.com/office/drawing/2014/main" val="920040545"/>
                    </a:ext>
                  </a:extLst>
                </a:gridCol>
                <a:gridCol w="539808">
                  <a:extLst>
                    <a:ext uri="{9D8B030D-6E8A-4147-A177-3AD203B41FA5}">
                      <a16:colId xmlns:a16="http://schemas.microsoft.com/office/drawing/2014/main" val="1539310807"/>
                    </a:ext>
                  </a:extLst>
                </a:gridCol>
              </a:tblGrid>
              <a:tr h="351886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기안일자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전표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기안자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결재자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진행상태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결재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3850897"/>
                  </a:ext>
                </a:extLst>
              </a:tr>
              <a:tr h="268248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0070C0"/>
                          </a:solidFill>
                        </a:rPr>
                        <a:t>0000</a:t>
                      </a:r>
                      <a:endParaRPr lang="ko-KR" altLang="en-US" sz="8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55341"/>
                  </a:ext>
                </a:extLst>
              </a:tr>
              <a:tr h="21195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16250"/>
                  </a:ext>
                </a:extLst>
              </a:tr>
              <a:tr h="23937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653697"/>
                  </a:ext>
                </a:extLst>
              </a:tr>
              <a:tr h="210229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045873"/>
                  </a:ext>
                </a:extLst>
              </a:tr>
              <a:tr h="264793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492365"/>
                  </a:ext>
                </a:extLst>
              </a:tr>
              <a:tr h="205872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699217"/>
                  </a:ext>
                </a:extLst>
              </a:tr>
              <a:tr h="20504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416412"/>
                  </a:ext>
                </a:extLst>
              </a:tr>
              <a:tr h="20504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837171"/>
                  </a:ext>
                </a:extLst>
              </a:tr>
              <a:tr h="20504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269305"/>
                  </a:ext>
                </a:extLst>
              </a:tr>
              <a:tr h="20504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206610"/>
                  </a:ext>
                </a:extLst>
              </a:tr>
              <a:tr h="20323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218474"/>
                  </a:ext>
                </a:extLst>
              </a:tr>
              <a:tr h="20323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700563"/>
                  </a:ext>
                </a:extLst>
              </a:tr>
              <a:tr h="20323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373531"/>
                  </a:ext>
                </a:extLst>
              </a:tr>
              <a:tr h="20323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8439294"/>
                  </a:ext>
                </a:extLst>
              </a:tr>
              <a:tr h="20323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053927"/>
                  </a:ext>
                </a:extLst>
              </a:tr>
            </a:tbl>
          </a:graphicData>
        </a:graphic>
      </p:graphicFrame>
      <p:sp>
        <p:nvSpPr>
          <p:cNvPr id="129" name="직사각형 128"/>
          <p:cNvSpPr/>
          <p:nvPr/>
        </p:nvSpPr>
        <p:spPr>
          <a:xfrm>
            <a:off x="3045493" y="1836605"/>
            <a:ext cx="4533504" cy="283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620319" y="1862081"/>
            <a:ext cx="41357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검색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7107392" y="1856574"/>
            <a:ext cx="42118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옵션</a:t>
            </a:r>
            <a:endParaRPr lang="ko-KR" altLang="en-US" sz="900" dirty="0"/>
          </a:p>
        </p:txBody>
      </p:sp>
      <p:sp>
        <p:nvSpPr>
          <p:cNvPr id="10" name="포인트가 5개인 별 9"/>
          <p:cNvSpPr/>
          <p:nvPr/>
        </p:nvSpPr>
        <p:spPr>
          <a:xfrm>
            <a:off x="3214156" y="1860712"/>
            <a:ext cx="217032" cy="201916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1" name="표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544261"/>
              </p:ext>
            </p:extLst>
          </p:nvPr>
        </p:nvGraphicFramePr>
        <p:xfrm>
          <a:off x="8121016" y="125401"/>
          <a:ext cx="2615952" cy="2441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33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4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기안문 내용 수정 입력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4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기안문 수정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후 기안문 조회 페이지로 이동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4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기안문 삭제 후 기안문 조회 페이지로 이동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1689599"/>
                  </a:ext>
                </a:extLst>
              </a:tr>
              <a:tr h="2774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기안문 조회 페이지로 이동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759233"/>
                  </a:ext>
                </a:extLst>
              </a:tr>
              <a:tr h="27992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&gt;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전자결재 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기안문조회 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기안문을 클릭하면 나타나는 페이지입니다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 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로그인한 사원의 권한으로 볼 수 있는 해당 기안문을 조회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수정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삭제 할 수 있습니다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5462893" y="1880101"/>
            <a:ext cx="1105593" cy="18252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" name="TextBox 222"/>
          <p:cNvSpPr txBox="1"/>
          <p:nvPr/>
        </p:nvSpPr>
        <p:spPr>
          <a:xfrm>
            <a:off x="7107392" y="1856574"/>
            <a:ext cx="42118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옵션</a:t>
            </a:r>
            <a:endParaRPr lang="ko-KR" altLang="en-US" sz="900" dirty="0"/>
          </a:p>
        </p:txBody>
      </p:sp>
      <p:sp>
        <p:nvSpPr>
          <p:cNvPr id="224" name="포인트가 5개인 별 223"/>
          <p:cNvSpPr/>
          <p:nvPr/>
        </p:nvSpPr>
        <p:spPr>
          <a:xfrm>
            <a:off x="3214156" y="1860712"/>
            <a:ext cx="217032" cy="201916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모서리가 둥근 직사각형 224"/>
          <p:cNvSpPr/>
          <p:nvPr/>
        </p:nvSpPr>
        <p:spPr>
          <a:xfrm>
            <a:off x="5462893" y="1880101"/>
            <a:ext cx="1105593" cy="18252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" name="타원 225"/>
          <p:cNvSpPr/>
          <p:nvPr/>
        </p:nvSpPr>
        <p:spPr>
          <a:xfrm>
            <a:off x="3096120" y="1903185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4</a:t>
            </a:r>
            <a:endParaRPr lang="ko-KR" altLang="en-US" dirty="0"/>
          </a:p>
        </p:txBody>
      </p:sp>
      <p:sp>
        <p:nvSpPr>
          <p:cNvPr id="228" name="타원 227"/>
          <p:cNvSpPr/>
          <p:nvPr/>
        </p:nvSpPr>
        <p:spPr>
          <a:xfrm>
            <a:off x="5306357" y="1901882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5</a:t>
            </a:r>
            <a:endParaRPr lang="ko-KR" altLang="en-US" dirty="0"/>
          </a:p>
        </p:txBody>
      </p:sp>
      <p:sp>
        <p:nvSpPr>
          <p:cNvPr id="230" name="타원 229"/>
          <p:cNvSpPr/>
          <p:nvPr/>
        </p:nvSpPr>
        <p:spPr>
          <a:xfrm>
            <a:off x="6588603" y="1910802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6</a:t>
            </a:r>
            <a:endParaRPr lang="ko-KR" altLang="en-US" dirty="0"/>
          </a:p>
        </p:txBody>
      </p:sp>
      <p:sp>
        <p:nvSpPr>
          <p:cNvPr id="112" name="타원 137">
            <a:extLst>
              <a:ext uri="{FF2B5EF4-FFF2-40B4-BE49-F238E27FC236}">
                <a16:creationId xmlns:a16="http://schemas.microsoft.com/office/drawing/2014/main" id="{EC5B7709-3A99-4B36-A060-F9EF0498ABCA}"/>
              </a:ext>
            </a:extLst>
          </p:cNvPr>
          <p:cNvSpPr/>
          <p:nvPr/>
        </p:nvSpPr>
        <p:spPr>
          <a:xfrm>
            <a:off x="712195" y="6970599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900" dirty="0"/>
              <a:t>4</a:t>
            </a:r>
            <a:endParaRPr lang="ko-KR" altLang="en-US" sz="1200" dirty="0"/>
          </a:p>
        </p:txBody>
      </p:sp>
      <p:sp>
        <p:nvSpPr>
          <p:cNvPr id="117" name="타원 137">
            <a:extLst>
              <a:ext uri="{FF2B5EF4-FFF2-40B4-BE49-F238E27FC236}">
                <a16:creationId xmlns:a16="http://schemas.microsoft.com/office/drawing/2014/main" id="{C418EC39-86CF-474E-8DDD-68E1B3442353}"/>
              </a:ext>
            </a:extLst>
          </p:cNvPr>
          <p:cNvSpPr/>
          <p:nvPr/>
        </p:nvSpPr>
        <p:spPr>
          <a:xfrm>
            <a:off x="3301703" y="2626343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900" dirty="0"/>
              <a:t>8</a:t>
            </a:r>
            <a:endParaRPr lang="ko-KR" altLang="en-US" sz="1200" dirty="0"/>
          </a:p>
        </p:txBody>
      </p:sp>
      <p:sp>
        <p:nvSpPr>
          <p:cNvPr id="45" name="직사각형 259">
            <a:extLst>
              <a:ext uri="{FF2B5EF4-FFF2-40B4-BE49-F238E27FC236}">
                <a16:creationId xmlns:a16="http://schemas.microsoft.com/office/drawing/2014/main" id="{AB83BDD3-7799-44A0-80D8-7AF15645B6D8}"/>
              </a:ext>
            </a:extLst>
          </p:cNvPr>
          <p:cNvSpPr/>
          <p:nvPr/>
        </p:nvSpPr>
        <p:spPr>
          <a:xfrm>
            <a:off x="2520303" y="1695884"/>
            <a:ext cx="4298468" cy="44579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BF4194B-4970-4667-862A-F60D756D1D37}"/>
              </a:ext>
            </a:extLst>
          </p:cNvPr>
          <p:cNvSpPr txBox="1"/>
          <p:nvPr/>
        </p:nvSpPr>
        <p:spPr>
          <a:xfrm>
            <a:off x="5535987" y="566667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3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9" name="직사각형 4">
            <a:extLst>
              <a:ext uri="{FF2B5EF4-FFF2-40B4-BE49-F238E27FC236}">
                <a16:creationId xmlns:a16="http://schemas.microsoft.com/office/drawing/2014/main" id="{621FCFBB-9CA5-461B-95DE-B9A892AF9CC9}"/>
              </a:ext>
            </a:extLst>
          </p:cNvPr>
          <p:cNvSpPr/>
          <p:nvPr/>
        </p:nvSpPr>
        <p:spPr>
          <a:xfrm>
            <a:off x="5634299" y="5767505"/>
            <a:ext cx="443358" cy="2502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닫기</a:t>
            </a:r>
          </a:p>
        </p:txBody>
      </p:sp>
      <p:sp>
        <p:nvSpPr>
          <p:cNvPr id="60" name="타원 6">
            <a:extLst>
              <a:ext uri="{FF2B5EF4-FFF2-40B4-BE49-F238E27FC236}">
                <a16:creationId xmlns:a16="http://schemas.microsoft.com/office/drawing/2014/main" id="{4463845E-0023-4E4A-9295-A5C7E5A3CADE}"/>
              </a:ext>
            </a:extLst>
          </p:cNvPr>
          <p:cNvSpPr/>
          <p:nvPr/>
        </p:nvSpPr>
        <p:spPr>
          <a:xfrm>
            <a:off x="5573166" y="5736120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4</a:t>
            </a:r>
            <a:endParaRPr lang="ko-KR" altLang="en-US" sz="7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E206FF-77FA-4CD9-870B-EC9A946D1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548" y="1943254"/>
            <a:ext cx="3927913" cy="2635309"/>
          </a:xfrm>
          <a:prstGeom prst="rect">
            <a:avLst/>
          </a:prstGeom>
        </p:spPr>
      </p:pic>
      <p:sp>
        <p:nvSpPr>
          <p:cNvPr id="63" name="직사각형 259">
            <a:extLst>
              <a:ext uri="{FF2B5EF4-FFF2-40B4-BE49-F238E27FC236}">
                <a16:creationId xmlns:a16="http://schemas.microsoft.com/office/drawing/2014/main" id="{66F8DE99-A6FA-49E6-917A-1C61B74F79F2}"/>
              </a:ext>
            </a:extLst>
          </p:cNvPr>
          <p:cNvSpPr/>
          <p:nvPr/>
        </p:nvSpPr>
        <p:spPr>
          <a:xfrm>
            <a:off x="2765066" y="4769919"/>
            <a:ext cx="3803420" cy="58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6E07768-A532-4F04-B408-6817E5E13B1B}"/>
              </a:ext>
            </a:extLst>
          </p:cNvPr>
          <p:cNvSpPr txBox="1"/>
          <p:nvPr/>
        </p:nvSpPr>
        <p:spPr>
          <a:xfrm>
            <a:off x="3210510" y="5654210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3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65" name="직사각형 4">
            <a:extLst>
              <a:ext uri="{FF2B5EF4-FFF2-40B4-BE49-F238E27FC236}">
                <a16:creationId xmlns:a16="http://schemas.microsoft.com/office/drawing/2014/main" id="{DD1DFBF0-6ACC-4AD7-A5C2-7F6B2058C496}"/>
              </a:ext>
            </a:extLst>
          </p:cNvPr>
          <p:cNvSpPr/>
          <p:nvPr/>
        </p:nvSpPr>
        <p:spPr>
          <a:xfrm>
            <a:off x="3308822" y="5755036"/>
            <a:ext cx="443358" cy="2502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66" name="타원 6">
            <a:extLst>
              <a:ext uri="{FF2B5EF4-FFF2-40B4-BE49-F238E27FC236}">
                <a16:creationId xmlns:a16="http://schemas.microsoft.com/office/drawing/2014/main" id="{609AEC83-F388-4176-91E2-051F7FAD7EC8}"/>
              </a:ext>
            </a:extLst>
          </p:cNvPr>
          <p:cNvSpPr/>
          <p:nvPr/>
        </p:nvSpPr>
        <p:spPr>
          <a:xfrm>
            <a:off x="3247689" y="5723651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2</a:t>
            </a:r>
            <a:endParaRPr lang="ko-KR" altLang="en-US" sz="700" dirty="0"/>
          </a:p>
        </p:txBody>
      </p:sp>
      <p:sp>
        <p:nvSpPr>
          <p:cNvPr id="67" name="타원 294">
            <a:extLst>
              <a:ext uri="{FF2B5EF4-FFF2-40B4-BE49-F238E27FC236}">
                <a16:creationId xmlns:a16="http://schemas.microsoft.com/office/drawing/2014/main" id="{E1A8B539-BC58-47C3-87B5-26B374B03565}"/>
              </a:ext>
            </a:extLst>
          </p:cNvPr>
          <p:cNvSpPr/>
          <p:nvPr/>
        </p:nvSpPr>
        <p:spPr>
          <a:xfrm>
            <a:off x="2803932" y="4851161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1</a:t>
            </a:r>
            <a:endParaRPr lang="ko-KR" altLang="en-US" sz="7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BA1F32A-B57D-484E-AB29-C7C2F319291F}"/>
              </a:ext>
            </a:extLst>
          </p:cNvPr>
          <p:cNvSpPr txBox="1"/>
          <p:nvPr/>
        </p:nvSpPr>
        <p:spPr>
          <a:xfrm>
            <a:off x="4374966" y="566667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3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62" name="직사각형 4">
            <a:extLst>
              <a:ext uri="{FF2B5EF4-FFF2-40B4-BE49-F238E27FC236}">
                <a16:creationId xmlns:a16="http://schemas.microsoft.com/office/drawing/2014/main" id="{9F211CBF-16B0-431E-9D2A-09E3B0321AED}"/>
              </a:ext>
            </a:extLst>
          </p:cNvPr>
          <p:cNvSpPr/>
          <p:nvPr/>
        </p:nvSpPr>
        <p:spPr>
          <a:xfrm>
            <a:off x="4473278" y="5767505"/>
            <a:ext cx="443358" cy="2502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68" name="타원 6">
            <a:extLst>
              <a:ext uri="{FF2B5EF4-FFF2-40B4-BE49-F238E27FC236}">
                <a16:creationId xmlns:a16="http://schemas.microsoft.com/office/drawing/2014/main" id="{60B78D31-B938-493F-B944-939CD1FE5DA5}"/>
              </a:ext>
            </a:extLst>
          </p:cNvPr>
          <p:cNvSpPr/>
          <p:nvPr/>
        </p:nvSpPr>
        <p:spPr>
          <a:xfrm>
            <a:off x="4412145" y="5736120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3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3557652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525028"/>
              </p:ext>
            </p:extLst>
          </p:nvPr>
        </p:nvGraphicFramePr>
        <p:xfrm>
          <a:off x="152400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ERP </a:t>
                      </a:r>
                      <a:r>
                        <a:rPr lang="ko-KR" altLang="en-US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 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전자결재 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결재 진행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)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메뉴의</a:t>
                      </a:r>
                      <a:r>
                        <a:rPr lang="ko-KR" altLang="en-US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전자결재 페이지 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결재 진행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)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703512" y="1061049"/>
            <a:ext cx="6048672" cy="53954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1775520" y="1133057"/>
            <a:ext cx="93610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39756" y="1129756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로고 또는 심볼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703512" y="1421089"/>
            <a:ext cx="6048672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1811379" y="1421089"/>
            <a:ext cx="896739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2800375" y="142108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780386" y="1477236"/>
            <a:ext cx="1051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개인정보</a:t>
            </a:r>
            <a:r>
              <a:rPr lang="en-US" altLang="ko-KR" sz="1000" dirty="0"/>
              <a:t>/</a:t>
            </a:r>
            <a:r>
              <a:rPr lang="ko-KR" altLang="en-US" sz="1000" dirty="0"/>
              <a:t>문의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844590" y="1427739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나만의 메뉴</a:t>
            </a:r>
            <a:r>
              <a:rPr lang="en-US" altLang="ko-KR" sz="900" dirty="0"/>
              <a:t>(</a:t>
            </a:r>
            <a:r>
              <a:rPr lang="ko-KR" altLang="en-US" sz="900" dirty="0"/>
              <a:t>제조업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181" name="직사각형 180"/>
          <p:cNvSpPr/>
          <p:nvPr/>
        </p:nvSpPr>
        <p:spPr>
          <a:xfrm>
            <a:off x="1704644" y="1779961"/>
            <a:ext cx="1237696" cy="46816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1875270" y="1880101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0" name="TextBox 79"/>
          <p:cNvSpPr txBox="1"/>
          <p:nvPr/>
        </p:nvSpPr>
        <p:spPr>
          <a:xfrm>
            <a:off x="1888702" y="1898683"/>
            <a:ext cx="9249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전자결재관리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1871170" y="1880101"/>
            <a:ext cx="944137" cy="982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2" name="TextBox 81"/>
          <p:cNvSpPr txBox="1"/>
          <p:nvPr/>
        </p:nvSpPr>
        <p:spPr>
          <a:xfrm>
            <a:off x="1863733" y="2254573"/>
            <a:ext cx="963030" cy="5078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dirty="0"/>
              <a:t>결재 진행</a:t>
            </a:r>
            <a:endParaRPr lang="en-US" altLang="ko-KR" sz="900" dirty="0"/>
          </a:p>
          <a:p>
            <a:pPr algn="ctr"/>
            <a:r>
              <a:rPr lang="ko-KR" altLang="en-US" sz="900" dirty="0"/>
              <a:t>기안문 등록</a:t>
            </a:r>
            <a:endParaRPr lang="en-US" altLang="ko-KR" sz="900" dirty="0"/>
          </a:p>
          <a:p>
            <a:pPr algn="ctr"/>
            <a:r>
              <a:rPr lang="ko-KR" altLang="en-US" sz="900" dirty="0"/>
              <a:t>기안문 조회</a:t>
            </a:r>
            <a:endParaRPr lang="en-US" altLang="ko-KR" sz="900" dirty="0"/>
          </a:p>
        </p:txBody>
      </p:sp>
      <p:sp>
        <p:nvSpPr>
          <p:cNvPr id="95" name="직사각형 94"/>
          <p:cNvSpPr/>
          <p:nvPr/>
        </p:nvSpPr>
        <p:spPr>
          <a:xfrm>
            <a:off x="3045492" y="2159101"/>
            <a:ext cx="4629129" cy="3896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483021" y="1862872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기안문 조회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3767177" y="1422945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3811392" y="1429595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나만의 </a:t>
            </a:r>
            <a:r>
              <a:rPr lang="ko-KR" altLang="en-US" sz="900"/>
              <a:t>메뉴</a:t>
            </a:r>
            <a:r>
              <a:rPr lang="en-US" altLang="ko-KR" sz="900" dirty="0"/>
              <a:t>(</a:t>
            </a:r>
            <a:r>
              <a:rPr lang="ko-KR" altLang="en-US" sz="900" dirty="0"/>
              <a:t>유통업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91" name="직사각형 90"/>
          <p:cNvSpPr/>
          <p:nvPr/>
        </p:nvSpPr>
        <p:spPr>
          <a:xfrm>
            <a:off x="4765859" y="141787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4801615" y="1482338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재고</a:t>
            </a:r>
            <a:r>
              <a:rPr lang="en-US" altLang="ko-KR" sz="1000" dirty="0"/>
              <a:t>1 </a:t>
            </a:r>
            <a:r>
              <a:rPr lang="ko-KR" altLang="en-US" sz="1000" dirty="0"/>
              <a:t>메뉴</a:t>
            </a:r>
          </a:p>
        </p:txBody>
      </p:sp>
      <p:sp>
        <p:nvSpPr>
          <p:cNvPr id="96" name="직사각형 95"/>
          <p:cNvSpPr/>
          <p:nvPr/>
        </p:nvSpPr>
        <p:spPr>
          <a:xfrm>
            <a:off x="5741121" y="1418847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5776877" y="1474993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재고</a:t>
            </a:r>
            <a:r>
              <a:rPr lang="en-US" altLang="ko-KR" sz="1000" dirty="0"/>
              <a:t>2 </a:t>
            </a:r>
            <a:r>
              <a:rPr lang="ko-KR" altLang="en-US" sz="1000" dirty="0"/>
              <a:t>메뉴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6760602" y="1421479"/>
            <a:ext cx="868440" cy="356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6797717" y="1483659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관리 메뉴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3139693" y="2216054"/>
          <a:ext cx="4388881" cy="368462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31241">
                  <a:extLst>
                    <a:ext uri="{9D8B030D-6E8A-4147-A177-3AD203B41FA5}">
                      <a16:colId xmlns:a16="http://schemas.microsoft.com/office/drawing/2014/main" val="4020621690"/>
                    </a:ext>
                  </a:extLst>
                </a:gridCol>
                <a:gridCol w="656781">
                  <a:extLst>
                    <a:ext uri="{9D8B030D-6E8A-4147-A177-3AD203B41FA5}">
                      <a16:colId xmlns:a16="http://schemas.microsoft.com/office/drawing/2014/main" val="2694897086"/>
                    </a:ext>
                  </a:extLst>
                </a:gridCol>
                <a:gridCol w="338401">
                  <a:extLst>
                    <a:ext uri="{9D8B030D-6E8A-4147-A177-3AD203B41FA5}">
                      <a16:colId xmlns:a16="http://schemas.microsoft.com/office/drawing/2014/main" val="3782557349"/>
                    </a:ext>
                  </a:extLst>
                </a:gridCol>
                <a:gridCol w="508943">
                  <a:extLst>
                    <a:ext uri="{9D8B030D-6E8A-4147-A177-3AD203B41FA5}">
                      <a16:colId xmlns:a16="http://schemas.microsoft.com/office/drawing/2014/main" val="274450390"/>
                    </a:ext>
                  </a:extLst>
                </a:gridCol>
                <a:gridCol w="497800">
                  <a:extLst>
                    <a:ext uri="{9D8B030D-6E8A-4147-A177-3AD203B41FA5}">
                      <a16:colId xmlns:a16="http://schemas.microsoft.com/office/drawing/2014/main" val="1991096870"/>
                    </a:ext>
                  </a:extLst>
                </a:gridCol>
                <a:gridCol w="507601">
                  <a:extLst>
                    <a:ext uri="{9D8B030D-6E8A-4147-A177-3AD203B41FA5}">
                      <a16:colId xmlns:a16="http://schemas.microsoft.com/office/drawing/2014/main" val="1150971686"/>
                    </a:ext>
                  </a:extLst>
                </a:gridCol>
                <a:gridCol w="568498">
                  <a:extLst>
                    <a:ext uri="{9D8B030D-6E8A-4147-A177-3AD203B41FA5}">
                      <a16:colId xmlns:a16="http://schemas.microsoft.com/office/drawing/2014/main" val="826667840"/>
                    </a:ext>
                  </a:extLst>
                </a:gridCol>
                <a:gridCol w="539808">
                  <a:extLst>
                    <a:ext uri="{9D8B030D-6E8A-4147-A177-3AD203B41FA5}">
                      <a16:colId xmlns:a16="http://schemas.microsoft.com/office/drawing/2014/main" val="920040545"/>
                    </a:ext>
                  </a:extLst>
                </a:gridCol>
                <a:gridCol w="539808">
                  <a:extLst>
                    <a:ext uri="{9D8B030D-6E8A-4147-A177-3AD203B41FA5}">
                      <a16:colId xmlns:a16="http://schemas.microsoft.com/office/drawing/2014/main" val="1539310807"/>
                    </a:ext>
                  </a:extLst>
                </a:gridCol>
              </a:tblGrid>
              <a:tr h="351886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기안일자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전표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기안자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결재자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진행상태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결재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3850897"/>
                  </a:ext>
                </a:extLst>
              </a:tr>
              <a:tr h="268248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0070C0"/>
                          </a:solidFill>
                        </a:rPr>
                        <a:t>0000</a:t>
                      </a:r>
                      <a:endParaRPr lang="ko-KR" altLang="en-US" sz="8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55341"/>
                  </a:ext>
                </a:extLst>
              </a:tr>
              <a:tr h="21195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16250"/>
                  </a:ext>
                </a:extLst>
              </a:tr>
              <a:tr h="23937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653697"/>
                  </a:ext>
                </a:extLst>
              </a:tr>
              <a:tr h="210229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045873"/>
                  </a:ext>
                </a:extLst>
              </a:tr>
              <a:tr h="264793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492365"/>
                  </a:ext>
                </a:extLst>
              </a:tr>
              <a:tr h="205872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699217"/>
                  </a:ext>
                </a:extLst>
              </a:tr>
              <a:tr h="20504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416412"/>
                  </a:ext>
                </a:extLst>
              </a:tr>
              <a:tr h="20504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837171"/>
                  </a:ext>
                </a:extLst>
              </a:tr>
              <a:tr h="20504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269305"/>
                  </a:ext>
                </a:extLst>
              </a:tr>
              <a:tr h="20504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206610"/>
                  </a:ext>
                </a:extLst>
              </a:tr>
              <a:tr h="20323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218474"/>
                  </a:ext>
                </a:extLst>
              </a:tr>
              <a:tr h="20323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700563"/>
                  </a:ext>
                </a:extLst>
              </a:tr>
              <a:tr h="20323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373531"/>
                  </a:ext>
                </a:extLst>
              </a:tr>
              <a:tr h="20323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8439294"/>
                  </a:ext>
                </a:extLst>
              </a:tr>
              <a:tr h="20323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053927"/>
                  </a:ext>
                </a:extLst>
              </a:tr>
            </a:tbl>
          </a:graphicData>
        </a:graphic>
      </p:graphicFrame>
      <p:sp>
        <p:nvSpPr>
          <p:cNvPr id="129" name="직사각형 128"/>
          <p:cNvSpPr/>
          <p:nvPr/>
        </p:nvSpPr>
        <p:spPr>
          <a:xfrm>
            <a:off x="3045493" y="1836605"/>
            <a:ext cx="4533504" cy="283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620319" y="1862081"/>
            <a:ext cx="41357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검색</a:t>
            </a:r>
          </a:p>
        </p:txBody>
      </p:sp>
      <p:sp>
        <p:nvSpPr>
          <p:cNvPr id="189" name="타원 188"/>
          <p:cNvSpPr/>
          <p:nvPr/>
        </p:nvSpPr>
        <p:spPr>
          <a:xfrm>
            <a:off x="1888702" y="2263884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1</a:t>
            </a:r>
            <a:endParaRPr lang="ko-KR" altLang="en-US" sz="1200" dirty="0"/>
          </a:p>
        </p:txBody>
      </p:sp>
      <p:sp>
        <p:nvSpPr>
          <p:cNvPr id="130" name="TextBox 129"/>
          <p:cNvSpPr txBox="1"/>
          <p:nvPr/>
        </p:nvSpPr>
        <p:spPr>
          <a:xfrm>
            <a:off x="7107392" y="1856574"/>
            <a:ext cx="42118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옵션</a:t>
            </a:r>
            <a:endParaRPr lang="ko-KR" altLang="en-US" sz="900" dirty="0"/>
          </a:p>
        </p:txBody>
      </p:sp>
      <p:sp>
        <p:nvSpPr>
          <p:cNvPr id="10" name="포인트가 5개인 별 9"/>
          <p:cNvSpPr/>
          <p:nvPr/>
        </p:nvSpPr>
        <p:spPr>
          <a:xfrm>
            <a:off x="3214156" y="1860712"/>
            <a:ext cx="217032" cy="201916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1" name="표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3098839"/>
              </p:ext>
            </p:extLst>
          </p:nvPr>
        </p:nvGraphicFramePr>
        <p:xfrm>
          <a:off x="8121016" y="125401"/>
          <a:ext cx="2615952" cy="37034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33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4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결재 진행 페이지로 이동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4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기안문 등록 페이지로 이동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4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기안문 조회 페이지로 이동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1689599"/>
                  </a:ext>
                </a:extLst>
              </a:tr>
              <a:tr h="2774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즐겨찾기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등록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603418"/>
                  </a:ext>
                </a:extLst>
              </a:tr>
              <a:tr h="2774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검색 입력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5909826"/>
                  </a:ext>
                </a:extLst>
              </a:tr>
              <a:tr h="2774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검색 버튼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0177570"/>
                  </a:ext>
                </a:extLst>
              </a:tr>
              <a:tr h="2774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검색 옵션 선택 버튼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4937135"/>
                  </a:ext>
                </a:extLst>
              </a:tr>
              <a:tr h="2774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해당 기안문 조회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결재 관리 페이지 이동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1282321"/>
                  </a:ext>
                </a:extLst>
              </a:tr>
              <a:tr h="27992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&gt;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전자결재 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결재진행 메뉴를 클릭하면 나타나는 페이지입니다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 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로그인한 사원의 결재가 필요한 기안문 리스트를 볼 수 있고 결재를 진행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반려 할 수 있는 페이지로 이동 할 수 있습니다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91" name="타원 190"/>
          <p:cNvSpPr/>
          <p:nvPr/>
        </p:nvSpPr>
        <p:spPr>
          <a:xfrm>
            <a:off x="1888702" y="2434075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2</a:t>
            </a:r>
            <a:endParaRPr lang="ko-KR" altLang="en-US" sz="1200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5462893" y="1880101"/>
            <a:ext cx="1105593" cy="18252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" name="TextBox 222"/>
          <p:cNvSpPr txBox="1"/>
          <p:nvPr/>
        </p:nvSpPr>
        <p:spPr>
          <a:xfrm>
            <a:off x="7107392" y="1856574"/>
            <a:ext cx="42118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옵션</a:t>
            </a:r>
            <a:endParaRPr lang="ko-KR" altLang="en-US" sz="900" dirty="0"/>
          </a:p>
        </p:txBody>
      </p:sp>
      <p:sp>
        <p:nvSpPr>
          <p:cNvPr id="224" name="포인트가 5개인 별 223"/>
          <p:cNvSpPr/>
          <p:nvPr/>
        </p:nvSpPr>
        <p:spPr>
          <a:xfrm>
            <a:off x="3214156" y="1860712"/>
            <a:ext cx="217032" cy="201916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모서리가 둥근 직사각형 224"/>
          <p:cNvSpPr/>
          <p:nvPr/>
        </p:nvSpPr>
        <p:spPr>
          <a:xfrm>
            <a:off x="5462893" y="1880101"/>
            <a:ext cx="1105593" cy="18252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" name="타원 225"/>
          <p:cNvSpPr/>
          <p:nvPr/>
        </p:nvSpPr>
        <p:spPr>
          <a:xfrm>
            <a:off x="3096120" y="1903185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4</a:t>
            </a:r>
            <a:endParaRPr lang="ko-KR" altLang="en-US" dirty="0"/>
          </a:p>
        </p:txBody>
      </p:sp>
      <p:sp>
        <p:nvSpPr>
          <p:cNvPr id="228" name="타원 227"/>
          <p:cNvSpPr/>
          <p:nvPr/>
        </p:nvSpPr>
        <p:spPr>
          <a:xfrm>
            <a:off x="5306357" y="1901882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5</a:t>
            </a:r>
            <a:endParaRPr lang="ko-KR" altLang="en-US" dirty="0"/>
          </a:p>
        </p:txBody>
      </p:sp>
      <p:sp>
        <p:nvSpPr>
          <p:cNvPr id="230" name="타원 229"/>
          <p:cNvSpPr/>
          <p:nvPr/>
        </p:nvSpPr>
        <p:spPr>
          <a:xfrm>
            <a:off x="6588603" y="1910802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6</a:t>
            </a:r>
            <a:endParaRPr lang="ko-KR" altLang="en-US" dirty="0"/>
          </a:p>
        </p:txBody>
      </p:sp>
      <p:sp>
        <p:nvSpPr>
          <p:cNvPr id="232" name="타원 231"/>
          <p:cNvSpPr/>
          <p:nvPr/>
        </p:nvSpPr>
        <p:spPr>
          <a:xfrm>
            <a:off x="7080396" y="1910802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7</a:t>
            </a:r>
            <a:endParaRPr lang="ko-KR" altLang="en-US" dirty="0"/>
          </a:p>
        </p:txBody>
      </p:sp>
      <p:sp>
        <p:nvSpPr>
          <p:cNvPr id="112" name="타원 137">
            <a:extLst>
              <a:ext uri="{FF2B5EF4-FFF2-40B4-BE49-F238E27FC236}">
                <a16:creationId xmlns:a16="http://schemas.microsoft.com/office/drawing/2014/main" id="{EC5B7709-3A99-4B36-A060-F9EF0498ABCA}"/>
              </a:ext>
            </a:extLst>
          </p:cNvPr>
          <p:cNvSpPr/>
          <p:nvPr/>
        </p:nvSpPr>
        <p:spPr>
          <a:xfrm>
            <a:off x="712195" y="6970599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900" dirty="0"/>
              <a:t>4</a:t>
            </a:r>
            <a:endParaRPr lang="ko-KR" altLang="en-US" sz="1200" dirty="0"/>
          </a:p>
        </p:txBody>
      </p:sp>
      <p:sp>
        <p:nvSpPr>
          <p:cNvPr id="117" name="타원 137">
            <a:extLst>
              <a:ext uri="{FF2B5EF4-FFF2-40B4-BE49-F238E27FC236}">
                <a16:creationId xmlns:a16="http://schemas.microsoft.com/office/drawing/2014/main" id="{C418EC39-86CF-474E-8DDD-68E1B3442353}"/>
              </a:ext>
            </a:extLst>
          </p:cNvPr>
          <p:cNvSpPr/>
          <p:nvPr/>
        </p:nvSpPr>
        <p:spPr>
          <a:xfrm>
            <a:off x="3301703" y="2626343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900" dirty="0"/>
              <a:t>8</a:t>
            </a:r>
            <a:endParaRPr lang="ko-KR" altLang="en-US" sz="1200" dirty="0"/>
          </a:p>
        </p:txBody>
      </p:sp>
      <p:sp>
        <p:nvSpPr>
          <p:cNvPr id="44" name="타원 190">
            <a:extLst>
              <a:ext uri="{FF2B5EF4-FFF2-40B4-BE49-F238E27FC236}">
                <a16:creationId xmlns:a16="http://schemas.microsoft.com/office/drawing/2014/main" id="{6BE27D05-BA7F-4D43-A63E-24FF730C713C}"/>
              </a:ext>
            </a:extLst>
          </p:cNvPr>
          <p:cNvSpPr/>
          <p:nvPr/>
        </p:nvSpPr>
        <p:spPr>
          <a:xfrm>
            <a:off x="1888702" y="2602959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3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460168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2996370"/>
              </p:ext>
            </p:extLst>
          </p:nvPr>
        </p:nvGraphicFramePr>
        <p:xfrm>
          <a:off x="152400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ERP </a:t>
                      </a:r>
                      <a:r>
                        <a:rPr lang="ko-KR" altLang="en-US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 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전자결재 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결재 진행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) &gt; 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기안문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메뉴의</a:t>
                      </a:r>
                      <a:r>
                        <a:rPr lang="ko-KR" altLang="en-US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전자결재 페이지 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결재 진행 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결재중인 기안문 클릭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)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703512" y="1061049"/>
            <a:ext cx="6048672" cy="53954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1775520" y="1133057"/>
            <a:ext cx="93610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39756" y="1129756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로고 또는 심볼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703512" y="1421089"/>
            <a:ext cx="6048672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1811379" y="1421089"/>
            <a:ext cx="896739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2800375" y="142108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780386" y="1477236"/>
            <a:ext cx="1051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개인정보</a:t>
            </a:r>
            <a:r>
              <a:rPr lang="en-US" altLang="ko-KR" sz="1000" dirty="0"/>
              <a:t>/</a:t>
            </a:r>
            <a:r>
              <a:rPr lang="ko-KR" altLang="en-US" sz="1000" dirty="0"/>
              <a:t>문의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844590" y="1427739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나만의 메뉴</a:t>
            </a:r>
            <a:r>
              <a:rPr lang="en-US" altLang="ko-KR" sz="900" dirty="0"/>
              <a:t>(</a:t>
            </a:r>
            <a:r>
              <a:rPr lang="ko-KR" altLang="en-US" sz="900" dirty="0"/>
              <a:t>제조업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181" name="직사각형 180"/>
          <p:cNvSpPr/>
          <p:nvPr/>
        </p:nvSpPr>
        <p:spPr>
          <a:xfrm>
            <a:off x="1704644" y="1779961"/>
            <a:ext cx="1237696" cy="46816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1875270" y="1880101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0" name="TextBox 79"/>
          <p:cNvSpPr txBox="1"/>
          <p:nvPr/>
        </p:nvSpPr>
        <p:spPr>
          <a:xfrm>
            <a:off x="1888702" y="1898683"/>
            <a:ext cx="9249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전자결재관리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1871170" y="1880101"/>
            <a:ext cx="944137" cy="982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2" name="TextBox 81"/>
          <p:cNvSpPr txBox="1"/>
          <p:nvPr/>
        </p:nvSpPr>
        <p:spPr>
          <a:xfrm>
            <a:off x="1863733" y="2254573"/>
            <a:ext cx="963030" cy="5078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dirty="0"/>
              <a:t>결재 진행</a:t>
            </a:r>
            <a:endParaRPr lang="en-US" altLang="ko-KR" sz="900" dirty="0"/>
          </a:p>
          <a:p>
            <a:pPr algn="ctr"/>
            <a:r>
              <a:rPr lang="ko-KR" altLang="en-US" sz="900" dirty="0"/>
              <a:t>기안문 등록</a:t>
            </a:r>
            <a:endParaRPr lang="en-US" altLang="ko-KR" sz="900" dirty="0"/>
          </a:p>
          <a:p>
            <a:pPr algn="ctr"/>
            <a:r>
              <a:rPr lang="ko-KR" altLang="en-US" sz="900" dirty="0"/>
              <a:t>기안문 조회</a:t>
            </a:r>
            <a:endParaRPr lang="en-US" altLang="ko-KR" sz="900" dirty="0"/>
          </a:p>
        </p:txBody>
      </p:sp>
      <p:sp>
        <p:nvSpPr>
          <p:cNvPr id="95" name="직사각형 94"/>
          <p:cNvSpPr/>
          <p:nvPr/>
        </p:nvSpPr>
        <p:spPr>
          <a:xfrm>
            <a:off x="3045492" y="2159101"/>
            <a:ext cx="4629129" cy="3896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483021" y="1862872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기안문 조회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3767177" y="1422945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3811392" y="1429595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나만의 </a:t>
            </a:r>
            <a:r>
              <a:rPr lang="ko-KR" altLang="en-US" sz="900"/>
              <a:t>메뉴</a:t>
            </a:r>
            <a:r>
              <a:rPr lang="en-US" altLang="ko-KR" sz="900" dirty="0"/>
              <a:t>(</a:t>
            </a:r>
            <a:r>
              <a:rPr lang="ko-KR" altLang="en-US" sz="900" dirty="0"/>
              <a:t>유통업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91" name="직사각형 90"/>
          <p:cNvSpPr/>
          <p:nvPr/>
        </p:nvSpPr>
        <p:spPr>
          <a:xfrm>
            <a:off x="4765859" y="141787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4801615" y="1482338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재고</a:t>
            </a:r>
            <a:r>
              <a:rPr lang="en-US" altLang="ko-KR" sz="1000" dirty="0"/>
              <a:t>1 </a:t>
            </a:r>
            <a:r>
              <a:rPr lang="ko-KR" altLang="en-US" sz="1000" dirty="0"/>
              <a:t>메뉴</a:t>
            </a:r>
          </a:p>
        </p:txBody>
      </p:sp>
      <p:sp>
        <p:nvSpPr>
          <p:cNvPr id="96" name="직사각형 95"/>
          <p:cNvSpPr/>
          <p:nvPr/>
        </p:nvSpPr>
        <p:spPr>
          <a:xfrm>
            <a:off x="5741121" y="1418847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5776877" y="1474993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재고</a:t>
            </a:r>
            <a:r>
              <a:rPr lang="en-US" altLang="ko-KR" sz="1000" dirty="0"/>
              <a:t>2 </a:t>
            </a:r>
            <a:r>
              <a:rPr lang="ko-KR" altLang="en-US" sz="1000" dirty="0"/>
              <a:t>메뉴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6760602" y="1421479"/>
            <a:ext cx="868440" cy="356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6797717" y="1483659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관리 메뉴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3139693" y="2216054"/>
          <a:ext cx="4388881" cy="368462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31241">
                  <a:extLst>
                    <a:ext uri="{9D8B030D-6E8A-4147-A177-3AD203B41FA5}">
                      <a16:colId xmlns:a16="http://schemas.microsoft.com/office/drawing/2014/main" val="4020621690"/>
                    </a:ext>
                  </a:extLst>
                </a:gridCol>
                <a:gridCol w="656781">
                  <a:extLst>
                    <a:ext uri="{9D8B030D-6E8A-4147-A177-3AD203B41FA5}">
                      <a16:colId xmlns:a16="http://schemas.microsoft.com/office/drawing/2014/main" val="2694897086"/>
                    </a:ext>
                  </a:extLst>
                </a:gridCol>
                <a:gridCol w="338401">
                  <a:extLst>
                    <a:ext uri="{9D8B030D-6E8A-4147-A177-3AD203B41FA5}">
                      <a16:colId xmlns:a16="http://schemas.microsoft.com/office/drawing/2014/main" val="3782557349"/>
                    </a:ext>
                  </a:extLst>
                </a:gridCol>
                <a:gridCol w="508943">
                  <a:extLst>
                    <a:ext uri="{9D8B030D-6E8A-4147-A177-3AD203B41FA5}">
                      <a16:colId xmlns:a16="http://schemas.microsoft.com/office/drawing/2014/main" val="274450390"/>
                    </a:ext>
                  </a:extLst>
                </a:gridCol>
                <a:gridCol w="497800">
                  <a:extLst>
                    <a:ext uri="{9D8B030D-6E8A-4147-A177-3AD203B41FA5}">
                      <a16:colId xmlns:a16="http://schemas.microsoft.com/office/drawing/2014/main" val="1991096870"/>
                    </a:ext>
                  </a:extLst>
                </a:gridCol>
                <a:gridCol w="507601">
                  <a:extLst>
                    <a:ext uri="{9D8B030D-6E8A-4147-A177-3AD203B41FA5}">
                      <a16:colId xmlns:a16="http://schemas.microsoft.com/office/drawing/2014/main" val="1150971686"/>
                    </a:ext>
                  </a:extLst>
                </a:gridCol>
                <a:gridCol w="568498">
                  <a:extLst>
                    <a:ext uri="{9D8B030D-6E8A-4147-A177-3AD203B41FA5}">
                      <a16:colId xmlns:a16="http://schemas.microsoft.com/office/drawing/2014/main" val="826667840"/>
                    </a:ext>
                  </a:extLst>
                </a:gridCol>
                <a:gridCol w="539808">
                  <a:extLst>
                    <a:ext uri="{9D8B030D-6E8A-4147-A177-3AD203B41FA5}">
                      <a16:colId xmlns:a16="http://schemas.microsoft.com/office/drawing/2014/main" val="920040545"/>
                    </a:ext>
                  </a:extLst>
                </a:gridCol>
                <a:gridCol w="539808">
                  <a:extLst>
                    <a:ext uri="{9D8B030D-6E8A-4147-A177-3AD203B41FA5}">
                      <a16:colId xmlns:a16="http://schemas.microsoft.com/office/drawing/2014/main" val="1539310807"/>
                    </a:ext>
                  </a:extLst>
                </a:gridCol>
              </a:tblGrid>
              <a:tr h="351886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기안일자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전표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기안자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결재자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진행상태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결재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3850897"/>
                  </a:ext>
                </a:extLst>
              </a:tr>
              <a:tr h="268248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0070C0"/>
                          </a:solidFill>
                        </a:rPr>
                        <a:t>0000</a:t>
                      </a:r>
                      <a:endParaRPr lang="ko-KR" altLang="en-US" sz="8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55341"/>
                  </a:ext>
                </a:extLst>
              </a:tr>
              <a:tr h="21195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16250"/>
                  </a:ext>
                </a:extLst>
              </a:tr>
              <a:tr h="23937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653697"/>
                  </a:ext>
                </a:extLst>
              </a:tr>
              <a:tr h="210229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045873"/>
                  </a:ext>
                </a:extLst>
              </a:tr>
              <a:tr h="264793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492365"/>
                  </a:ext>
                </a:extLst>
              </a:tr>
              <a:tr h="205872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699217"/>
                  </a:ext>
                </a:extLst>
              </a:tr>
              <a:tr h="20504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416412"/>
                  </a:ext>
                </a:extLst>
              </a:tr>
              <a:tr h="20504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837171"/>
                  </a:ext>
                </a:extLst>
              </a:tr>
              <a:tr h="20504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269305"/>
                  </a:ext>
                </a:extLst>
              </a:tr>
              <a:tr h="20504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206610"/>
                  </a:ext>
                </a:extLst>
              </a:tr>
              <a:tr h="20323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218474"/>
                  </a:ext>
                </a:extLst>
              </a:tr>
              <a:tr h="20323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700563"/>
                  </a:ext>
                </a:extLst>
              </a:tr>
              <a:tr h="20323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373531"/>
                  </a:ext>
                </a:extLst>
              </a:tr>
              <a:tr h="20323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8439294"/>
                  </a:ext>
                </a:extLst>
              </a:tr>
              <a:tr h="20323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053927"/>
                  </a:ext>
                </a:extLst>
              </a:tr>
            </a:tbl>
          </a:graphicData>
        </a:graphic>
      </p:graphicFrame>
      <p:sp>
        <p:nvSpPr>
          <p:cNvPr id="129" name="직사각형 128"/>
          <p:cNvSpPr/>
          <p:nvPr/>
        </p:nvSpPr>
        <p:spPr>
          <a:xfrm>
            <a:off x="3045493" y="1836605"/>
            <a:ext cx="4533504" cy="283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620319" y="1862081"/>
            <a:ext cx="41357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검색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7107392" y="1856574"/>
            <a:ext cx="42118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옵션</a:t>
            </a:r>
            <a:endParaRPr lang="ko-KR" altLang="en-US" sz="900" dirty="0"/>
          </a:p>
        </p:txBody>
      </p:sp>
      <p:sp>
        <p:nvSpPr>
          <p:cNvPr id="10" name="포인트가 5개인 별 9"/>
          <p:cNvSpPr/>
          <p:nvPr/>
        </p:nvSpPr>
        <p:spPr>
          <a:xfrm>
            <a:off x="3214156" y="1860712"/>
            <a:ext cx="217032" cy="201916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1" name="표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4780878"/>
              </p:ext>
            </p:extLst>
          </p:nvPr>
        </p:nvGraphicFramePr>
        <p:xfrm>
          <a:off x="8121016" y="125401"/>
          <a:ext cx="2615952" cy="2593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33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4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결재 및 반려 내용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첨언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입력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4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결재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or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취소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후 결재 진행 페이지로 이동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4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반려 후 결재 진행 페이지로 이동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1689599"/>
                  </a:ext>
                </a:extLst>
              </a:tr>
              <a:tr h="2774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결재 진행 페이지로 이동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603418"/>
                  </a:ext>
                </a:extLst>
              </a:tr>
              <a:tr h="27992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&gt;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전자결재 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결재진행 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결재중인 기안문을 클릭하면 나타나는 페이지입니다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 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로그인한 사원의 결재가 필요한 해당 기안문을 볼 수 있고 결재를 진행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취소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반려 할 수 있습니다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5462893" y="1880101"/>
            <a:ext cx="1105593" cy="18252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" name="TextBox 222"/>
          <p:cNvSpPr txBox="1"/>
          <p:nvPr/>
        </p:nvSpPr>
        <p:spPr>
          <a:xfrm>
            <a:off x="7107392" y="1856574"/>
            <a:ext cx="42118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옵션</a:t>
            </a:r>
            <a:endParaRPr lang="ko-KR" altLang="en-US" sz="900" dirty="0"/>
          </a:p>
        </p:txBody>
      </p:sp>
      <p:sp>
        <p:nvSpPr>
          <p:cNvPr id="224" name="포인트가 5개인 별 223"/>
          <p:cNvSpPr/>
          <p:nvPr/>
        </p:nvSpPr>
        <p:spPr>
          <a:xfrm>
            <a:off x="3214156" y="1860712"/>
            <a:ext cx="217032" cy="201916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모서리가 둥근 직사각형 224"/>
          <p:cNvSpPr/>
          <p:nvPr/>
        </p:nvSpPr>
        <p:spPr>
          <a:xfrm>
            <a:off x="5462893" y="1880101"/>
            <a:ext cx="1105593" cy="18252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" name="타원 225"/>
          <p:cNvSpPr/>
          <p:nvPr/>
        </p:nvSpPr>
        <p:spPr>
          <a:xfrm>
            <a:off x="3096120" y="1903185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4</a:t>
            </a:r>
            <a:endParaRPr lang="ko-KR" altLang="en-US" dirty="0"/>
          </a:p>
        </p:txBody>
      </p:sp>
      <p:sp>
        <p:nvSpPr>
          <p:cNvPr id="228" name="타원 227"/>
          <p:cNvSpPr/>
          <p:nvPr/>
        </p:nvSpPr>
        <p:spPr>
          <a:xfrm>
            <a:off x="5306357" y="1901882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5</a:t>
            </a:r>
            <a:endParaRPr lang="ko-KR" altLang="en-US" dirty="0"/>
          </a:p>
        </p:txBody>
      </p:sp>
      <p:sp>
        <p:nvSpPr>
          <p:cNvPr id="230" name="타원 229"/>
          <p:cNvSpPr/>
          <p:nvPr/>
        </p:nvSpPr>
        <p:spPr>
          <a:xfrm>
            <a:off x="6588603" y="1910802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6</a:t>
            </a:r>
            <a:endParaRPr lang="ko-KR" altLang="en-US" dirty="0"/>
          </a:p>
        </p:txBody>
      </p:sp>
      <p:sp>
        <p:nvSpPr>
          <p:cNvPr id="112" name="타원 137">
            <a:extLst>
              <a:ext uri="{FF2B5EF4-FFF2-40B4-BE49-F238E27FC236}">
                <a16:creationId xmlns:a16="http://schemas.microsoft.com/office/drawing/2014/main" id="{EC5B7709-3A99-4B36-A060-F9EF0498ABCA}"/>
              </a:ext>
            </a:extLst>
          </p:cNvPr>
          <p:cNvSpPr/>
          <p:nvPr/>
        </p:nvSpPr>
        <p:spPr>
          <a:xfrm>
            <a:off x="712195" y="6970599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900" dirty="0"/>
              <a:t>4</a:t>
            </a:r>
            <a:endParaRPr lang="ko-KR" altLang="en-US" sz="1200" dirty="0"/>
          </a:p>
        </p:txBody>
      </p:sp>
      <p:sp>
        <p:nvSpPr>
          <p:cNvPr id="117" name="타원 137">
            <a:extLst>
              <a:ext uri="{FF2B5EF4-FFF2-40B4-BE49-F238E27FC236}">
                <a16:creationId xmlns:a16="http://schemas.microsoft.com/office/drawing/2014/main" id="{C418EC39-86CF-474E-8DDD-68E1B3442353}"/>
              </a:ext>
            </a:extLst>
          </p:cNvPr>
          <p:cNvSpPr/>
          <p:nvPr/>
        </p:nvSpPr>
        <p:spPr>
          <a:xfrm>
            <a:off x="3301703" y="2626343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900" dirty="0"/>
              <a:t>8</a:t>
            </a:r>
            <a:endParaRPr lang="ko-KR" altLang="en-US" sz="1200" dirty="0"/>
          </a:p>
        </p:txBody>
      </p:sp>
      <p:sp>
        <p:nvSpPr>
          <p:cNvPr id="45" name="직사각형 259">
            <a:extLst>
              <a:ext uri="{FF2B5EF4-FFF2-40B4-BE49-F238E27FC236}">
                <a16:creationId xmlns:a16="http://schemas.microsoft.com/office/drawing/2014/main" id="{AB83BDD3-7799-44A0-80D8-7AF15645B6D8}"/>
              </a:ext>
            </a:extLst>
          </p:cNvPr>
          <p:cNvSpPr/>
          <p:nvPr/>
        </p:nvSpPr>
        <p:spPr>
          <a:xfrm>
            <a:off x="2520303" y="1695884"/>
            <a:ext cx="4298468" cy="44579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1EA6950-AAAA-431A-BD2A-39FC79A82264}"/>
              </a:ext>
            </a:extLst>
          </p:cNvPr>
          <p:cNvSpPr txBox="1"/>
          <p:nvPr/>
        </p:nvSpPr>
        <p:spPr>
          <a:xfrm>
            <a:off x="3371992" y="5723162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1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603D0EC-02DA-47B5-98AA-28B7A9C25000}"/>
              </a:ext>
            </a:extLst>
          </p:cNvPr>
          <p:cNvSpPr txBox="1"/>
          <p:nvPr/>
        </p:nvSpPr>
        <p:spPr>
          <a:xfrm>
            <a:off x="3121808" y="5785842"/>
            <a:ext cx="7489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결재</a:t>
            </a:r>
            <a:r>
              <a:rPr lang="en-US" altLang="ko-KR" sz="1000" dirty="0"/>
              <a:t>/</a:t>
            </a:r>
            <a:r>
              <a:rPr lang="ko-KR" altLang="en-US" sz="1000" dirty="0"/>
              <a:t>취소</a:t>
            </a:r>
            <a:endParaRPr lang="en-US" altLang="ko-KR" sz="10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96B809C-2F91-4807-8DC3-FE912FB5B43D}"/>
              </a:ext>
            </a:extLst>
          </p:cNvPr>
          <p:cNvSpPr txBox="1"/>
          <p:nvPr/>
        </p:nvSpPr>
        <p:spPr>
          <a:xfrm>
            <a:off x="3594612" y="569806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2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BF4194B-4970-4667-862A-F60D756D1D37}"/>
              </a:ext>
            </a:extLst>
          </p:cNvPr>
          <p:cNvSpPr txBox="1"/>
          <p:nvPr/>
        </p:nvSpPr>
        <p:spPr>
          <a:xfrm>
            <a:off x="5535987" y="566667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3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7" name="직사각형 291">
            <a:extLst>
              <a:ext uri="{FF2B5EF4-FFF2-40B4-BE49-F238E27FC236}">
                <a16:creationId xmlns:a16="http://schemas.microsoft.com/office/drawing/2014/main" id="{859595CA-B7B9-421D-A82D-84DE7AD3BADE}"/>
              </a:ext>
            </a:extLst>
          </p:cNvPr>
          <p:cNvSpPr/>
          <p:nvPr/>
        </p:nvSpPr>
        <p:spPr>
          <a:xfrm>
            <a:off x="3139694" y="5795901"/>
            <a:ext cx="737464" cy="2329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294">
            <a:extLst>
              <a:ext uri="{FF2B5EF4-FFF2-40B4-BE49-F238E27FC236}">
                <a16:creationId xmlns:a16="http://schemas.microsoft.com/office/drawing/2014/main" id="{A4D41537-2D7E-4DDB-9F5E-F1D561D68E5E}"/>
              </a:ext>
            </a:extLst>
          </p:cNvPr>
          <p:cNvSpPr/>
          <p:nvPr/>
        </p:nvSpPr>
        <p:spPr>
          <a:xfrm>
            <a:off x="3069618" y="5749601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2</a:t>
            </a:r>
            <a:endParaRPr lang="ko-KR" altLang="en-US" sz="700" dirty="0"/>
          </a:p>
        </p:txBody>
      </p:sp>
      <p:sp>
        <p:nvSpPr>
          <p:cNvPr id="59" name="직사각형 4">
            <a:extLst>
              <a:ext uri="{FF2B5EF4-FFF2-40B4-BE49-F238E27FC236}">
                <a16:creationId xmlns:a16="http://schemas.microsoft.com/office/drawing/2014/main" id="{621FCFBB-9CA5-461B-95DE-B9A892AF9CC9}"/>
              </a:ext>
            </a:extLst>
          </p:cNvPr>
          <p:cNvSpPr/>
          <p:nvPr/>
        </p:nvSpPr>
        <p:spPr>
          <a:xfrm>
            <a:off x="5634299" y="5767505"/>
            <a:ext cx="443358" cy="2502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닫기</a:t>
            </a:r>
          </a:p>
        </p:txBody>
      </p:sp>
      <p:sp>
        <p:nvSpPr>
          <p:cNvPr id="60" name="타원 6">
            <a:extLst>
              <a:ext uri="{FF2B5EF4-FFF2-40B4-BE49-F238E27FC236}">
                <a16:creationId xmlns:a16="http://schemas.microsoft.com/office/drawing/2014/main" id="{4463845E-0023-4E4A-9295-A5C7E5A3CADE}"/>
              </a:ext>
            </a:extLst>
          </p:cNvPr>
          <p:cNvSpPr/>
          <p:nvPr/>
        </p:nvSpPr>
        <p:spPr>
          <a:xfrm>
            <a:off x="5573166" y="5736120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4</a:t>
            </a:r>
            <a:endParaRPr lang="ko-KR" altLang="en-US" sz="7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E206FF-77FA-4CD9-870B-EC9A946D1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548" y="1943254"/>
            <a:ext cx="3927913" cy="2635309"/>
          </a:xfrm>
          <a:prstGeom prst="rect">
            <a:avLst/>
          </a:prstGeom>
        </p:spPr>
      </p:pic>
      <p:sp>
        <p:nvSpPr>
          <p:cNvPr id="63" name="직사각형 259">
            <a:extLst>
              <a:ext uri="{FF2B5EF4-FFF2-40B4-BE49-F238E27FC236}">
                <a16:creationId xmlns:a16="http://schemas.microsoft.com/office/drawing/2014/main" id="{66F8DE99-A6FA-49E6-917A-1C61B74F79F2}"/>
              </a:ext>
            </a:extLst>
          </p:cNvPr>
          <p:cNvSpPr/>
          <p:nvPr/>
        </p:nvSpPr>
        <p:spPr>
          <a:xfrm>
            <a:off x="2765066" y="4769919"/>
            <a:ext cx="3803420" cy="58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6E07768-A532-4F04-B408-6817E5E13B1B}"/>
              </a:ext>
            </a:extLst>
          </p:cNvPr>
          <p:cNvSpPr txBox="1"/>
          <p:nvPr/>
        </p:nvSpPr>
        <p:spPr>
          <a:xfrm>
            <a:off x="4367244" y="5683506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3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65" name="직사각형 4">
            <a:extLst>
              <a:ext uri="{FF2B5EF4-FFF2-40B4-BE49-F238E27FC236}">
                <a16:creationId xmlns:a16="http://schemas.microsoft.com/office/drawing/2014/main" id="{DD1DFBF0-6ACC-4AD7-A5C2-7F6B2058C496}"/>
              </a:ext>
            </a:extLst>
          </p:cNvPr>
          <p:cNvSpPr/>
          <p:nvPr/>
        </p:nvSpPr>
        <p:spPr>
          <a:xfrm>
            <a:off x="4465556" y="5784332"/>
            <a:ext cx="443358" cy="2502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반려</a:t>
            </a:r>
          </a:p>
        </p:txBody>
      </p:sp>
      <p:sp>
        <p:nvSpPr>
          <p:cNvPr id="66" name="타원 6">
            <a:extLst>
              <a:ext uri="{FF2B5EF4-FFF2-40B4-BE49-F238E27FC236}">
                <a16:creationId xmlns:a16="http://schemas.microsoft.com/office/drawing/2014/main" id="{609AEC83-F388-4176-91E2-051F7FAD7EC8}"/>
              </a:ext>
            </a:extLst>
          </p:cNvPr>
          <p:cNvSpPr/>
          <p:nvPr/>
        </p:nvSpPr>
        <p:spPr>
          <a:xfrm>
            <a:off x="4404423" y="5752947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3</a:t>
            </a:r>
            <a:endParaRPr lang="ko-KR" altLang="en-US" sz="700" dirty="0"/>
          </a:p>
        </p:txBody>
      </p:sp>
      <p:sp>
        <p:nvSpPr>
          <p:cNvPr id="67" name="타원 294">
            <a:extLst>
              <a:ext uri="{FF2B5EF4-FFF2-40B4-BE49-F238E27FC236}">
                <a16:creationId xmlns:a16="http://schemas.microsoft.com/office/drawing/2014/main" id="{E1A8B539-BC58-47C3-87B5-26B374B03565}"/>
              </a:ext>
            </a:extLst>
          </p:cNvPr>
          <p:cNvSpPr/>
          <p:nvPr/>
        </p:nvSpPr>
        <p:spPr>
          <a:xfrm>
            <a:off x="2803932" y="4851161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1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3373956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9617671"/>
              </p:ext>
            </p:extLst>
          </p:nvPr>
        </p:nvGraphicFramePr>
        <p:xfrm>
          <a:off x="152400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ERP </a:t>
                      </a:r>
                      <a:r>
                        <a:rPr lang="ko-KR" altLang="en-US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 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전자결재 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기안문 등록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)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메뉴의</a:t>
                      </a:r>
                      <a:r>
                        <a:rPr lang="ko-KR" altLang="en-US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전자결재 페이지 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기안문 등록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)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703512" y="1061049"/>
            <a:ext cx="6048672" cy="53954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1775520" y="1133057"/>
            <a:ext cx="93610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39756" y="1129756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로고 또는 심볼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703512" y="1421089"/>
            <a:ext cx="6048672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1811379" y="1421089"/>
            <a:ext cx="896739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2800375" y="142108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780386" y="1477236"/>
            <a:ext cx="1051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개인정보</a:t>
            </a:r>
            <a:r>
              <a:rPr lang="en-US" altLang="ko-KR" sz="1000" dirty="0"/>
              <a:t>/</a:t>
            </a:r>
            <a:r>
              <a:rPr lang="ko-KR" altLang="en-US" sz="1000" dirty="0"/>
              <a:t>문의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844590" y="1427739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나만의 메뉴</a:t>
            </a:r>
            <a:r>
              <a:rPr lang="en-US" altLang="ko-KR" sz="900" dirty="0"/>
              <a:t>(</a:t>
            </a:r>
            <a:r>
              <a:rPr lang="ko-KR" altLang="en-US" sz="900" dirty="0"/>
              <a:t>제조업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181" name="직사각형 180"/>
          <p:cNvSpPr/>
          <p:nvPr/>
        </p:nvSpPr>
        <p:spPr>
          <a:xfrm>
            <a:off x="1704644" y="1779961"/>
            <a:ext cx="1237696" cy="46816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1875270" y="1880101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0" name="TextBox 79"/>
          <p:cNvSpPr txBox="1"/>
          <p:nvPr/>
        </p:nvSpPr>
        <p:spPr>
          <a:xfrm>
            <a:off x="1888702" y="1898683"/>
            <a:ext cx="9249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전자결재관리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1871170" y="1880101"/>
            <a:ext cx="944137" cy="982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2" name="TextBox 81"/>
          <p:cNvSpPr txBox="1"/>
          <p:nvPr/>
        </p:nvSpPr>
        <p:spPr>
          <a:xfrm>
            <a:off x="1863733" y="2254573"/>
            <a:ext cx="963030" cy="5078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dirty="0"/>
              <a:t>결재 진행</a:t>
            </a:r>
            <a:endParaRPr lang="en-US" altLang="ko-KR" sz="900" dirty="0"/>
          </a:p>
          <a:p>
            <a:pPr algn="ctr"/>
            <a:r>
              <a:rPr lang="ko-KR" altLang="en-US" sz="900" dirty="0"/>
              <a:t>기안문 등록</a:t>
            </a:r>
            <a:endParaRPr lang="en-US" altLang="ko-KR" sz="900" dirty="0"/>
          </a:p>
          <a:p>
            <a:pPr algn="ctr"/>
            <a:r>
              <a:rPr lang="ko-KR" altLang="en-US" sz="900" dirty="0"/>
              <a:t>기안문 조회</a:t>
            </a:r>
            <a:endParaRPr lang="en-US" altLang="ko-KR" sz="900" dirty="0"/>
          </a:p>
        </p:txBody>
      </p:sp>
      <p:sp>
        <p:nvSpPr>
          <p:cNvPr id="95" name="직사각형 94"/>
          <p:cNvSpPr/>
          <p:nvPr/>
        </p:nvSpPr>
        <p:spPr>
          <a:xfrm>
            <a:off x="3045492" y="2159101"/>
            <a:ext cx="4629129" cy="3896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3767177" y="1422945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3811392" y="1429595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나만의 </a:t>
            </a:r>
            <a:r>
              <a:rPr lang="ko-KR" altLang="en-US" sz="900"/>
              <a:t>메뉴</a:t>
            </a:r>
            <a:r>
              <a:rPr lang="en-US" altLang="ko-KR" sz="900" dirty="0"/>
              <a:t>(</a:t>
            </a:r>
            <a:r>
              <a:rPr lang="ko-KR" altLang="en-US" sz="900" dirty="0"/>
              <a:t>유통업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91" name="직사각형 90"/>
          <p:cNvSpPr/>
          <p:nvPr/>
        </p:nvSpPr>
        <p:spPr>
          <a:xfrm>
            <a:off x="4765859" y="141787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4801615" y="1482338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재고</a:t>
            </a:r>
            <a:r>
              <a:rPr lang="en-US" altLang="ko-KR" sz="1000" dirty="0"/>
              <a:t>1 </a:t>
            </a:r>
            <a:r>
              <a:rPr lang="ko-KR" altLang="en-US" sz="1000" dirty="0"/>
              <a:t>메뉴</a:t>
            </a:r>
          </a:p>
        </p:txBody>
      </p:sp>
      <p:sp>
        <p:nvSpPr>
          <p:cNvPr id="96" name="직사각형 95"/>
          <p:cNvSpPr/>
          <p:nvPr/>
        </p:nvSpPr>
        <p:spPr>
          <a:xfrm>
            <a:off x="5741121" y="1418847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5776877" y="1474993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재고</a:t>
            </a:r>
            <a:r>
              <a:rPr lang="en-US" altLang="ko-KR" sz="1000" dirty="0"/>
              <a:t>2 </a:t>
            </a:r>
            <a:r>
              <a:rPr lang="ko-KR" altLang="en-US" sz="1000" dirty="0"/>
              <a:t>메뉴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6760602" y="1421479"/>
            <a:ext cx="868440" cy="356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6797717" y="1483659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관리 메뉴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3139693" y="2216054"/>
          <a:ext cx="4388881" cy="368462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31241">
                  <a:extLst>
                    <a:ext uri="{9D8B030D-6E8A-4147-A177-3AD203B41FA5}">
                      <a16:colId xmlns:a16="http://schemas.microsoft.com/office/drawing/2014/main" val="4020621690"/>
                    </a:ext>
                  </a:extLst>
                </a:gridCol>
                <a:gridCol w="656781">
                  <a:extLst>
                    <a:ext uri="{9D8B030D-6E8A-4147-A177-3AD203B41FA5}">
                      <a16:colId xmlns:a16="http://schemas.microsoft.com/office/drawing/2014/main" val="2694897086"/>
                    </a:ext>
                  </a:extLst>
                </a:gridCol>
                <a:gridCol w="338401">
                  <a:extLst>
                    <a:ext uri="{9D8B030D-6E8A-4147-A177-3AD203B41FA5}">
                      <a16:colId xmlns:a16="http://schemas.microsoft.com/office/drawing/2014/main" val="3782557349"/>
                    </a:ext>
                  </a:extLst>
                </a:gridCol>
                <a:gridCol w="508943">
                  <a:extLst>
                    <a:ext uri="{9D8B030D-6E8A-4147-A177-3AD203B41FA5}">
                      <a16:colId xmlns:a16="http://schemas.microsoft.com/office/drawing/2014/main" val="274450390"/>
                    </a:ext>
                  </a:extLst>
                </a:gridCol>
                <a:gridCol w="497800">
                  <a:extLst>
                    <a:ext uri="{9D8B030D-6E8A-4147-A177-3AD203B41FA5}">
                      <a16:colId xmlns:a16="http://schemas.microsoft.com/office/drawing/2014/main" val="1991096870"/>
                    </a:ext>
                  </a:extLst>
                </a:gridCol>
                <a:gridCol w="507601">
                  <a:extLst>
                    <a:ext uri="{9D8B030D-6E8A-4147-A177-3AD203B41FA5}">
                      <a16:colId xmlns:a16="http://schemas.microsoft.com/office/drawing/2014/main" val="1150971686"/>
                    </a:ext>
                  </a:extLst>
                </a:gridCol>
                <a:gridCol w="568498">
                  <a:extLst>
                    <a:ext uri="{9D8B030D-6E8A-4147-A177-3AD203B41FA5}">
                      <a16:colId xmlns:a16="http://schemas.microsoft.com/office/drawing/2014/main" val="826667840"/>
                    </a:ext>
                  </a:extLst>
                </a:gridCol>
                <a:gridCol w="539808">
                  <a:extLst>
                    <a:ext uri="{9D8B030D-6E8A-4147-A177-3AD203B41FA5}">
                      <a16:colId xmlns:a16="http://schemas.microsoft.com/office/drawing/2014/main" val="920040545"/>
                    </a:ext>
                  </a:extLst>
                </a:gridCol>
                <a:gridCol w="539808">
                  <a:extLst>
                    <a:ext uri="{9D8B030D-6E8A-4147-A177-3AD203B41FA5}">
                      <a16:colId xmlns:a16="http://schemas.microsoft.com/office/drawing/2014/main" val="1539310807"/>
                    </a:ext>
                  </a:extLst>
                </a:gridCol>
              </a:tblGrid>
              <a:tr h="351886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기안일자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전표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기안자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결재자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진행상태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결재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3850897"/>
                  </a:ext>
                </a:extLst>
              </a:tr>
              <a:tr h="268248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0070C0"/>
                          </a:solidFill>
                        </a:rPr>
                        <a:t>0000</a:t>
                      </a:r>
                      <a:endParaRPr lang="ko-KR" altLang="en-US" sz="8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55341"/>
                  </a:ext>
                </a:extLst>
              </a:tr>
              <a:tr h="21195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16250"/>
                  </a:ext>
                </a:extLst>
              </a:tr>
              <a:tr h="23937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653697"/>
                  </a:ext>
                </a:extLst>
              </a:tr>
              <a:tr h="210229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045873"/>
                  </a:ext>
                </a:extLst>
              </a:tr>
              <a:tr h="264793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492365"/>
                  </a:ext>
                </a:extLst>
              </a:tr>
              <a:tr h="205872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699217"/>
                  </a:ext>
                </a:extLst>
              </a:tr>
              <a:tr h="20504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416412"/>
                  </a:ext>
                </a:extLst>
              </a:tr>
              <a:tr h="20504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837171"/>
                  </a:ext>
                </a:extLst>
              </a:tr>
              <a:tr h="20504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269305"/>
                  </a:ext>
                </a:extLst>
              </a:tr>
              <a:tr h="20504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206610"/>
                  </a:ext>
                </a:extLst>
              </a:tr>
              <a:tr h="20323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218474"/>
                  </a:ext>
                </a:extLst>
              </a:tr>
              <a:tr h="20323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700563"/>
                  </a:ext>
                </a:extLst>
              </a:tr>
              <a:tr h="20323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373531"/>
                  </a:ext>
                </a:extLst>
              </a:tr>
              <a:tr h="20323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8439294"/>
                  </a:ext>
                </a:extLst>
              </a:tr>
              <a:tr h="20323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053927"/>
                  </a:ext>
                </a:extLst>
              </a:tr>
            </a:tbl>
          </a:graphicData>
        </a:graphic>
      </p:graphicFrame>
      <p:sp>
        <p:nvSpPr>
          <p:cNvPr id="129" name="직사각형 128"/>
          <p:cNvSpPr/>
          <p:nvPr/>
        </p:nvSpPr>
        <p:spPr>
          <a:xfrm>
            <a:off x="3045493" y="1836605"/>
            <a:ext cx="4533504" cy="283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620319" y="1862081"/>
            <a:ext cx="41357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검색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7107392" y="1856574"/>
            <a:ext cx="42118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옵션</a:t>
            </a:r>
            <a:endParaRPr lang="ko-KR" altLang="en-US" sz="900" dirty="0"/>
          </a:p>
        </p:txBody>
      </p:sp>
      <p:graphicFrame>
        <p:nvGraphicFramePr>
          <p:cNvPr id="131" name="표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136936"/>
              </p:ext>
            </p:extLst>
          </p:nvPr>
        </p:nvGraphicFramePr>
        <p:xfrm>
          <a:off x="8121016" y="125401"/>
          <a:ext cx="2615952" cy="33009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33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4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문서 양식을 미리 볼 수 있음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4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문서 양식을 파일 다운로드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4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작성한 문서를 파일 첨부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1689599"/>
                  </a:ext>
                </a:extLst>
              </a:tr>
              <a:tr h="2774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첨부한 문서가 보여지는 공간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7089982"/>
                  </a:ext>
                </a:extLst>
              </a:tr>
              <a:tr h="2774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등록 후 기안문 조회 페이지로 이동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603418"/>
                  </a:ext>
                </a:extLst>
              </a:tr>
              <a:tr h="2774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기안문 조회 페이지로 이동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820944"/>
                  </a:ext>
                </a:extLst>
              </a:tr>
              <a:tr h="27992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&gt;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전자결재 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기안문등록을 클릭하면 나타나는 페이지입니다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 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기안문의 등록일자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제목을 작성할 수 있고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결재라인을 선택할 수 있습니다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양식을 엑셀파일로 미리보기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다운로드 후 양식에 내용을 작성한 후 첨부 할 수 있습니다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223" name="TextBox 222"/>
          <p:cNvSpPr txBox="1"/>
          <p:nvPr/>
        </p:nvSpPr>
        <p:spPr>
          <a:xfrm>
            <a:off x="7107392" y="1856574"/>
            <a:ext cx="42118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옵션</a:t>
            </a:r>
            <a:endParaRPr lang="ko-KR" altLang="en-US" sz="900" dirty="0"/>
          </a:p>
        </p:txBody>
      </p:sp>
      <p:sp>
        <p:nvSpPr>
          <p:cNvPr id="112" name="타원 137">
            <a:extLst>
              <a:ext uri="{FF2B5EF4-FFF2-40B4-BE49-F238E27FC236}">
                <a16:creationId xmlns:a16="http://schemas.microsoft.com/office/drawing/2014/main" id="{EC5B7709-3A99-4B36-A060-F9EF0498ABCA}"/>
              </a:ext>
            </a:extLst>
          </p:cNvPr>
          <p:cNvSpPr/>
          <p:nvPr/>
        </p:nvSpPr>
        <p:spPr>
          <a:xfrm>
            <a:off x="712195" y="6970599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900" dirty="0"/>
              <a:t>4</a:t>
            </a:r>
            <a:endParaRPr lang="ko-KR" altLang="en-US" sz="12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CB09BEB-8409-4BFD-BE33-03CABA084B81}"/>
              </a:ext>
            </a:extLst>
          </p:cNvPr>
          <p:cNvSpPr txBox="1"/>
          <p:nvPr/>
        </p:nvSpPr>
        <p:spPr>
          <a:xfrm>
            <a:off x="3483021" y="1862872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견적서 조회</a:t>
            </a:r>
            <a:endParaRPr lang="ko-KR" altLang="en-US" sz="900" dirty="0"/>
          </a:p>
        </p:txBody>
      </p:sp>
      <p:sp>
        <p:nvSpPr>
          <p:cNvPr id="62" name="포인트가 5개인 별 9">
            <a:extLst>
              <a:ext uri="{FF2B5EF4-FFF2-40B4-BE49-F238E27FC236}">
                <a16:creationId xmlns:a16="http://schemas.microsoft.com/office/drawing/2014/main" id="{37FBFCEE-98BD-45C1-B0DF-4E4B51752C37}"/>
              </a:ext>
            </a:extLst>
          </p:cNvPr>
          <p:cNvSpPr/>
          <p:nvPr/>
        </p:nvSpPr>
        <p:spPr>
          <a:xfrm>
            <a:off x="3214156" y="1860712"/>
            <a:ext cx="217032" cy="201916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모서리가 둥근 직사각형 12">
            <a:extLst>
              <a:ext uri="{FF2B5EF4-FFF2-40B4-BE49-F238E27FC236}">
                <a16:creationId xmlns:a16="http://schemas.microsoft.com/office/drawing/2014/main" id="{84495C5C-4AF1-4936-B190-33E23E2BEE16}"/>
              </a:ext>
            </a:extLst>
          </p:cNvPr>
          <p:cNvSpPr/>
          <p:nvPr/>
        </p:nvSpPr>
        <p:spPr>
          <a:xfrm>
            <a:off x="5462893" y="1880101"/>
            <a:ext cx="1105593" cy="18252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ACFBA68-5D49-4A8C-8C7D-CE98479D1FE0}"/>
              </a:ext>
            </a:extLst>
          </p:cNvPr>
          <p:cNvSpPr txBox="1"/>
          <p:nvPr/>
        </p:nvSpPr>
        <p:spPr>
          <a:xfrm>
            <a:off x="3153951" y="2549587"/>
            <a:ext cx="5985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 </a:t>
            </a:r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</a:rPr>
              <a:t>2 3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0" name="타원 54">
            <a:extLst>
              <a:ext uri="{FF2B5EF4-FFF2-40B4-BE49-F238E27FC236}">
                <a16:creationId xmlns:a16="http://schemas.microsoft.com/office/drawing/2014/main" id="{689A2835-20C1-49A0-A042-B81FB7CA9039}"/>
              </a:ext>
            </a:extLst>
          </p:cNvPr>
          <p:cNvSpPr/>
          <p:nvPr/>
        </p:nvSpPr>
        <p:spPr>
          <a:xfrm>
            <a:off x="3644998" y="2597093"/>
            <a:ext cx="167605" cy="157235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71" name="직선 연결선 55">
            <a:extLst>
              <a:ext uri="{FF2B5EF4-FFF2-40B4-BE49-F238E27FC236}">
                <a16:creationId xmlns:a16="http://schemas.microsoft.com/office/drawing/2014/main" id="{EB7CD295-A9D2-44F5-88F0-B38FFA9D99EE}"/>
              </a:ext>
            </a:extLst>
          </p:cNvPr>
          <p:cNvCxnSpPr/>
          <p:nvPr/>
        </p:nvCxnSpPr>
        <p:spPr>
          <a:xfrm>
            <a:off x="3911632" y="2581234"/>
            <a:ext cx="0" cy="17588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56">
            <a:extLst>
              <a:ext uri="{FF2B5EF4-FFF2-40B4-BE49-F238E27FC236}">
                <a16:creationId xmlns:a16="http://schemas.microsoft.com/office/drawing/2014/main" id="{5A2A0577-3C3F-42C1-B506-A940DB04BC76}"/>
              </a:ext>
            </a:extLst>
          </p:cNvPr>
          <p:cNvSpPr/>
          <p:nvPr/>
        </p:nvSpPr>
        <p:spPr>
          <a:xfrm>
            <a:off x="3969446" y="2588277"/>
            <a:ext cx="336251" cy="1688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3" name="직선 연결선 57">
            <a:extLst>
              <a:ext uri="{FF2B5EF4-FFF2-40B4-BE49-F238E27FC236}">
                <a16:creationId xmlns:a16="http://schemas.microsoft.com/office/drawing/2014/main" id="{1C1556E3-1922-46B6-AC8E-2948F4A0D0FB}"/>
              </a:ext>
            </a:extLst>
          </p:cNvPr>
          <p:cNvCxnSpPr/>
          <p:nvPr/>
        </p:nvCxnSpPr>
        <p:spPr>
          <a:xfrm flipH="1">
            <a:off x="4386065" y="2581234"/>
            <a:ext cx="72008" cy="17040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타원 58">
            <a:extLst>
              <a:ext uri="{FF2B5EF4-FFF2-40B4-BE49-F238E27FC236}">
                <a16:creationId xmlns:a16="http://schemas.microsoft.com/office/drawing/2014/main" id="{5FF7AC3C-6D6F-46D2-A83D-2F09A7354C0D}"/>
              </a:ext>
            </a:extLst>
          </p:cNvPr>
          <p:cNvSpPr/>
          <p:nvPr/>
        </p:nvSpPr>
        <p:spPr>
          <a:xfrm>
            <a:off x="4659388" y="2597092"/>
            <a:ext cx="167605" cy="157235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5" name="직사각형 63">
            <a:extLst>
              <a:ext uri="{FF2B5EF4-FFF2-40B4-BE49-F238E27FC236}">
                <a16:creationId xmlns:a16="http://schemas.microsoft.com/office/drawing/2014/main" id="{23C4CE86-CC45-41C7-91E9-E78B78F7C2E8}"/>
              </a:ext>
            </a:extLst>
          </p:cNvPr>
          <p:cNvSpPr/>
          <p:nvPr/>
        </p:nvSpPr>
        <p:spPr>
          <a:xfrm>
            <a:off x="4386065" y="2535126"/>
            <a:ext cx="23109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</a:rPr>
              <a:t>3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6" name="타원 73">
            <a:extLst>
              <a:ext uri="{FF2B5EF4-FFF2-40B4-BE49-F238E27FC236}">
                <a16:creationId xmlns:a16="http://schemas.microsoft.com/office/drawing/2014/main" id="{907505FF-9B3A-4927-990F-7A87AD3899FF}"/>
              </a:ext>
            </a:extLst>
          </p:cNvPr>
          <p:cNvSpPr/>
          <p:nvPr/>
        </p:nvSpPr>
        <p:spPr>
          <a:xfrm>
            <a:off x="3270784" y="2226980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1</a:t>
            </a:r>
            <a:endParaRPr lang="ko-KR" altLang="en-US" sz="700" dirty="0"/>
          </a:p>
        </p:txBody>
      </p:sp>
      <p:sp>
        <p:nvSpPr>
          <p:cNvPr id="77" name="타원 4">
            <a:extLst>
              <a:ext uri="{FF2B5EF4-FFF2-40B4-BE49-F238E27FC236}">
                <a16:creationId xmlns:a16="http://schemas.microsoft.com/office/drawing/2014/main" id="{279DC40A-BB26-4188-B0E6-7DA993133E32}"/>
              </a:ext>
            </a:extLst>
          </p:cNvPr>
          <p:cNvSpPr/>
          <p:nvPr/>
        </p:nvSpPr>
        <p:spPr>
          <a:xfrm>
            <a:off x="3392117" y="3130716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2</a:t>
            </a:r>
            <a:endParaRPr lang="ko-KR" altLang="en-US" sz="7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78F44E9-7C0E-4511-BA28-D2CFB3371AC3}"/>
              </a:ext>
            </a:extLst>
          </p:cNvPr>
          <p:cNvSpPr txBox="1"/>
          <p:nvPr/>
        </p:nvSpPr>
        <p:spPr>
          <a:xfrm>
            <a:off x="3483021" y="1862872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거래처 리스트</a:t>
            </a:r>
          </a:p>
        </p:txBody>
      </p:sp>
      <p:sp>
        <p:nvSpPr>
          <p:cNvPr id="83" name="포인트가 5개인 별 47">
            <a:extLst>
              <a:ext uri="{FF2B5EF4-FFF2-40B4-BE49-F238E27FC236}">
                <a16:creationId xmlns:a16="http://schemas.microsoft.com/office/drawing/2014/main" id="{7D5D6A01-83DE-4036-818E-BDB245B56BC2}"/>
              </a:ext>
            </a:extLst>
          </p:cNvPr>
          <p:cNvSpPr/>
          <p:nvPr/>
        </p:nvSpPr>
        <p:spPr>
          <a:xfrm>
            <a:off x="3214156" y="1860712"/>
            <a:ext cx="217032" cy="201916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15">
            <a:extLst>
              <a:ext uri="{FF2B5EF4-FFF2-40B4-BE49-F238E27FC236}">
                <a16:creationId xmlns:a16="http://schemas.microsoft.com/office/drawing/2014/main" id="{A22DB8C2-F735-42AA-B251-E4D77AF10CEC}"/>
              </a:ext>
            </a:extLst>
          </p:cNvPr>
          <p:cNvSpPr/>
          <p:nvPr/>
        </p:nvSpPr>
        <p:spPr>
          <a:xfrm>
            <a:off x="2520303" y="1705215"/>
            <a:ext cx="4298468" cy="44579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8A5535D-E959-4095-8F81-3E382D70B6A3}"/>
              </a:ext>
            </a:extLst>
          </p:cNvPr>
          <p:cNvSpPr txBox="1"/>
          <p:nvPr/>
        </p:nvSpPr>
        <p:spPr>
          <a:xfrm>
            <a:off x="2587816" y="1946796"/>
            <a:ext cx="69762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등록일자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제목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결재라인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양식 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첨부</a:t>
            </a:r>
            <a:endParaRPr lang="en-US" altLang="ko-KR" sz="1000" dirty="0"/>
          </a:p>
          <a:p>
            <a:endParaRPr lang="en-US" altLang="ko-KR" sz="1000" dirty="0"/>
          </a:p>
        </p:txBody>
      </p:sp>
      <p:sp>
        <p:nvSpPr>
          <p:cNvPr id="86" name="직사각형 17">
            <a:extLst>
              <a:ext uri="{FF2B5EF4-FFF2-40B4-BE49-F238E27FC236}">
                <a16:creationId xmlns:a16="http://schemas.microsoft.com/office/drawing/2014/main" id="{54985C61-D024-4D75-971A-D5836D3B8538}"/>
              </a:ext>
            </a:extLst>
          </p:cNvPr>
          <p:cNvSpPr/>
          <p:nvPr/>
        </p:nvSpPr>
        <p:spPr>
          <a:xfrm>
            <a:off x="3656921" y="1972247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18">
            <a:extLst>
              <a:ext uri="{FF2B5EF4-FFF2-40B4-BE49-F238E27FC236}">
                <a16:creationId xmlns:a16="http://schemas.microsoft.com/office/drawing/2014/main" id="{C5183B63-752C-4C4E-8535-A94CB590163A}"/>
              </a:ext>
            </a:extLst>
          </p:cNvPr>
          <p:cNvSpPr/>
          <p:nvPr/>
        </p:nvSpPr>
        <p:spPr>
          <a:xfrm>
            <a:off x="3656921" y="3568636"/>
            <a:ext cx="2716497" cy="17499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19">
            <a:extLst>
              <a:ext uri="{FF2B5EF4-FFF2-40B4-BE49-F238E27FC236}">
                <a16:creationId xmlns:a16="http://schemas.microsoft.com/office/drawing/2014/main" id="{21215488-0338-4EAD-B122-37BF4A8AE387}"/>
              </a:ext>
            </a:extLst>
          </p:cNvPr>
          <p:cNvSpPr/>
          <p:nvPr/>
        </p:nvSpPr>
        <p:spPr>
          <a:xfrm>
            <a:off x="3656921" y="2268133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21">
            <a:extLst>
              <a:ext uri="{FF2B5EF4-FFF2-40B4-BE49-F238E27FC236}">
                <a16:creationId xmlns:a16="http://schemas.microsoft.com/office/drawing/2014/main" id="{B683B950-8E04-4D4B-A7A8-85C4DF0A72AD}"/>
              </a:ext>
            </a:extLst>
          </p:cNvPr>
          <p:cNvSpPr/>
          <p:nvPr/>
        </p:nvSpPr>
        <p:spPr>
          <a:xfrm>
            <a:off x="3656921" y="2564019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22">
            <a:extLst>
              <a:ext uri="{FF2B5EF4-FFF2-40B4-BE49-F238E27FC236}">
                <a16:creationId xmlns:a16="http://schemas.microsoft.com/office/drawing/2014/main" id="{B3C5E6CD-5B73-4CF4-AFDD-E0ED6F8DB140}"/>
              </a:ext>
            </a:extLst>
          </p:cNvPr>
          <p:cNvSpPr/>
          <p:nvPr/>
        </p:nvSpPr>
        <p:spPr>
          <a:xfrm>
            <a:off x="3656921" y="3155791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AEDF20F-6EAB-44BE-8CCE-A7A34A8458D9}"/>
              </a:ext>
            </a:extLst>
          </p:cNvPr>
          <p:cNvSpPr txBox="1"/>
          <p:nvPr/>
        </p:nvSpPr>
        <p:spPr>
          <a:xfrm>
            <a:off x="3664068" y="5529700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1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A29BDEC-5D97-40C0-8DBD-13151C812D8F}"/>
              </a:ext>
            </a:extLst>
          </p:cNvPr>
          <p:cNvSpPr txBox="1"/>
          <p:nvPr/>
        </p:nvSpPr>
        <p:spPr>
          <a:xfrm>
            <a:off x="2940881" y="5604339"/>
            <a:ext cx="14734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                   등록    </a:t>
            </a:r>
            <a:endParaRPr lang="en-US" altLang="ko-KR" sz="1000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B290D5E-824B-4891-BDC8-4BDC91DE2EDE}"/>
              </a:ext>
            </a:extLst>
          </p:cNvPr>
          <p:cNvSpPr txBox="1"/>
          <p:nvPr/>
        </p:nvSpPr>
        <p:spPr>
          <a:xfrm>
            <a:off x="3886688" y="5504607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2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7C21D37A-6D72-4798-B140-A0654FF67489}"/>
              </a:ext>
            </a:extLst>
          </p:cNvPr>
          <p:cNvSpPr txBox="1"/>
          <p:nvPr/>
        </p:nvSpPr>
        <p:spPr>
          <a:xfrm>
            <a:off x="5746893" y="5479303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3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09" name="직사각형 28">
            <a:extLst>
              <a:ext uri="{FF2B5EF4-FFF2-40B4-BE49-F238E27FC236}">
                <a16:creationId xmlns:a16="http://schemas.microsoft.com/office/drawing/2014/main" id="{4902D47C-CB06-4EAD-97D9-CA354851B84C}"/>
              </a:ext>
            </a:extLst>
          </p:cNvPr>
          <p:cNvSpPr/>
          <p:nvPr/>
        </p:nvSpPr>
        <p:spPr>
          <a:xfrm>
            <a:off x="3746550" y="5602439"/>
            <a:ext cx="422683" cy="2329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타원 29">
            <a:extLst>
              <a:ext uri="{FF2B5EF4-FFF2-40B4-BE49-F238E27FC236}">
                <a16:creationId xmlns:a16="http://schemas.microsoft.com/office/drawing/2014/main" id="{3E01F5B4-F328-4FAD-9C4F-9A819CFF98C8}"/>
              </a:ext>
            </a:extLst>
          </p:cNvPr>
          <p:cNvSpPr/>
          <p:nvPr/>
        </p:nvSpPr>
        <p:spPr>
          <a:xfrm>
            <a:off x="3719943" y="5593329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5</a:t>
            </a:r>
            <a:endParaRPr lang="ko-KR" altLang="en-US" sz="700" dirty="0"/>
          </a:p>
        </p:txBody>
      </p:sp>
      <p:sp>
        <p:nvSpPr>
          <p:cNvPr id="113" name="직사각형 30">
            <a:extLst>
              <a:ext uri="{FF2B5EF4-FFF2-40B4-BE49-F238E27FC236}">
                <a16:creationId xmlns:a16="http://schemas.microsoft.com/office/drawing/2014/main" id="{2105F4A4-4189-4C57-8C2A-0DAED0ACE969}"/>
              </a:ext>
            </a:extLst>
          </p:cNvPr>
          <p:cNvSpPr/>
          <p:nvPr/>
        </p:nvSpPr>
        <p:spPr>
          <a:xfrm>
            <a:off x="5845205" y="5580129"/>
            <a:ext cx="443358" cy="2502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닫기</a:t>
            </a:r>
          </a:p>
        </p:txBody>
      </p:sp>
      <p:sp>
        <p:nvSpPr>
          <p:cNvPr id="115" name="타원 31">
            <a:extLst>
              <a:ext uri="{FF2B5EF4-FFF2-40B4-BE49-F238E27FC236}">
                <a16:creationId xmlns:a16="http://schemas.microsoft.com/office/drawing/2014/main" id="{82198EAA-5679-48D1-9742-2F9C489304A3}"/>
              </a:ext>
            </a:extLst>
          </p:cNvPr>
          <p:cNvSpPr/>
          <p:nvPr/>
        </p:nvSpPr>
        <p:spPr>
          <a:xfrm>
            <a:off x="5784072" y="5548744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6</a:t>
            </a:r>
            <a:endParaRPr lang="ko-KR" altLang="en-US" sz="7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FEF3720A-A2F3-4BF7-93F9-AFA8C9C67416}"/>
              </a:ext>
            </a:extLst>
          </p:cNvPr>
          <p:cNvSpPr txBox="1"/>
          <p:nvPr/>
        </p:nvSpPr>
        <p:spPr>
          <a:xfrm>
            <a:off x="3708548" y="2787300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1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4A59BD2-B965-4116-94D5-C7AF13EFAD58}"/>
              </a:ext>
            </a:extLst>
          </p:cNvPr>
          <p:cNvSpPr txBox="1"/>
          <p:nvPr/>
        </p:nvSpPr>
        <p:spPr>
          <a:xfrm>
            <a:off x="3906175" y="2853526"/>
            <a:ext cx="9220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 미리보기    </a:t>
            </a:r>
            <a:endParaRPr lang="en-US" altLang="ko-KR" sz="10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A440D278-33E3-4094-9515-4B54C5BCAB8B}"/>
              </a:ext>
            </a:extLst>
          </p:cNvPr>
          <p:cNvSpPr txBox="1"/>
          <p:nvPr/>
        </p:nvSpPr>
        <p:spPr>
          <a:xfrm>
            <a:off x="3931168" y="2762207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2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24" name="직사각형 28">
            <a:extLst>
              <a:ext uri="{FF2B5EF4-FFF2-40B4-BE49-F238E27FC236}">
                <a16:creationId xmlns:a16="http://schemas.microsoft.com/office/drawing/2014/main" id="{4A06CA13-5125-48E5-BC50-BB2381AEC4F4}"/>
              </a:ext>
            </a:extLst>
          </p:cNvPr>
          <p:cNvSpPr/>
          <p:nvPr/>
        </p:nvSpPr>
        <p:spPr>
          <a:xfrm>
            <a:off x="3811392" y="2860039"/>
            <a:ext cx="990223" cy="2329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타원 29">
            <a:extLst>
              <a:ext uri="{FF2B5EF4-FFF2-40B4-BE49-F238E27FC236}">
                <a16:creationId xmlns:a16="http://schemas.microsoft.com/office/drawing/2014/main" id="{1AB97AF4-0768-4484-86C9-02198F3928DC}"/>
              </a:ext>
            </a:extLst>
          </p:cNvPr>
          <p:cNvSpPr/>
          <p:nvPr/>
        </p:nvSpPr>
        <p:spPr>
          <a:xfrm>
            <a:off x="3764423" y="2850929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1</a:t>
            </a:r>
            <a:endParaRPr lang="ko-KR" altLang="en-US" sz="700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4AD07EA0-D50E-431B-ABCD-3C3C811FF3D4}"/>
              </a:ext>
            </a:extLst>
          </p:cNvPr>
          <p:cNvSpPr txBox="1"/>
          <p:nvPr/>
        </p:nvSpPr>
        <p:spPr>
          <a:xfrm>
            <a:off x="5525120" y="2771236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1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D3DE7237-2C56-4973-8E4C-7C12FC9DF01C}"/>
              </a:ext>
            </a:extLst>
          </p:cNvPr>
          <p:cNvSpPr txBox="1"/>
          <p:nvPr/>
        </p:nvSpPr>
        <p:spPr>
          <a:xfrm>
            <a:off x="5747740" y="2746143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2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AD7A02EE-54CF-4FFC-88F2-95EB568261AC}"/>
              </a:ext>
            </a:extLst>
          </p:cNvPr>
          <p:cNvSpPr txBox="1"/>
          <p:nvPr/>
        </p:nvSpPr>
        <p:spPr>
          <a:xfrm>
            <a:off x="5053826" y="2787220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1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942EE939-D244-4E35-A647-BC5CAF9173CB}"/>
              </a:ext>
            </a:extLst>
          </p:cNvPr>
          <p:cNvSpPr txBox="1"/>
          <p:nvPr/>
        </p:nvSpPr>
        <p:spPr>
          <a:xfrm>
            <a:off x="5251453" y="2853446"/>
            <a:ext cx="9220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 다운로드    </a:t>
            </a:r>
            <a:endParaRPr lang="en-US" altLang="ko-KR" sz="1000" dirty="0"/>
          </a:p>
        </p:txBody>
      </p:sp>
      <p:sp>
        <p:nvSpPr>
          <p:cNvPr id="136" name="직사각형 28">
            <a:extLst>
              <a:ext uri="{FF2B5EF4-FFF2-40B4-BE49-F238E27FC236}">
                <a16:creationId xmlns:a16="http://schemas.microsoft.com/office/drawing/2014/main" id="{6954C657-7FE5-4A3E-9EB6-F121C8CB9663}"/>
              </a:ext>
            </a:extLst>
          </p:cNvPr>
          <p:cNvSpPr/>
          <p:nvPr/>
        </p:nvSpPr>
        <p:spPr>
          <a:xfrm>
            <a:off x="5156670" y="2859959"/>
            <a:ext cx="990223" cy="2329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타원 29">
            <a:extLst>
              <a:ext uri="{FF2B5EF4-FFF2-40B4-BE49-F238E27FC236}">
                <a16:creationId xmlns:a16="http://schemas.microsoft.com/office/drawing/2014/main" id="{5CEB6C41-91CA-4F39-97AC-213FFD8EC843}"/>
              </a:ext>
            </a:extLst>
          </p:cNvPr>
          <p:cNvSpPr/>
          <p:nvPr/>
        </p:nvSpPr>
        <p:spPr>
          <a:xfrm>
            <a:off x="5109701" y="2850849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2</a:t>
            </a:r>
            <a:endParaRPr lang="ko-KR" altLang="en-US" sz="700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17CBD37D-C980-4283-9BE3-C9B9722603A3}"/>
              </a:ext>
            </a:extLst>
          </p:cNvPr>
          <p:cNvSpPr txBox="1"/>
          <p:nvPr/>
        </p:nvSpPr>
        <p:spPr>
          <a:xfrm>
            <a:off x="6870398" y="2771156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1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39" name="타원 29">
            <a:extLst>
              <a:ext uri="{FF2B5EF4-FFF2-40B4-BE49-F238E27FC236}">
                <a16:creationId xmlns:a16="http://schemas.microsoft.com/office/drawing/2014/main" id="{D92BD11E-EA15-4BCA-95A4-C72A3066EE55}"/>
              </a:ext>
            </a:extLst>
          </p:cNvPr>
          <p:cNvSpPr/>
          <p:nvPr/>
        </p:nvSpPr>
        <p:spPr>
          <a:xfrm>
            <a:off x="3573941" y="3108471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3</a:t>
            </a:r>
            <a:endParaRPr lang="ko-KR" altLang="en-US" sz="700" dirty="0"/>
          </a:p>
        </p:txBody>
      </p:sp>
      <p:sp>
        <p:nvSpPr>
          <p:cNvPr id="140" name="타원 29">
            <a:extLst>
              <a:ext uri="{FF2B5EF4-FFF2-40B4-BE49-F238E27FC236}">
                <a16:creationId xmlns:a16="http://schemas.microsoft.com/office/drawing/2014/main" id="{68D13028-F829-48C1-B949-DE66E5A4DE93}"/>
              </a:ext>
            </a:extLst>
          </p:cNvPr>
          <p:cNvSpPr/>
          <p:nvPr/>
        </p:nvSpPr>
        <p:spPr>
          <a:xfrm>
            <a:off x="3583398" y="3521021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4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3214430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844</TotalTime>
  <Words>813</Words>
  <Application>Microsoft Office PowerPoint</Application>
  <PresentationFormat>Widescreen</PresentationFormat>
  <Paragraphs>331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관리 전자결재 (김석준)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재고 1 (박희성)</dc:title>
  <dc:creator>admin</dc:creator>
  <cp:lastModifiedBy>김 석준</cp:lastModifiedBy>
  <cp:revision>370</cp:revision>
  <dcterms:created xsi:type="dcterms:W3CDTF">2023-07-04T00:36:14Z</dcterms:created>
  <dcterms:modified xsi:type="dcterms:W3CDTF">2023-07-05T04:31:09Z</dcterms:modified>
</cp:coreProperties>
</file>