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58" r:id="rId5"/>
    <p:sldId id="281" r:id="rId6"/>
    <p:sldId id="259" r:id="rId7"/>
    <p:sldId id="282" r:id="rId8"/>
    <p:sldId id="283" r:id="rId9"/>
    <p:sldId id="261" r:id="rId10"/>
    <p:sldId id="284" r:id="rId11"/>
    <p:sldId id="285" r:id="rId12"/>
    <p:sldId id="262" r:id="rId13"/>
    <p:sldId id="287" r:id="rId14"/>
    <p:sldId id="288" r:id="rId15"/>
    <p:sldId id="263" r:id="rId16"/>
    <p:sldId id="264" r:id="rId17"/>
    <p:sldId id="289" r:id="rId18"/>
    <p:sldId id="290" r:id="rId19"/>
    <p:sldId id="265" r:id="rId20"/>
    <p:sldId id="291" r:id="rId21"/>
    <p:sldId id="292" r:id="rId22"/>
    <p:sldId id="266" r:id="rId23"/>
    <p:sldId id="293" r:id="rId24"/>
    <p:sldId id="294" r:id="rId25"/>
    <p:sldId id="267" r:id="rId26"/>
    <p:sldId id="295" r:id="rId27"/>
    <p:sldId id="296" r:id="rId28"/>
    <p:sldId id="268" r:id="rId29"/>
    <p:sldId id="269" r:id="rId30"/>
    <p:sldId id="297" r:id="rId31"/>
    <p:sldId id="298" r:id="rId32"/>
    <p:sldId id="270" r:id="rId33"/>
    <p:sldId id="299" r:id="rId34"/>
    <p:sldId id="300" r:id="rId35"/>
    <p:sldId id="271" r:id="rId36"/>
    <p:sldId id="272" r:id="rId37"/>
    <p:sldId id="301" r:id="rId38"/>
    <p:sldId id="302" r:id="rId39"/>
    <p:sldId id="273" r:id="rId40"/>
    <p:sldId id="303" r:id="rId41"/>
    <p:sldId id="304" r:id="rId42"/>
    <p:sldId id="274" r:id="rId43"/>
    <p:sldId id="305" r:id="rId44"/>
    <p:sldId id="306" r:id="rId45"/>
    <p:sldId id="275" r:id="rId46"/>
    <p:sldId id="286" r:id="rId47"/>
    <p:sldId id="278" r:id="rId48"/>
    <p:sldId id="276" r:id="rId49"/>
    <p:sldId id="307" r:id="rId50"/>
    <p:sldId id="308" r:id="rId51"/>
    <p:sldId id="277" r:id="rId52"/>
    <p:sldId id="309" r:id="rId53"/>
    <p:sldId id="310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38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58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22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41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98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2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22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10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07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6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66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재고 </a:t>
            </a:r>
            <a:r>
              <a:rPr lang="en-US" altLang="ko-KR" dirty="0"/>
              <a:t>1 </a:t>
            </a:r>
            <a:r>
              <a:rPr lang="ko-KR" altLang="en-US" dirty="0" err="1"/>
              <a:t>기초등록</a:t>
            </a:r>
            <a:r>
              <a:rPr lang="en-US" altLang="ko-KR" dirty="0"/>
              <a:t> (</a:t>
            </a:r>
            <a:r>
              <a:rPr lang="ko-KR" altLang="en-US" dirty="0"/>
              <a:t>박희성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428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97E71CE-6855-6001-150F-A40C7E3A8FCA}"/>
              </a:ext>
            </a:extLst>
          </p:cNvPr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57135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SC-ID-D-1300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품목 등록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품목 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품목등록</a:t>
            </a:r>
            <a:r>
              <a:rPr lang="ko-KR" altLang="en-US" sz="900" dirty="0"/>
              <a:t> 리스트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148007" y="2232680"/>
          <a:ext cx="4430989" cy="367524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5026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2874037443"/>
                    </a:ext>
                  </a:extLst>
                </a:gridCol>
              </a:tblGrid>
              <a:tr h="41908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품목코드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품목명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그룹명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규격명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바코드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입고단가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출고단가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품목구분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41656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1564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3854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439294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53927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581230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입력한 정보가 등록되고 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입력을 취소하고 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양식에 맞게 정보를 입력 후 등록을 누르면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입력한 정보대로 품목의 정보가 등록됩니다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95CA25-61F0-030A-CCB1-4D0D4445C20D}"/>
              </a:ext>
            </a:extLst>
          </p:cNvPr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12" name="포인트가 5개인 별 47">
            <a:extLst>
              <a:ext uri="{FF2B5EF4-FFF2-40B4-BE49-F238E27FC236}">
                <a16:creationId xmlns:a16="http://schemas.microsoft.com/office/drawing/2014/main" id="{83747F0C-D6C1-EBBC-0FBA-7F119821D624}"/>
              </a:ext>
            </a:extLst>
          </p:cNvPr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C9CDA5-8162-E030-8727-9D862F75E497}"/>
              </a:ext>
            </a:extLst>
          </p:cNvPr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6E2CC0-7281-FD8C-2AA8-8D2DAB7F47A3}"/>
              </a:ext>
            </a:extLst>
          </p:cNvPr>
          <p:cNvSpPr txBox="1"/>
          <p:nvPr/>
        </p:nvSpPr>
        <p:spPr>
          <a:xfrm>
            <a:off x="2732612" y="1946059"/>
            <a:ext cx="74251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품목 코드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품목명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바코드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입고단가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출고단가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품목구분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품목 메모</a:t>
            </a:r>
            <a:endParaRPr lang="en-US" altLang="ko-KR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B90434-4B60-438A-22BB-D7098D86E6CA}"/>
              </a:ext>
            </a:extLst>
          </p:cNvPr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EAC47D-2999-3005-A4C6-EA5BA1293A11}"/>
              </a:ext>
            </a:extLst>
          </p:cNvPr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E76EEE-583D-50B8-F908-783C6B792F25}"/>
              </a:ext>
            </a:extLst>
          </p:cNvPr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02C6DD-9DFB-89C0-3B28-5D6C69D20E53}"/>
              </a:ext>
            </a:extLst>
          </p:cNvPr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E524F1-670C-3A4D-BEF7-240C4C138123}"/>
              </a:ext>
            </a:extLst>
          </p:cNvPr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025F500-B12A-A785-5DCB-9166D6B145B9}"/>
              </a:ext>
            </a:extLst>
          </p:cNvPr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35B1753-D2B4-FD29-6071-8DFDD63E534D}"/>
              </a:ext>
            </a:extLst>
          </p:cNvPr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CE39CC-C104-5978-DB27-52E5083D072B}"/>
              </a:ext>
            </a:extLst>
          </p:cNvPr>
          <p:cNvSpPr txBox="1"/>
          <p:nvPr/>
        </p:nvSpPr>
        <p:spPr>
          <a:xfrm>
            <a:off x="3664068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B466FF-B80F-FB4D-454E-54A4F8E8A7CB}"/>
              </a:ext>
            </a:extLst>
          </p:cNvPr>
          <p:cNvSpPr txBox="1"/>
          <p:nvPr/>
        </p:nvSpPr>
        <p:spPr>
          <a:xfrm>
            <a:off x="2940881" y="5604339"/>
            <a:ext cx="3390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                   등록                                         닫기</a:t>
            </a:r>
            <a:endParaRPr lang="en-US" altLang="ko-KR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D8669C-8A0A-B2A2-AE6E-4EE1F9A06896}"/>
              </a:ext>
            </a:extLst>
          </p:cNvPr>
          <p:cNvSpPr txBox="1"/>
          <p:nvPr/>
        </p:nvSpPr>
        <p:spPr>
          <a:xfrm>
            <a:off x="3886688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FC4ED-816E-6980-C3FF-6B27D237E27F}"/>
              </a:ext>
            </a:extLst>
          </p:cNvPr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65C873E-4D02-CAC7-B879-ACCE1347E2FD}"/>
              </a:ext>
            </a:extLst>
          </p:cNvPr>
          <p:cNvSpPr/>
          <p:nvPr/>
        </p:nvSpPr>
        <p:spPr>
          <a:xfrm>
            <a:off x="3746550" y="5602439"/>
            <a:ext cx="42268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C8EAA0-AE5A-1E77-7A43-B866206AF3A5}"/>
              </a:ext>
            </a:extLst>
          </p:cNvPr>
          <p:cNvSpPr/>
          <p:nvPr/>
        </p:nvSpPr>
        <p:spPr>
          <a:xfrm>
            <a:off x="5845205" y="5580129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2E23682-79EA-4478-45CC-175F919BD6C4}"/>
              </a:ext>
            </a:extLst>
          </p:cNvPr>
          <p:cNvSpPr/>
          <p:nvPr/>
        </p:nvSpPr>
        <p:spPr>
          <a:xfrm>
            <a:off x="3719943" y="559332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0AFAEA4-5B7F-8D1B-98AD-C3D83E9B2A62}"/>
              </a:ext>
            </a:extLst>
          </p:cNvPr>
          <p:cNvSpPr/>
          <p:nvPr/>
        </p:nvSpPr>
        <p:spPr>
          <a:xfrm>
            <a:off x="5784072" y="5548744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602275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96BDC9D-B54E-594D-C6BF-576CCE267EDF}"/>
              </a:ext>
            </a:extLst>
          </p:cNvPr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890918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SC-ID-D-1300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품목 등록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해당 코드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품목 정보 조회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수정 및 삭제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품목등록</a:t>
            </a:r>
            <a:r>
              <a:rPr lang="ko-KR" altLang="en-US" sz="900" dirty="0"/>
              <a:t> 리스트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148007" y="2232680"/>
          <a:ext cx="4430989" cy="367524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5026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2874037443"/>
                    </a:ext>
                  </a:extLst>
                </a:gridCol>
              </a:tblGrid>
              <a:tr h="41908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품목코드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품목명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그룹명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규격명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바코드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입고단가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출고단가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품목구분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41656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1564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3854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439294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53927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469957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이전에 등록한 정보가 입력되어 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창으로 전환된다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하겠냐는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Alert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띄워준다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품목 목록에서 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코드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r>
                        <a:rPr lang="ko-KR" altLang="en-US" sz="10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클릭하면 이전에 등록한 정보를 볼 수 있다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버튼을 통해 품목 정보 수정을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버튼을 눌러 삭제를 할 수 있다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버튼을 눌러 수정을 취소할 수도 있다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1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600EA-FD10-B626-5935-41DADFA56735}"/>
              </a:ext>
            </a:extLst>
          </p:cNvPr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12" name="포인트가 5개인 별 47">
            <a:extLst>
              <a:ext uri="{FF2B5EF4-FFF2-40B4-BE49-F238E27FC236}">
                <a16:creationId xmlns:a16="http://schemas.microsoft.com/office/drawing/2014/main" id="{1EF77991-A741-828D-0754-62B6DDC26F4A}"/>
              </a:ext>
            </a:extLst>
          </p:cNvPr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50462D-5910-0E60-3331-08389385FC8F}"/>
              </a:ext>
            </a:extLst>
          </p:cNvPr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570F34-F30C-0EF3-ED4F-BFB9F69089FA}"/>
              </a:ext>
            </a:extLst>
          </p:cNvPr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9C9F03-64D7-2FEB-5D6C-C0D3A3D62FBA}"/>
              </a:ext>
            </a:extLst>
          </p:cNvPr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7989FA-314B-BCE0-F69C-09D6262BF5EC}"/>
              </a:ext>
            </a:extLst>
          </p:cNvPr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9F9EF9E-0F5B-7BA7-E33B-918AA858DF3D}"/>
              </a:ext>
            </a:extLst>
          </p:cNvPr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1200D6A-E66C-6285-6200-AD105B0E7423}"/>
              </a:ext>
            </a:extLst>
          </p:cNvPr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321676-90B4-2D66-E34E-AD3CF60B61A5}"/>
              </a:ext>
            </a:extLst>
          </p:cNvPr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4FF417F-F868-1E86-694D-6E9F67E94E6F}"/>
              </a:ext>
            </a:extLst>
          </p:cNvPr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C005E6-8B72-34DE-7B6C-0936F0B2B635}"/>
              </a:ext>
            </a:extLst>
          </p:cNvPr>
          <p:cNvSpPr txBox="1"/>
          <p:nvPr/>
        </p:nvSpPr>
        <p:spPr>
          <a:xfrm>
            <a:off x="3664068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9B53D1-8088-BDDC-38E0-A29E114C06F9}"/>
              </a:ext>
            </a:extLst>
          </p:cNvPr>
          <p:cNvSpPr txBox="1"/>
          <p:nvPr/>
        </p:nvSpPr>
        <p:spPr>
          <a:xfrm>
            <a:off x="2940881" y="5604339"/>
            <a:ext cx="3377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                   수정      </a:t>
            </a:r>
            <a:r>
              <a:rPr lang="ko-KR" altLang="en-US" sz="1000" dirty="0"/>
              <a:t>삭제                             닫기</a:t>
            </a:r>
            <a:endParaRPr lang="en-US" altLang="ko-KR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D14D87-8210-CE69-CEE2-643B04B9FA53}"/>
              </a:ext>
            </a:extLst>
          </p:cNvPr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0478A83-9D30-3383-020F-8DE8CE68B481}"/>
              </a:ext>
            </a:extLst>
          </p:cNvPr>
          <p:cNvSpPr/>
          <p:nvPr/>
        </p:nvSpPr>
        <p:spPr>
          <a:xfrm>
            <a:off x="4322653" y="5595615"/>
            <a:ext cx="384553" cy="23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1212DA5-4BF9-8F4C-08FF-08658341EE71}"/>
              </a:ext>
            </a:extLst>
          </p:cNvPr>
          <p:cNvSpPr/>
          <p:nvPr/>
        </p:nvSpPr>
        <p:spPr>
          <a:xfrm>
            <a:off x="5845205" y="5580129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79B5F31-A8AC-FD84-F1F9-AEC4963555D7}"/>
              </a:ext>
            </a:extLst>
          </p:cNvPr>
          <p:cNvSpPr/>
          <p:nvPr/>
        </p:nvSpPr>
        <p:spPr>
          <a:xfrm>
            <a:off x="5784072" y="5548744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FBA9EA-83DA-E31C-D17A-A7ACEE360D6E}"/>
              </a:ext>
            </a:extLst>
          </p:cNvPr>
          <p:cNvSpPr txBox="1"/>
          <p:nvPr/>
        </p:nvSpPr>
        <p:spPr>
          <a:xfrm>
            <a:off x="2732612" y="1946059"/>
            <a:ext cx="74251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품목 코드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품목명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바코드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입고단가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출고단가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품목구분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품목 메모</a:t>
            </a:r>
            <a:endParaRPr lang="en-US" altLang="ko-KR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DF8F38-DBD0-0EAA-FEFC-57B059A543E2}"/>
              </a:ext>
            </a:extLst>
          </p:cNvPr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35" name="포인트가 5개인 별 47">
            <a:extLst>
              <a:ext uri="{FF2B5EF4-FFF2-40B4-BE49-F238E27FC236}">
                <a16:creationId xmlns:a16="http://schemas.microsoft.com/office/drawing/2014/main" id="{BFAFD8B9-9CD9-D96A-774D-2157948B724E}"/>
              </a:ext>
            </a:extLst>
          </p:cNvPr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F938F3B-17C5-843D-7665-00990ADBC0D5}"/>
              </a:ext>
            </a:extLst>
          </p:cNvPr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15CE68-688C-FE2B-6E98-796F05DD7146}"/>
              </a:ext>
            </a:extLst>
          </p:cNvPr>
          <p:cNvSpPr txBox="1"/>
          <p:nvPr/>
        </p:nvSpPr>
        <p:spPr>
          <a:xfrm>
            <a:off x="2732612" y="1946059"/>
            <a:ext cx="87075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거래처 코드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상호명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대표자명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연락처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주소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사업자 번호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업체 메모</a:t>
            </a:r>
            <a:endParaRPr lang="en-US" altLang="ko-KR" sz="1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CD97E14-3D49-C568-9DCE-5683CAA8C9AF}"/>
              </a:ext>
            </a:extLst>
          </p:cNvPr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C070D6C-8CA2-34EA-56E1-557C29D221ED}"/>
              </a:ext>
            </a:extLst>
          </p:cNvPr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4570233-EC62-78EC-0E74-7CBA1BFD6E3C}"/>
              </a:ext>
            </a:extLst>
          </p:cNvPr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9CA0E27-2684-82F6-F9FF-9966CE469952}"/>
              </a:ext>
            </a:extLst>
          </p:cNvPr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0384C83-4377-1336-F90D-4F67B7C8444D}"/>
              </a:ext>
            </a:extLst>
          </p:cNvPr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AA64512-348E-E149-0CAB-1BB1CB850197}"/>
              </a:ext>
            </a:extLst>
          </p:cNvPr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B48DE2F-1019-4226-AF6C-BDC66974BA44}"/>
              </a:ext>
            </a:extLst>
          </p:cNvPr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55FCCB1-99B9-4A1C-B226-BD64760971D8}"/>
              </a:ext>
            </a:extLst>
          </p:cNvPr>
          <p:cNvSpPr txBox="1"/>
          <p:nvPr/>
        </p:nvSpPr>
        <p:spPr>
          <a:xfrm>
            <a:off x="3664068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5A7AB9-A344-A295-A655-6E04CA89D24E}"/>
              </a:ext>
            </a:extLst>
          </p:cNvPr>
          <p:cNvSpPr txBox="1"/>
          <p:nvPr/>
        </p:nvSpPr>
        <p:spPr>
          <a:xfrm>
            <a:off x="2940881" y="5604339"/>
            <a:ext cx="3377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                   수정      </a:t>
            </a:r>
            <a:r>
              <a:rPr lang="ko-KR" altLang="en-US" sz="1000" dirty="0"/>
              <a:t>삭제                             닫기</a:t>
            </a:r>
            <a:endParaRPr lang="en-US" altLang="ko-KR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C51B91-A960-8C49-EAD2-2893977F045C}"/>
              </a:ext>
            </a:extLst>
          </p:cNvPr>
          <p:cNvSpPr txBox="1"/>
          <p:nvPr/>
        </p:nvSpPr>
        <p:spPr>
          <a:xfrm>
            <a:off x="3886688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5357DC-0501-316F-B1BE-1FD84CDC7F05}"/>
              </a:ext>
            </a:extLst>
          </p:cNvPr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61D2B3F-CD14-5C9F-FF01-94498FF43037}"/>
              </a:ext>
            </a:extLst>
          </p:cNvPr>
          <p:cNvSpPr/>
          <p:nvPr/>
        </p:nvSpPr>
        <p:spPr>
          <a:xfrm>
            <a:off x="3746550" y="5602439"/>
            <a:ext cx="42268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DC5B1DD-C181-1A08-76C8-908789592A63}"/>
              </a:ext>
            </a:extLst>
          </p:cNvPr>
          <p:cNvSpPr/>
          <p:nvPr/>
        </p:nvSpPr>
        <p:spPr>
          <a:xfrm>
            <a:off x="4322653" y="5595615"/>
            <a:ext cx="384553" cy="23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49B471F-1D8D-4260-ED49-8D825ECB9D58}"/>
              </a:ext>
            </a:extLst>
          </p:cNvPr>
          <p:cNvSpPr/>
          <p:nvPr/>
        </p:nvSpPr>
        <p:spPr>
          <a:xfrm>
            <a:off x="5845205" y="5580129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F809C0D-4156-D5C2-EAE6-9D6AB99B488A}"/>
              </a:ext>
            </a:extLst>
          </p:cNvPr>
          <p:cNvSpPr/>
          <p:nvPr/>
        </p:nvSpPr>
        <p:spPr>
          <a:xfrm>
            <a:off x="3719943" y="559332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A559B49-026B-F1D3-5D48-D50FE451BE3F}"/>
              </a:ext>
            </a:extLst>
          </p:cNvPr>
          <p:cNvSpPr/>
          <p:nvPr/>
        </p:nvSpPr>
        <p:spPr>
          <a:xfrm>
            <a:off x="4273341" y="557885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ADF5D4FC-FE2E-E78C-74F8-1EE0BBB4D23C}"/>
              </a:ext>
            </a:extLst>
          </p:cNvPr>
          <p:cNvSpPr/>
          <p:nvPr/>
        </p:nvSpPr>
        <p:spPr>
          <a:xfrm>
            <a:off x="5784072" y="5548744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4</a:t>
            </a:r>
            <a:endParaRPr lang="ko-KR" altLang="en-US" sz="7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23582BD-C17F-62CC-B81F-C65A5AB8B5BC}"/>
              </a:ext>
            </a:extLst>
          </p:cNvPr>
          <p:cNvSpPr/>
          <p:nvPr/>
        </p:nvSpPr>
        <p:spPr>
          <a:xfrm>
            <a:off x="3603363" y="1880101"/>
            <a:ext cx="2853421" cy="3512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0405D88-319B-6747-8872-B476544DD5BA}"/>
              </a:ext>
            </a:extLst>
          </p:cNvPr>
          <p:cNvSpPr/>
          <p:nvPr/>
        </p:nvSpPr>
        <p:spPr>
          <a:xfrm>
            <a:off x="3546253" y="1808997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111810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26011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SC-ID-D-1400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담당자 등록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담당자 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담당자 리스트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210907"/>
              </p:ext>
            </p:extLst>
          </p:nvPr>
        </p:nvGraphicFramePr>
        <p:xfrm>
          <a:off x="3108157" y="2255871"/>
          <a:ext cx="4430991" cy="37073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7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6785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4667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</a:tblGrid>
              <a:tr h="3998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담당자명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검색창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코드사용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메뉴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연락처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이체정보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48724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담당자의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상세 정보 창을 띄운다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담당자 등록 창이 나타나는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담당자 등록 메뉴를 클릭하면 나타나는 페이지입니다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담당자 리스트를 볼 수 있고 등록과 수정 등을 할 수 있습니다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583209"/>
              </p:ext>
            </p:extLst>
          </p:nvPr>
        </p:nvGraphicFramePr>
        <p:xfrm>
          <a:off x="3156658" y="6169665"/>
          <a:ext cx="665901" cy="225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901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25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3240571" y="621611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3674308-1D33-E221-39EA-348847AB4C31}"/>
              </a:ext>
            </a:extLst>
          </p:cNvPr>
          <p:cNvSpPr/>
          <p:nvPr/>
        </p:nvSpPr>
        <p:spPr>
          <a:xfrm>
            <a:off x="3489608" y="2645953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295552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EC4B084-0E6B-E550-EDD1-09F5A54EA64B}"/>
              </a:ext>
            </a:extLst>
          </p:cNvPr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571390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SC-ID-D-1400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담당자 등록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담당자 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담당자 리스트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108157" y="2255871"/>
          <a:ext cx="4430991" cy="37073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7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6785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4667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</a:tblGrid>
              <a:tr h="3998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담당자명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검색창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코드사용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메뉴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연락처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이체정보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890363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입력한 정보를 등록 후 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입력을 취소하고 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양식에 맞게 정보를 입력 후 등록을 누르면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입력한 정보대로 담당자가 등록됩니다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89862D-D8D4-1EBF-F705-3FCBF7C0371F}"/>
              </a:ext>
            </a:extLst>
          </p:cNvPr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12" name="포인트가 5개인 별 47">
            <a:extLst>
              <a:ext uri="{FF2B5EF4-FFF2-40B4-BE49-F238E27FC236}">
                <a16:creationId xmlns:a16="http://schemas.microsoft.com/office/drawing/2014/main" id="{33A40FD7-7FA0-D29A-5DCD-CD007A4C603E}"/>
              </a:ext>
            </a:extLst>
          </p:cNvPr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168DCB-F6FF-6E2C-9AEC-3442BBA9AE00}"/>
              </a:ext>
            </a:extLst>
          </p:cNvPr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F095D3-F783-343B-12D1-D2CF681BEDB5}"/>
              </a:ext>
            </a:extLst>
          </p:cNvPr>
          <p:cNvSpPr txBox="1"/>
          <p:nvPr/>
        </p:nvSpPr>
        <p:spPr>
          <a:xfrm>
            <a:off x="2732612" y="1946059"/>
            <a:ext cx="87075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거래처 코드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상호명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대표자명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연락처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주소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사업자 번호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업체 메모</a:t>
            </a:r>
            <a:endParaRPr lang="en-US" altLang="ko-KR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AD1CBD-0412-776E-0809-06D55D8A4245}"/>
              </a:ext>
            </a:extLst>
          </p:cNvPr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CE9AD9D-798D-38B3-7AAF-3C1F03521581}"/>
              </a:ext>
            </a:extLst>
          </p:cNvPr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6FF37C-FE0F-A374-2630-50CE71911729}"/>
              </a:ext>
            </a:extLst>
          </p:cNvPr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5BAC7B5-A7C3-B9F2-27A5-11284475D77A}"/>
              </a:ext>
            </a:extLst>
          </p:cNvPr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9B7E6B-5137-51C7-FCFF-E2D44DEBA672}"/>
              </a:ext>
            </a:extLst>
          </p:cNvPr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13DEB06-407B-5DF2-0E54-E7ECEC446669}"/>
              </a:ext>
            </a:extLst>
          </p:cNvPr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5ABDAF2-E8FA-34A2-005F-49FFC576A046}"/>
              </a:ext>
            </a:extLst>
          </p:cNvPr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C705E5-C9AB-6419-4DAC-32D6D51813E2}"/>
              </a:ext>
            </a:extLst>
          </p:cNvPr>
          <p:cNvSpPr txBox="1"/>
          <p:nvPr/>
        </p:nvSpPr>
        <p:spPr>
          <a:xfrm>
            <a:off x="3664068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5D1BE0-9407-DB73-76FF-4144CA1C27D9}"/>
              </a:ext>
            </a:extLst>
          </p:cNvPr>
          <p:cNvSpPr txBox="1"/>
          <p:nvPr/>
        </p:nvSpPr>
        <p:spPr>
          <a:xfrm>
            <a:off x="2940881" y="560433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                   등록    </a:t>
            </a:r>
            <a:endParaRPr lang="en-US" altLang="ko-KR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CB7A83-D3D2-B136-D90A-BCFC8DD20EF0}"/>
              </a:ext>
            </a:extLst>
          </p:cNvPr>
          <p:cNvSpPr txBox="1"/>
          <p:nvPr/>
        </p:nvSpPr>
        <p:spPr>
          <a:xfrm>
            <a:off x="3886688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43C2AB-4A51-99B8-290B-3D189DCD99E5}"/>
              </a:ext>
            </a:extLst>
          </p:cNvPr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6BE5E22-4BB8-C1F9-2822-D19158170304}"/>
              </a:ext>
            </a:extLst>
          </p:cNvPr>
          <p:cNvSpPr/>
          <p:nvPr/>
        </p:nvSpPr>
        <p:spPr>
          <a:xfrm>
            <a:off x="3746550" y="5602439"/>
            <a:ext cx="42268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CEC9D2B-D47B-55C8-9509-B5691AB58E66}"/>
              </a:ext>
            </a:extLst>
          </p:cNvPr>
          <p:cNvSpPr/>
          <p:nvPr/>
        </p:nvSpPr>
        <p:spPr>
          <a:xfrm>
            <a:off x="3719943" y="559332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485FD79-17E3-D935-2BC4-8F871DE8DF7A}"/>
              </a:ext>
            </a:extLst>
          </p:cNvPr>
          <p:cNvSpPr/>
          <p:nvPr/>
        </p:nvSpPr>
        <p:spPr>
          <a:xfrm>
            <a:off x="5845205" y="5580129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385798F-DC0D-4DAA-FD97-05E773708607}"/>
              </a:ext>
            </a:extLst>
          </p:cNvPr>
          <p:cNvSpPr/>
          <p:nvPr/>
        </p:nvSpPr>
        <p:spPr>
          <a:xfrm>
            <a:off x="5784072" y="5548744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305515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E1FFC07-A695-A11B-300E-656EFE2DCAD8}"/>
              </a:ext>
            </a:extLst>
          </p:cNvPr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261416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SC-ID-D-1400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담당자 등록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해당 코드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담당자 정보 조회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수정 및 삭제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담당자 리스트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108157" y="2255871"/>
          <a:ext cx="4430991" cy="37073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7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6785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4667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</a:tblGrid>
              <a:tr h="3998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담당자명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검색창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코드사용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메뉴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연락처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이체정보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782777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이전에 등록한 정보가 입력되어 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창으로 전환된다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하겠냐는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Alert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띄워준다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담당자 목록에서 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코드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r>
                        <a:rPr lang="ko-KR" altLang="en-US" sz="10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클릭하면 이전에 등록한 정보를 볼 수 있다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버튼을 통해 담당자 정보 수정을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버튼을 눌러 삭제를 할 수 있다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버튼을 눌러 수정을 취소할 수도 있다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1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E115FF-A2CF-2ACD-0892-FD3CF7BC19C7}"/>
              </a:ext>
            </a:extLst>
          </p:cNvPr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12" name="포인트가 5개인 별 47">
            <a:extLst>
              <a:ext uri="{FF2B5EF4-FFF2-40B4-BE49-F238E27FC236}">
                <a16:creationId xmlns:a16="http://schemas.microsoft.com/office/drawing/2014/main" id="{7A871BED-A4F6-544C-ACA4-611258DAC753}"/>
              </a:ext>
            </a:extLst>
          </p:cNvPr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32738F-51E6-D4A2-45CE-9A3B2F8C7230}"/>
              </a:ext>
            </a:extLst>
          </p:cNvPr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73BCD2-EB1F-D0E3-FD7F-DB2305B5779E}"/>
              </a:ext>
            </a:extLst>
          </p:cNvPr>
          <p:cNvSpPr txBox="1"/>
          <p:nvPr/>
        </p:nvSpPr>
        <p:spPr>
          <a:xfrm>
            <a:off x="2732612" y="1946059"/>
            <a:ext cx="87075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거래처 코드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상호명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대표자명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연락처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주소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사업자 번호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업체 메모</a:t>
            </a:r>
            <a:endParaRPr lang="en-US" altLang="ko-KR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71EF6B-44F7-3792-D9E2-A7BD2D8336E1}"/>
              </a:ext>
            </a:extLst>
          </p:cNvPr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D16DE7-9A40-35C3-61A5-3051A2AEF61A}"/>
              </a:ext>
            </a:extLst>
          </p:cNvPr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33135C-77E9-0AE3-4693-CE1AB7DB0092}"/>
              </a:ext>
            </a:extLst>
          </p:cNvPr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4776870-905A-FAB7-858C-EECA0122ED69}"/>
              </a:ext>
            </a:extLst>
          </p:cNvPr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97C8FDE-7CE2-C61F-8984-FB29001FD80B}"/>
              </a:ext>
            </a:extLst>
          </p:cNvPr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5F4AA7-1FC7-D99B-B3D4-AFB92A6293D1}"/>
              </a:ext>
            </a:extLst>
          </p:cNvPr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682DFA8-891C-D061-C90C-C3563C59970A}"/>
              </a:ext>
            </a:extLst>
          </p:cNvPr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9F7015-8856-3542-A15C-FA4460ECD854}"/>
              </a:ext>
            </a:extLst>
          </p:cNvPr>
          <p:cNvSpPr txBox="1"/>
          <p:nvPr/>
        </p:nvSpPr>
        <p:spPr>
          <a:xfrm>
            <a:off x="3664068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DA7628-283C-09AD-0CE4-2CD3A17F2849}"/>
              </a:ext>
            </a:extLst>
          </p:cNvPr>
          <p:cNvSpPr txBox="1"/>
          <p:nvPr/>
        </p:nvSpPr>
        <p:spPr>
          <a:xfrm>
            <a:off x="2940881" y="5604339"/>
            <a:ext cx="3377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                   수정      </a:t>
            </a:r>
            <a:r>
              <a:rPr lang="ko-KR" altLang="en-US" sz="1000" dirty="0"/>
              <a:t>삭제                             닫기</a:t>
            </a:r>
            <a:endParaRPr lang="en-US" altLang="ko-KR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624681-1896-350C-D51A-31F1F4B5541F}"/>
              </a:ext>
            </a:extLst>
          </p:cNvPr>
          <p:cNvSpPr txBox="1"/>
          <p:nvPr/>
        </p:nvSpPr>
        <p:spPr>
          <a:xfrm>
            <a:off x="3886688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0F4CAE-0DEB-EAEE-0C90-6EAE76EA76C7}"/>
              </a:ext>
            </a:extLst>
          </p:cNvPr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1C5D38C-7B97-6D56-F315-221B468E4427}"/>
              </a:ext>
            </a:extLst>
          </p:cNvPr>
          <p:cNvSpPr/>
          <p:nvPr/>
        </p:nvSpPr>
        <p:spPr>
          <a:xfrm>
            <a:off x="3746550" y="5602439"/>
            <a:ext cx="42268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5269DCB-E955-2C02-7B24-0CC638190320}"/>
              </a:ext>
            </a:extLst>
          </p:cNvPr>
          <p:cNvSpPr/>
          <p:nvPr/>
        </p:nvSpPr>
        <p:spPr>
          <a:xfrm>
            <a:off x="4322653" y="5595615"/>
            <a:ext cx="384553" cy="23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E1C1BD-7124-606F-32F2-681946B2C9C1}"/>
              </a:ext>
            </a:extLst>
          </p:cNvPr>
          <p:cNvSpPr/>
          <p:nvPr/>
        </p:nvSpPr>
        <p:spPr>
          <a:xfrm>
            <a:off x="5845205" y="5580129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FF19BBC-B8AA-EDBE-F155-EF1C81BBAAA1}"/>
              </a:ext>
            </a:extLst>
          </p:cNvPr>
          <p:cNvSpPr/>
          <p:nvPr/>
        </p:nvSpPr>
        <p:spPr>
          <a:xfrm>
            <a:off x="3719943" y="559332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AA7FB3C-A2A8-FB48-A931-A7338B30BEDC}"/>
              </a:ext>
            </a:extLst>
          </p:cNvPr>
          <p:cNvSpPr/>
          <p:nvPr/>
        </p:nvSpPr>
        <p:spPr>
          <a:xfrm>
            <a:off x="4273341" y="557885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9B944DD-6ADC-D3CE-5004-014E5C149939}"/>
              </a:ext>
            </a:extLst>
          </p:cNvPr>
          <p:cNvSpPr/>
          <p:nvPr/>
        </p:nvSpPr>
        <p:spPr>
          <a:xfrm>
            <a:off x="5784072" y="5548744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4</a:t>
            </a:r>
            <a:endParaRPr lang="ko-KR" altLang="en-US" sz="7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408056-CAE9-094A-4570-CDC0A16D9DEB}"/>
              </a:ext>
            </a:extLst>
          </p:cNvPr>
          <p:cNvSpPr/>
          <p:nvPr/>
        </p:nvSpPr>
        <p:spPr>
          <a:xfrm>
            <a:off x="3603363" y="1880101"/>
            <a:ext cx="2853421" cy="3512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36A0F17-91D1-29CE-267D-9E90FC5F33F6}"/>
              </a:ext>
            </a:extLst>
          </p:cNvPr>
          <p:cNvSpPr/>
          <p:nvPr/>
        </p:nvSpPr>
        <p:spPr>
          <a:xfrm>
            <a:off x="3546253" y="1808997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569985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재고 </a:t>
            </a:r>
            <a:r>
              <a:rPr lang="en-US" altLang="ko-KR" dirty="0"/>
              <a:t>1 </a:t>
            </a:r>
            <a:r>
              <a:rPr lang="ko-KR" altLang="en-US" dirty="0"/>
              <a:t>영업관리</a:t>
            </a:r>
            <a:r>
              <a:rPr lang="en-US" altLang="ko-KR" dirty="0"/>
              <a:t> (</a:t>
            </a:r>
            <a:r>
              <a:rPr lang="ko-KR" altLang="en-US" dirty="0"/>
              <a:t>박희성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6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242822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SC-ID-D-2100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견적서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견적서 조회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견적서 조회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565006"/>
              </p:ext>
            </p:extLst>
          </p:nvPr>
        </p:nvGraphicFramePr>
        <p:xfrm>
          <a:off x="3108157" y="2845904"/>
          <a:ext cx="4430989" cy="3108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9183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460754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460754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460754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399103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73826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615142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440574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515389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  <a:gridCol w="265510">
                  <a:extLst>
                    <a:ext uri="{9D8B030D-6E8A-4147-A177-3AD203B41FA5}">
                      <a16:colId xmlns:a16="http://schemas.microsoft.com/office/drawing/2014/main" val="2895050441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일자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-No.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담당자명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품목명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유효기간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견적금액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합계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진행상태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생성한 전표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967743"/>
              </p:ext>
            </p:extLst>
          </p:nvPr>
        </p:nvGraphicFramePr>
        <p:xfrm>
          <a:off x="8011263" y="103353"/>
          <a:ext cx="2615952" cy="6699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버튼에 따라 필터가 적용되어 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리스트에 반영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견적서의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상세 정보 창을 띄운다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견적서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 창이 나타나는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견적서 메뉴를 클릭하면 나타나는 페이지입니다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견적서 리스트를 볼 수 있고 등록과 수정 등을 할 수 있습니다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53951" y="2549587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644998" y="2597093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3911632" y="2581234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969446" y="2588277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4386065" y="2581234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4659388" y="2597092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386065" y="2535126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3353317" y="2284166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진행중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462842"/>
              </p:ext>
            </p:extLst>
          </p:nvPr>
        </p:nvGraphicFramePr>
        <p:xfrm>
          <a:off x="3156658" y="6169665"/>
          <a:ext cx="665901" cy="225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901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25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3240571" y="621611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74" name="타원 73"/>
          <p:cNvSpPr/>
          <p:nvPr/>
        </p:nvSpPr>
        <p:spPr>
          <a:xfrm>
            <a:off x="3270784" y="2226980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88CE793-DF0B-1C7A-D974-265FFAF56B1B}"/>
              </a:ext>
            </a:extLst>
          </p:cNvPr>
          <p:cNvSpPr/>
          <p:nvPr/>
        </p:nvSpPr>
        <p:spPr>
          <a:xfrm>
            <a:off x="3392117" y="313071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46496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7F749B-183B-A6A3-3A74-CAC734476ABB}"/>
              </a:ext>
            </a:extLst>
          </p:cNvPr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295812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SC-ID-D-2100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견적서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견적서 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견적서 조회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108157" y="2845904"/>
          <a:ext cx="4430989" cy="3108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9183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460754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460754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460754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399103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73826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615142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440574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515389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  <a:gridCol w="265510">
                  <a:extLst>
                    <a:ext uri="{9D8B030D-6E8A-4147-A177-3AD203B41FA5}">
                      <a16:colId xmlns:a16="http://schemas.microsoft.com/office/drawing/2014/main" val="2895050441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일자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-No.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담당자명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품목명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유효기간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견적금액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합계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진행상태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생성한 전표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534378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입력한 정보를 등록 후 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입력을 취소하고 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양식에 맞게 정보를 입력 후 등록을 누르면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입력한 정보대로 견적서가 등록됩니다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53951" y="2549587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644998" y="2597093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3911632" y="2581234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969446" y="2588277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4386065" y="2581234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4659388" y="2597092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386065" y="2535126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3353317" y="2284166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진행중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3270784" y="2226980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88CE793-DF0B-1C7A-D974-265FFAF56B1B}"/>
              </a:ext>
            </a:extLst>
          </p:cNvPr>
          <p:cNvSpPr/>
          <p:nvPr/>
        </p:nvSpPr>
        <p:spPr>
          <a:xfrm>
            <a:off x="3392117" y="313071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E8BE93-7304-08DD-90A1-2AFCA68796E4}"/>
              </a:ext>
            </a:extLst>
          </p:cNvPr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15" name="포인트가 5개인 별 47">
            <a:extLst>
              <a:ext uri="{FF2B5EF4-FFF2-40B4-BE49-F238E27FC236}">
                <a16:creationId xmlns:a16="http://schemas.microsoft.com/office/drawing/2014/main" id="{E5C6A0CB-CF73-6CF4-0A30-73CFEF2C3BAD}"/>
              </a:ext>
            </a:extLst>
          </p:cNvPr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E32CB0-512B-2944-042D-9A24CDDC1D7A}"/>
              </a:ext>
            </a:extLst>
          </p:cNvPr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5836D-02D2-ECD8-E4B9-B40631C46D5D}"/>
              </a:ext>
            </a:extLst>
          </p:cNvPr>
          <p:cNvSpPr txBox="1"/>
          <p:nvPr/>
        </p:nvSpPr>
        <p:spPr>
          <a:xfrm>
            <a:off x="2732612" y="1946059"/>
            <a:ext cx="87075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등록일자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거래처명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담당자명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품목명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유효기간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전표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견적서 메모</a:t>
            </a:r>
            <a:endParaRPr lang="en-US" altLang="ko-KR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6352296-8172-D226-CA94-2A70F1075697}"/>
              </a:ext>
            </a:extLst>
          </p:cNvPr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BE90335-CD46-B8E0-F227-D0EFFBF10512}"/>
              </a:ext>
            </a:extLst>
          </p:cNvPr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D5CF39-F3F7-F018-905A-F2EF3B8CBDE6}"/>
              </a:ext>
            </a:extLst>
          </p:cNvPr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4437EA-7C30-73D0-F4D8-D8569D539F57}"/>
              </a:ext>
            </a:extLst>
          </p:cNvPr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C8EC75-C321-B83F-B19C-88F4FC1C83B2}"/>
              </a:ext>
            </a:extLst>
          </p:cNvPr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3F70B98-707F-B8C0-4E8D-41DF5D0719F7}"/>
              </a:ext>
            </a:extLst>
          </p:cNvPr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7E0A39C-DAD8-40AE-0D50-9BB73B148B34}"/>
              </a:ext>
            </a:extLst>
          </p:cNvPr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30F3BD-D195-B49D-D961-DBBACB1ABBBB}"/>
              </a:ext>
            </a:extLst>
          </p:cNvPr>
          <p:cNvSpPr txBox="1"/>
          <p:nvPr/>
        </p:nvSpPr>
        <p:spPr>
          <a:xfrm>
            <a:off x="3664068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95577E-4248-2449-29FF-E008526A1F7A}"/>
              </a:ext>
            </a:extLst>
          </p:cNvPr>
          <p:cNvSpPr txBox="1"/>
          <p:nvPr/>
        </p:nvSpPr>
        <p:spPr>
          <a:xfrm>
            <a:off x="2940881" y="560433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                   등록    </a:t>
            </a:r>
            <a:endParaRPr lang="en-US" altLang="ko-KR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B31D2D-1D38-64DC-216D-466503DF0E54}"/>
              </a:ext>
            </a:extLst>
          </p:cNvPr>
          <p:cNvSpPr txBox="1"/>
          <p:nvPr/>
        </p:nvSpPr>
        <p:spPr>
          <a:xfrm>
            <a:off x="3886688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9DACCF-293C-EC36-9546-37D70B10FC13}"/>
              </a:ext>
            </a:extLst>
          </p:cNvPr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F162A29-3E46-1463-C1B2-BA3BE24865C6}"/>
              </a:ext>
            </a:extLst>
          </p:cNvPr>
          <p:cNvSpPr/>
          <p:nvPr/>
        </p:nvSpPr>
        <p:spPr>
          <a:xfrm>
            <a:off x="3746550" y="5602439"/>
            <a:ext cx="42268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27101F9-F1E6-F4E7-4FD4-8715E9745B75}"/>
              </a:ext>
            </a:extLst>
          </p:cNvPr>
          <p:cNvSpPr/>
          <p:nvPr/>
        </p:nvSpPr>
        <p:spPr>
          <a:xfrm>
            <a:off x="3719943" y="559332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11928F-B458-BF8C-51D7-B20FC76E0534}"/>
              </a:ext>
            </a:extLst>
          </p:cNvPr>
          <p:cNvSpPr/>
          <p:nvPr/>
        </p:nvSpPr>
        <p:spPr>
          <a:xfrm>
            <a:off x="5845205" y="5580129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0DE8C75-D1CB-DBF6-DBA9-E54960AA7A4C}"/>
              </a:ext>
            </a:extLst>
          </p:cNvPr>
          <p:cNvSpPr/>
          <p:nvPr/>
        </p:nvSpPr>
        <p:spPr>
          <a:xfrm>
            <a:off x="5784072" y="5548744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887142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22B1AB-5F24-F077-6E04-21E1122039F8}"/>
              </a:ext>
            </a:extLst>
          </p:cNvPr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077611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SC-ID-D-2100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견적서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해당 코드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견적서 정보 조회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수정 및 삭제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견적서 조회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108157" y="2845904"/>
          <a:ext cx="4430989" cy="3108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9183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460754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460754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460754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399103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73826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615142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440574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515389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  <a:gridCol w="265510">
                  <a:extLst>
                    <a:ext uri="{9D8B030D-6E8A-4147-A177-3AD203B41FA5}">
                      <a16:colId xmlns:a16="http://schemas.microsoft.com/office/drawing/2014/main" val="2895050441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일자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-No.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담당자명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품목명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유효기간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견적금액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합계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진행상태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생성한 전표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238424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이전에 등록한 정보가 입력되어 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창으로 전환된다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하겠냐는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Alert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띄워준다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견적서 목록에서 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코드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r>
                        <a:rPr lang="ko-KR" altLang="en-US" sz="10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클릭하면 이전에 등록한 정보를 볼 수 있다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버튼을 통해 견적서 정보 수정을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버튼을 눌러 삭제를 할 수 있다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버튼을 눌러 수정을 취소할 수도 있다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1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53951" y="2549587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644998" y="2597093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3911632" y="2581234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969446" y="2588277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4386065" y="2581234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4659388" y="2597092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386065" y="2535126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3353317" y="2284166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진행중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3270784" y="2226980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88CE793-DF0B-1C7A-D974-265FFAF56B1B}"/>
              </a:ext>
            </a:extLst>
          </p:cNvPr>
          <p:cNvSpPr/>
          <p:nvPr/>
        </p:nvSpPr>
        <p:spPr>
          <a:xfrm>
            <a:off x="3392117" y="313071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14FC94-355F-C36D-8E03-AAA1E07FD20E}"/>
              </a:ext>
            </a:extLst>
          </p:cNvPr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15" name="포인트가 5개인 별 47">
            <a:extLst>
              <a:ext uri="{FF2B5EF4-FFF2-40B4-BE49-F238E27FC236}">
                <a16:creationId xmlns:a16="http://schemas.microsoft.com/office/drawing/2014/main" id="{0CA3EAE0-DFDF-C0CE-CA81-4D53AC9C57DB}"/>
              </a:ext>
            </a:extLst>
          </p:cNvPr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121BC1-D322-E088-FA25-5ECD6BF49FCD}"/>
              </a:ext>
            </a:extLst>
          </p:cNvPr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98ECE2-8865-B098-88DD-C62194BBEC22}"/>
              </a:ext>
            </a:extLst>
          </p:cNvPr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1A73F3-E344-2752-C300-998185E36486}"/>
              </a:ext>
            </a:extLst>
          </p:cNvPr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15E56F-12AA-0F1C-4725-CBE7B72FA4B1}"/>
              </a:ext>
            </a:extLst>
          </p:cNvPr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A656DD-1310-2977-69A1-D4DFF99AD993}"/>
              </a:ext>
            </a:extLst>
          </p:cNvPr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84E62E-F076-2B7A-B8BF-89A0C14E63DB}"/>
              </a:ext>
            </a:extLst>
          </p:cNvPr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A13B606-83F3-D39C-ABF1-42540B4CEF00}"/>
              </a:ext>
            </a:extLst>
          </p:cNvPr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D1FF24E-FC86-E4A3-D068-4276C6F19329}"/>
              </a:ext>
            </a:extLst>
          </p:cNvPr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572686-BB09-679E-A9D6-3790784BF9A1}"/>
              </a:ext>
            </a:extLst>
          </p:cNvPr>
          <p:cNvSpPr txBox="1"/>
          <p:nvPr/>
        </p:nvSpPr>
        <p:spPr>
          <a:xfrm>
            <a:off x="3664068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AEC402-23C0-917C-2720-C6DA0FADA432}"/>
              </a:ext>
            </a:extLst>
          </p:cNvPr>
          <p:cNvSpPr txBox="1"/>
          <p:nvPr/>
        </p:nvSpPr>
        <p:spPr>
          <a:xfrm>
            <a:off x="2940881" y="5604339"/>
            <a:ext cx="3377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                   수정      </a:t>
            </a:r>
            <a:r>
              <a:rPr lang="ko-KR" altLang="en-US" sz="1000" dirty="0"/>
              <a:t>삭제                             닫기</a:t>
            </a:r>
            <a:endParaRPr lang="en-US" altLang="ko-KR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82EBE6-D7F7-1A3B-FCE1-9618E7D71107}"/>
              </a:ext>
            </a:extLst>
          </p:cNvPr>
          <p:cNvSpPr txBox="1"/>
          <p:nvPr/>
        </p:nvSpPr>
        <p:spPr>
          <a:xfrm>
            <a:off x="3886688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722F80-2A66-B311-2666-DF94A1BFDF55}"/>
              </a:ext>
            </a:extLst>
          </p:cNvPr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3CF2747-94BF-A4F1-35BD-B457314750ED}"/>
              </a:ext>
            </a:extLst>
          </p:cNvPr>
          <p:cNvSpPr/>
          <p:nvPr/>
        </p:nvSpPr>
        <p:spPr>
          <a:xfrm>
            <a:off x="3746550" y="5602439"/>
            <a:ext cx="42268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D0F457-5503-8B00-8039-BAC901310DA3}"/>
              </a:ext>
            </a:extLst>
          </p:cNvPr>
          <p:cNvSpPr/>
          <p:nvPr/>
        </p:nvSpPr>
        <p:spPr>
          <a:xfrm>
            <a:off x="4322653" y="5595615"/>
            <a:ext cx="384553" cy="23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1136118-FFFD-4024-E41A-AC199EC33F58}"/>
              </a:ext>
            </a:extLst>
          </p:cNvPr>
          <p:cNvSpPr/>
          <p:nvPr/>
        </p:nvSpPr>
        <p:spPr>
          <a:xfrm>
            <a:off x="5845205" y="5580129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C787C60-01A8-D1AD-A757-FD20EEF5D2AD}"/>
              </a:ext>
            </a:extLst>
          </p:cNvPr>
          <p:cNvSpPr/>
          <p:nvPr/>
        </p:nvSpPr>
        <p:spPr>
          <a:xfrm>
            <a:off x="3719943" y="559332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3C9E926-260F-706E-CE71-3F5CAC67F76A}"/>
              </a:ext>
            </a:extLst>
          </p:cNvPr>
          <p:cNvSpPr/>
          <p:nvPr/>
        </p:nvSpPr>
        <p:spPr>
          <a:xfrm>
            <a:off x="4273341" y="557885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B793DB5-1E32-AB83-7A27-4BF0C3B0F8E1}"/>
              </a:ext>
            </a:extLst>
          </p:cNvPr>
          <p:cNvSpPr/>
          <p:nvPr/>
        </p:nvSpPr>
        <p:spPr>
          <a:xfrm>
            <a:off x="5784072" y="5548744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4</a:t>
            </a:r>
            <a:endParaRPr lang="ko-KR" altLang="en-US" sz="7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B190F22-6401-6DD0-EF10-3CE306F34028}"/>
              </a:ext>
            </a:extLst>
          </p:cNvPr>
          <p:cNvSpPr/>
          <p:nvPr/>
        </p:nvSpPr>
        <p:spPr>
          <a:xfrm>
            <a:off x="3603363" y="1880101"/>
            <a:ext cx="2853421" cy="3512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4672569-E2CC-3610-4958-245DC37CA2F1}"/>
              </a:ext>
            </a:extLst>
          </p:cNvPr>
          <p:cNvSpPr/>
          <p:nvPr/>
        </p:nvSpPr>
        <p:spPr>
          <a:xfrm>
            <a:off x="3546253" y="1808997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792633-D14B-1560-16F0-DD138110C550}"/>
              </a:ext>
            </a:extLst>
          </p:cNvPr>
          <p:cNvSpPr txBox="1"/>
          <p:nvPr/>
        </p:nvSpPr>
        <p:spPr>
          <a:xfrm>
            <a:off x="2732612" y="1946059"/>
            <a:ext cx="87075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등록일자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거래처명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담당자명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품목명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유효기간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전표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견적서 메모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137557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458140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SC-ID-D-2200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주문서 조회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주문서 </a:t>
            </a:r>
            <a:r>
              <a:rPr lang="ko-KR" altLang="en-US" sz="900" dirty="0"/>
              <a:t>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332430"/>
              </p:ext>
            </p:extLst>
          </p:nvPr>
        </p:nvGraphicFramePr>
        <p:xfrm>
          <a:off x="3108157" y="2845904"/>
          <a:ext cx="4430989" cy="3108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9183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460754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460754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460754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399103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73826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615142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440574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515389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  <a:gridCol w="265510">
                  <a:extLst>
                    <a:ext uri="{9D8B030D-6E8A-4147-A177-3AD203B41FA5}">
                      <a16:colId xmlns:a16="http://schemas.microsoft.com/office/drawing/2014/main" val="2895050441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일자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-No.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담당자명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품목명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납기일자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주문금액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합계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진행상태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생성한 전표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269799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주문서의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상세 정보 창을 띄운다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주문서 등록 창이 나타나는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주문서 메뉴를 클릭하면 나타나는 페이지입니다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주문서 리스트를 볼 수 있고 등록과 수정 등을 할 수 있습니다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53951" y="2549587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644998" y="2597093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3911632" y="2581234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969446" y="2588277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4386065" y="2581234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4659388" y="2597092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386065" y="2535126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3353317" y="2284166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진행중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730280"/>
              </p:ext>
            </p:extLst>
          </p:nvPr>
        </p:nvGraphicFramePr>
        <p:xfrm>
          <a:off x="3156658" y="6169665"/>
          <a:ext cx="665901" cy="225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901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25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3240571" y="621611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23A6C07-328C-1974-884E-7CFBADADF28D}"/>
              </a:ext>
            </a:extLst>
          </p:cNvPr>
          <p:cNvSpPr/>
          <p:nvPr/>
        </p:nvSpPr>
        <p:spPr>
          <a:xfrm>
            <a:off x="3392117" y="313071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83034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925461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SC-ID-D-1300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메뉴의</a:t>
                      </a:r>
                      <a:r>
                        <a:rPr lang="ko-KR" altLang="en-US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메인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2" name="TextBox 91"/>
          <p:cNvSpPr txBox="1"/>
          <p:nvPr/>
        </p:nvSpPr>
        <p:spPr>
          <a:xfrm>
            <a:off x="1886353" y="3199372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901827" y="3516077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1918730" y="4260417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49263" y="4683639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1911292" y="5972572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827016" y="6289277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품목 등록 리스트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273211"/>
              </p:ext>
            </p:extLst>
          </p:nvPr>
        </p:nvGraphicFramePr>
        <p:xfrm>
          <a:off x="3139694" y="2216054"/>
          <a:ext cx="4439304" cy="37899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9812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43975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59500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46656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370554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17306">
                  <a:extLst>
                    <a:ext uri="{9D8B030D-6E8A-4147-A177-3AD203B41FA5}">
                      <a16:colId xmlns:a16="http://schemas.microsoft.com/office/drawing/2014/main" val="1991096870"/>
                    </a:ext>
                  </a:extLst>
                </a:gridCol>
                <a:gridCol w="443931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43931">
                  <a:extLst>
                    <a:ext uri="{9D8B030D-6E8A-4147-A177-3AD203B41FA5}">
                      <a16:colId xmlns:a16="http://schemas.microsoft.com/office/drawing/2014/main" val="826667840"/>
                    </a:ext>
                  </a:extLst>
                </a:gridCol>
                <a:gridCol w="443931">
                  <a:extLst>
                    <a:ext uri="{9D8B030D-6E8A-4147-A177-3AD203B41FA5}">
                      <a16:colId xmlns:a16="http://schemas.microsoft.com/office/drawing/2014/main" val="3364773287"/>
                    </a:ext>
                  </a:extLst>
                </a:gridCol>
                <a:gridCol w="443931">
                  <a:extLst>
                    <a:ext uri="{9D8B030D-6E8A-4147-A177-3AD203B41FA5}">
                      <a16:colId xmlns:a16="http://schemas.microsoft.com/office/drawing/2014/main" val="1944149126"/>
                    </a:ext>
                  </a:extLst>
                </a:gridCol>
              </a:tblGrid>
              <a:tr h="4393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품목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품목명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그룹명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규격명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바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코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입고단가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출고단가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품목구분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미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6824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1195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3937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1022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6479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0587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439294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53927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036354"/>
              </p:ext>
            </p:extLst>
          </p:nvPr>
        </p:nvGraphicFramePr>
        <p:xfrm>
          <a:off x="8121016" y="125401"/>
          <a:ext cx="2615952" cy="660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거래처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부서 관련 페이지로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품목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담당자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견적서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판매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출하 지시서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발주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구매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공정관리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작업지시서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생산입고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창고이동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불량처리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즐겨찾기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689599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입력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603418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09826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옵션 선택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177570"/>
                  </a:ext>
                </a:extLst>
              </a:tr>
              <a:tr h="2799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상단 메뉴 탭에서 재고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메뉴를 클릭하면 아래의 세부 메뉴들이 나타납니다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각각의 세부 메뉴를 클릭하면 그에 맞는 화면을 보여줍니다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/>
          <p:cNvSpPr/>
          <p:nvPr/>
        </p:nvSpPr>
        <p:spPr>
          <a:xfrm>
            <a:off x="1984928" y="251367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89" name="타원 188"/>
          <p:cNvSpPr/>
          <p:nvPr/>
        </p:nvSpPr>
        <p:spPr>
          <a:xfrm>
            <a:off x="1892097" y="2233703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/>
          <p:cNvSpPr txBox="1"/>
          <p:nvPr/>
        </p:nvSpPr>
        <p:spPr>
          <a:xfrm>
            <a:off x="1856301" y="2198698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1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91" name="타원 190"/>
          <p:cNvSpPr/>
          <p:nvPr/>
        </p:nvSpPr>
        <p:spPr>
          <a:xfrm>
            <a:off x="1972053" y="2365840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TextBox 191"/>
          <p:cNvSpPr txBox="1"/>
          <p:nvPr/>
        </p:nvSpPr>
        <p:spPr>
          <a:xfrm>
            <a:off x="1936257" y="2330835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2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93" name="타원 192"/>
          <p:cNvSpPr/>
          <p:nvPr/>
        </p:nvSpPr>
        <p:spPr>
          <a:xfrm>
            <a:off x="1897244" y="264972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TextBox 193"/>
          <p:cNvSpPr txBox="1"/>
          <p:nvPr/>
        </p:nvSpPr>
        <p:spPr>
          <a:xfrm>
            <a:off x="1861448" y="2614720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4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95" name="타원 194"/>
          <p:cNvSpPr/>
          <p:nvPr/>
        </p:nvSpPr>
        <p:spPr>
          <a:xfrm>
            <a:off x="2037232" y="326349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TextBox 195"/>
          <p:cNvSpPr txBox="1"/>
          <p:nvPr/>
        </p:nvSpPr>
        <p:spPr>
          <a:xfrm>
            <a:off x="2001436" y="3228491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5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97" name="타원 196"/>
          <p:cNvSpPr/>
          <p:nvPr/>
        </p:nvSpPr>
        <p:spPr>
          <a:xfrm>
            <a:off x="2037232" y="3397527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TextBox 197"/>
          <p:cNvSpPr txBox="1"/>
          <p:nvPr/>
        </p:nvSpPr>
        <p:spPr>
          <a:xfrm>
            <a:off x="2001436" y="3362522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6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99" name="타원 198"/>
          <p:cNvSpPr/>
          <p:nvPr/>
        </p:nvSpPr>
        <p:spPr>
          <a:xfrm>
            <a:off x="2078736" y="3529998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/>
          <p:cNvSpPr txBox="1"/>
          <p:nvPr/>
        </p:nvSpPr>
        <p:spPr>
          <a:xfrm>
            <a:off x="2042940" y="3494993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7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01" name="타원 200"/>
          <p:cNvSpPr/>
          <p:nvPr/>
        </p:nvSpPr>
        <p:spPr>
          <a:xfrm>
            <a:off x="1904983" y="366979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/>
          <p:cNvSpPr txBox="1"/>
          <p:nvPr/>
        </p:nvSpPr>
        <p:spPr>
          <a:xfrm>
            <a:off x="1869187" y="3634791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8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03" name="타원 202"/>
          <p:cNvSpPr/>
          <p:nvPr/>
        </p:nvSpPr>
        <p:spPr>
          <a:xfrm>
            <a:off x="2070426" y="4296637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/>
          <p:cNvSpPr txBox="1"/>
          <p:nvPr/>
        </p:nvSpPr>
        <p:spPr>
          <a:xfrm>
            <a:off x="2034630" y="4261632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9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07" name="타원 206"/>
          <p:cNvSpPr/>
          <p:nvPr/>
        </p:nvSpPr>
        <p:spPr>
          <a:xfrm>
            <a:off x="2070426" y="442749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TextBox 207"/>
          <p:cNvSpPr txBox="1"/>
          <p:nvPr/>
        </p:nvSpPr>
        <p:spPr>
          <a:xfrm>
            <a:off x="1993064" y="4392487"/>
            <a:ext cx="3122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10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09" name="타원 208"/>
          <p:cNvSpPr/>
          <p:nvPr/>
        </p:nvSpPr>
        <p:spPr>
          <a:xfrm>
            <a:off x="1971424" y="510163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TextBox 209"/>
          <p:cNvSpPr txBox="1"/>
          <p:nvPr/>
        </p:nvSpPr>
        <p:spPr>
          <a:xfrm>
            <a:off x="1894062" y="5066627"/>
            <a:ext cx="4073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11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11" name="타원 210"/>
          <p:cNvSpPr/>
          <p:nvPr/>
        </p:nvSpPr>
        <p:spPr>
          <a:xfrm>
            <a:off x="1929467" y="523563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TextBox 211"/>
          <p:cNvSpPr txBox="1"/>
          <p:nvPr/>
        </p:nvSpPr>
        <p:spPr>
          <a:xfrm>
            <a:off x="1852105" y="5200626"/>
            <a:ext cx="3587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12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13" name="타원 212"/>
          <p:cNvSpPr/>
          <p:nvPr/>
        </p:nvSpPr>
        <p:spPr>
          <a:xfrm>
            <a:off x="1962477" y="539263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TextBox 213"/>
          <p:cNvSpPr txBox="1"/>
          <p:nvPr/>
        </p:nvSpPr>
        <p:spPr>
          <a:xfrm>
            <a:off x="1876802" y="5357634"/>
            <a:ext cx="3872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13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15" name="타원 214"/>
          <p:cNvSpPr/>
          <p:nvPr/>
        </p:nvSpPr>
        <p:spPr>
          <a:xfrm>
            <a:off x="1962479" y="6007577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/>
          <p:cNvSpPr txBox="1"/>
          <p:nvPr/>
        </p:nvSpPr>
        <p:spPr>
          <a:xfrm>
            <a:off x="1876805" y="5972572"/>
            <a:ext cx="3374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14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17" name="타원 216"/>
          <p:cNvSpPr/>
          <p:nvPr/>
        </p:nvSpPr>
        <p:spPr>
          <a:xfrm>
            <a:off x="1962479" y="6166273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TextBox 217"/>
          <p:cNvSpPr txBox="1"/>
          <p:nvPr/>
        </p:nvSpPr>
        <p:spPr>
          <a:xfrm>
            <a:off x="1885118" y="6131268"/>
            <a:ext cx="3052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15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3483021" y="1862872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품목 등록 리스트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타원 225"/>
          <p:cNvSpPr/>
          <p:nvPr/>
        </p:nvSpPr>
        <p:spPr>
          <a:xfrm>
            <a:off x="3096120" y="190318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/>
          <p:cNvSpPr txBox="1"/>
          <p:nvPr/>
        </p:nvSpPr>
        <p:spPr>
          <a:xfrm>
            <a:off x="3010446" y="1868180"/>
            <a:ext cx="3374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16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28" name="타원 227"/>
          <p:cNvSpPr/>
          <p:nvPr/>
        </p:nvSpPr>
        <p:spPr>
          <a:xfrm>
            <a:off x="5306357" y="190188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TextBox 228"/>
          <p:cNvSpPr txBox="1"/>
          <p:nvPr/>
        </p:nvSpPr>
        <p:spPr>
          <a:xfrm>
            <a:off x="5220683" y="1866877"/>
            <a:ext cx="3374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17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30" name="타원 229"/>
          <p:cNvSpPr/>
          <p:nvPr/>
        </p:nvSpPr>
        <p:spPr>
          <a:xfrm>
            <a:off x="6588603" y="191080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TextBox 230"/>
          <p:cNvSpPr txBox="1"/>
          <p:nvPr/>
        </p:nvSpPr>
        <p:spPr>
          <a:xfrm>
            <a:off x="6502929" y="1875797"/>
            <a:ext cx="3374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18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32" name="타원 231"/>
          <p:cNvSpPr/>
          <p:nvPr/>
        </p:nvSpPr>
        <p:spPr>
          <a:xfrm>
            <a:off x="7080396" y="191080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TextBox 232"/>
          <p:cNvSpPr txBox="1"/>
          <p:nvPr/>
        </p:nvSpPr>
        <p:spPr>
          <a:xfrm>
            <a:off x="6994722" y="1875797"/>
            <a:ext cx="3374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19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326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F7B32C-F53D-8537-22EE-CADE9E814CE5}"/>
              </a:ext>
            </a:extLst>
          </p:cNvPr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936512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SC-ID-D-2200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주문서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주문서 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주문서 </a:t>
            </a:r>
            <a:r>
              <a:rPr lang="ko-KR" altLang="en-US" sz="900" dirty="0"/>
              <a:t>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108157" y="2845904"/>
          <a:ext cx="4430989" cy="3108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9183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460754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460754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460754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399103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73826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615142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440574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515389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  <a:gridCol w="265510">
                  <a:extLst>
                    <a:ext uri="{9D8B030D-6E8A-4147-A177-3AD203B41FA5}">
                      <a16:colId xmlns:a16="http://schemas.microsoft.com/office/drawing/2014/main" val="2895050441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일자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-No.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담당자명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품목명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납기일자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주문금액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합계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진행상태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생성한 전표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521279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입력한 정보를 등록 후 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입력을 취소하고 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양식에 맞게 정보를 입력 후 등록을 누르면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입력한 정보대로 주문서가 등록됩니다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53951" y="2549587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644998" y="2597093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3911632" y="2581234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969446" y="2588277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4386065" y="2581234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4659388" y="2597092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386065" y="2535126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3353317" y="2284166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진행중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23A6C07-328C-1974-884E-7CFBADADF28D}"/>
              </a:ext>
            </a:extLst>
          </p:cNvPr>
          <p:cNvSpPr/>
          <p:nvPr/>
        </p:nvSpPr>
        <p:spPr>
          <a:xfrm>
            <a:off x="3392117" y="313071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B80DF8-BA20-79CA-2EBC-BC81E41924F7}"/>
              </a:ext>
            </a:extLst>
          </p:cNvPr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15" name="포인트가 5개인 별 47">
            <a:extLst>
              <a:ext uri="{FF2B5EF4-FFF2-40B4-BE49-F238E27FC236}">
                <a16:creationId xmlns:a16="http://schemas.microsoft.com/office/drawing/2014/main" id="{98488A55-2E61-D7C4-9D68-147D2B97B54B}"/>
              </a:ext>
            </a:extLst>
          </p:cNvPr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462C6C-89E5-BB06-635C-1C7F2A2BE5FA}"/>
              </a:ext>
            </a:extLst>
          </p:cNvPr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D9111D-C828-245C-75B3-877BCFB087A5}"/>
              </a:ext>
            </a:extLst>
          </p:cNvPr>
          <p:cNvSpPr txBox="1"/>
          <p:nvPr/>
        </p:nvSpPr>
        <p:spPr>
          <a:xfrm>
            <a:off x="2732612" y="1946059"/>
            <a:ext cx="95410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주문일자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거래처명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담당자명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품목명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주문금액합계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전표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주문서 메모</a:t>
            </a:r>
            <a:endParaRPr lang="en-US" altLang="ko-KR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6E2F7BD-E651-EE21-3A3F-07F0B31E70FF}"/>
              </a:ext>
            </a:extLst>
          </p:cNvPr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54A218-875C-CC99-F2E8-9E6E75E68BA5}"/>
              </a:ext>
            </a:extLst>
          </p:cNvPr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E46FF1-38FC-B88E-44CF-74446A9DC530}"/>
              </a:ext>
            </a:extLst>
          </p:cNvPr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F479D6A-1828-F148-5376-C06ABFD37E76}"/>
              </a:ext>
            </a:extLst>
          </p:cNvPr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418F79-A90D-8C8E-C579-284A7F38B444}"/>
              </a:ext>
            </a:extLst>
          </p:cNvPr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007A24F-4BAA-9D46-16FD-B7995EBAB6D5}"/>
              </a:ext>
            </a:extLst>
          </p:cNvPr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0979379-98AF-CDE4-EC20-10FBDFFB0C24}"/>
              </a:ext>
            </a:extLst>
          </p:cNvPr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201FFF-77D1-F9AA-05ED-23A46E920D98}"/>
              </a:ext>
            </a:extLst>
          </p:cNvPr>
          <p:cNvSpPr txBox="1"/>
          <p:nvPr/>
        </p:nvSpPr>
        <p:spPr>
          <a:xfrm>
            <a:off x="3664068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ACACAA-7308-5983-6F56-B8C92E6B9860}"/>
              </a:ext>
            </a:extLst>
          </p:cNvPr>
          <p:cNvSpPr txBox="1"/>
          <p:nvPr/>
        </p:nvSpPr>
        <p:spPr>
          <a:xfrm>
            <a:off x="2940881" y="560433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                   등록    </a:t>
            </a:r>
            <a:endParaRPr lang="en-US" altLang="ko-KR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777678-C121-8C90-98F3-6F3B48EFB466}"/>
              </a:ext>
            </a:extLst>
          </p:cNvPr>
          <p:cNvSpPr txBox="1"/>
          <p:nvPr/>
        </p:nvSpPr>
        <p:spPr>
          <a:xfrm>
            <a:off x="3886688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7832C0-29E3-713E-7735-20DB065B7CE6}"/>
              </a:ext>
            </a:extLst>
          </p:cNvPr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DF8EADF-A869-0C02-AEB5-FF472E35DA9D}"/>
              </a:ext>
            </a:extLst>
          </p:cNvPr>
          <p:cNvSpPr/>
          <p:nvPr/>
        </p:nvSpPr>
        <p:spPr>
          <a:xfrm>
            <a:off x="3746550" y="5602439"/>
            <a:ext cx="42268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72D136C-DA0D-A3C3-9B06-46E5468B7931}"/>
              </a:ext>
            </a:extLst>
          </p:cNvPr>
          <p:cNvSpPr/>
          <p:nvPr/>
        </p:nvSpPr>
        <p:spPr>
          <a:xfrm>
            <a:off x="3719943" y="559332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785FF7F-D897-B2C6-B548-18CF54A4B67E}"/>
              </a:ext>
            </a:extLst>
          </p:cNvPr>
          <p:cNvSpPr/>
          <p:nvPr/>
        </p:nvSpPr>
        <p:spPr>
          <a:xfrm>
            <a:off x="5845205" y="5580129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E36AFB9-D75D-29F2-255A-54C706BCB8CC}"/>
              </a:ext>
            </a:extLst>
          </p:cNvPr>
          <p:cNvSpPr/>
          <p:nvPr/>
        </p:nvSpPr>
        <p:spPr>
          <a:xfrm>
            <a:off x="5784072" y="5548744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177433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FC5388-52AD-1325-9A15-8E55FCCE5B78}"/>
              </a:ext>
            </a:extLst>
          </p:cNvPr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453737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SC-ID-D-2200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주문서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해당 코드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주문서 조회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수정 및 삭제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주문서 </a:t>
            </a:r>
            <a:r>
              <a:rPr lang="ko-KR" altLang="en-US" sz="900" dirty="0"/>
              <a:t>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108157" y="2845904"/>
          <a:ext cx="4430989" cy="3108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9183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460754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460754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460754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399103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73826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615142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440574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515389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  <a:gridCol w="265510">
                  <a:extLst>
                    <a:ext uri="{9D8B030D-6E8A-4147-A177-3AD203B41FA5}">
                      <a16:colId xmlns:a16="http://schemas.microsoft.com/office/drawing/2014/main" val="2895050441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일자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-No.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담당자명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품목명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납기일자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주문금액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합계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진행상태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생성한 전표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199508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이전에 등록한 정보가 입력되어 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창으로 전환된다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하겠냐는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Alert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띄워준다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주문서 목록에서 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코드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r>
                        <a:rPr lang="ko-KR" altLang="en-US" sz="10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클릭하면 이전에 등록한 정보를 볼 수 있다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버튼을 통해 주문서 정보 수정을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버튼을 눌러 삭제를 할 수 있다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버튼을 눌러 수정을 취소할 수도 있다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1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53951" y="2549587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644998" y="2597093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3911632" y="2581234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969446" y="2588277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4386065" y="2581234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4659388" y="2597092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386065" y="2535126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3353317" y="2284166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진행중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23A6C07-328C-1974-884E-7CFBADADF28D}"/>
              </a:ext>
            </a:extLst>
          </p:cNvPr>
          <p:cNvSpPr/>
          <p:nvPr/>
        </p:nvSpPr>
        <p:spPr>
          <a:xfrm>
            <a:off x="3392117" y="313071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9A2AEA-29FD-2068-C453-4E4D31D974D6}"/>
              </a:ext>
            </a:extLst>
          </p:cNvPr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15" name="포인트가 5개인 별 47">
            <a:extLst>
              <a:ext uri="{FF2B5EF4-FFF2-40B4-BE49-F238E27FC236}">
                <a16:creationId xmlns:a16="http://schemas.microsoft.com/office/drawing/2014/main" id="{2FC7E993-9587-D55A-2FC6-D5EFEC4C9ACA}"/>
              </a:ext>
            </a:extLst>
          </p:cNvPr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D9ECEC-7681-6683-A98D-3C8737502CC9}"/>
              </a:ext>
            </a:extLst>
          </p:cNvPr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E2FA283-1456-0E72-3D25-3DFFA6E66B4B}"/>
              </a:ext>
            </a:extLst>
          </p:cNvPr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61E2EA-631E-F4AE-1DAE-7F3891DE4C1A}"/>
              </a:ext>
            </a:extLst>
          </p:cNvPr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3A3923-8E76-D6CF-1117-0F0E1B9B7445}"/>
              </a:ext>
            </a:extLst>
          </p:cNvPr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12BBC88-3C85-981B-AB25-41ABA2F90D8D}"/>
              </a:ext>
            </a:extLst>
          </p:cNvPr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03242E3-001F-F2A6-2FDD-E6220A957532}"/>
              </a:ext>
            </a:extLst>
          </p:cNvPr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EA18688-AA71-2AFF-8445-D26046C956B5}"/>
              </a:ext>
            </a:extLst>
          </p:cNvPr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66E8492-10C4-68FF-F506-BA5B7823EE5F}"/>
              </a:ext>
            </a:extLst>
          </p:cNvPr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0DAE14-7013-8B86-6DF2-76D6E255BB2A}"/>
              </a:ext>
            </a:extLst>
          </p:cNvPr>
          <p:cNvSpPr txBox="1"/>
          <p:nvPr/>
        </p:nvSpPr>
        <p:spPr>
          <a:xfrm>
            <a:off x="3664068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843A40-0699-87CD-4C4D-2B8A1AEF4159}"/>
              </a:ext>
            </a:extLst>
          </p:cNvPr>
          <p:cNvSpPr txBox="1"/>
          <p:nvPr/>
        </p:nvSpPr>
        <p:spPr>
          <a:xfrm>
            <a:off x="2940881" y="5604339"/>
            <a:ext cx="3377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                   수정      </a:t>
            </a:r>
            <a:r>
              <a:rPr lang="ko-KR" altLang="en-US" sz="1000" dirty="0"/>
              <a:t>삭제                             닫기</a:t>
            </a:r>
            <a:endParaRPr lang="en-US" altLang="ko-KR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8F0D77-7F1D-15AC-3081-CB94EE168957}"/>
              </a:ext>
            </a:extLst>
          </p:cNvPr>
          <p:cNvSpPr txBox="1"/>
          <p:nvPr/>
        </p:nvSpPr>
        <p:spPr>
          <a:xfrm>
            <a:off x="3886688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9C252A-C7CA-2833-0178-32A6FC032063}"/>
              </a:ext>
            </a:extLst>
          </p:cNvPr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233E9FC-5A15-6B3F-F967-A04E61EE7FEE}"/>
              </a:ext>
            </a:extLst>
          </p:cNvPr>
          <p:cNvSpPr/>
          <p:nvPr/>
        </p:nvSpPr>
        <p:spPr>
          <a:xfrm>
            <a:off x="3746550" y="5602439"/>
            <a:ext cx="42268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9915E90-ECBA-4724-5074-8B9B9914A888}"/>
              </a:ext>
            </a:extLst>
          </p:cNvPr>
          <p:cNvSpPr/>
          <p:nvPr/>
        </p:nvSpPr>
        <p:spPr>
          <a:xfrm>
            <a:off x="4322653" y="5595615"/>
            <a:ext cx="384553" cy="23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47E8EA-64A0-11E0-1972-57A4602E7BCA}"/>
              </a:ext>
            </a:extLst>
          </p:cNvPr>
          <p:cNvSpPr/>
          <p:nvPr/>
        </p:nvSpPr>
        <p:spPr>
          <a:xfrm>
            <a:off x="5845205" y="5580129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6CFE924-CC53-9C7F-DB1D-4DF1A61BC9CD}"/>
              </a:ext>
            </a:extLst>
          </p:cNvPr>
          <p:cNvSpPr/>
          <p:nvPr/>
        </p:nvSpPr>
        <p:spPr>
          <a:xfrm>
            <a:off x="3719943" y="559332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9861F9F-A89D-4026-AFD9-17D134846818}"/>
              </a:ext>
            </a:extLst>
          </p:cNvPr>
          <p:cNvSpPr/>
          <p:nvPr/>
        </p:nvSpPr>
        <p:spPr>
          <a:xfrm>
            <a:off x="4273341" y="557885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F0C0D2A-A354-7964-707D-6AAE68D68917}"/>
              </a:ext>
            </a:extLst>
          </p:cNvPr>
          <p:cNvSpPr/>
          <p:nvPr/>
        </p:nvSpPr>
        <p:spPr>
          <a:xfrm>
            <a:off x="5784072" y="5548744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4</a:t>
            </a:r>
            <a:endParaRPr lang="ko-KR" altLang="en-US" sz="7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D019ABD-A0ED-54B1-5EE8-70DD8D744C29}"/>
              </a:ext>
            </a:extLst>
          </p:cNvPr>
          <p:cNvSpPr/>
          <p:nvPr/>
        </p:nvSpPr>
        <p:spPr>
          <a:xfrm>
            <a:off x="3603363" y="1880101"/>
            <a:ext cx="2853421" cy="3512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CC2A506-7B54-FDB3-8BDE-884D4269D69D}"/>
              </a:ext>
            </a:extLst>
          </p:cNvPr>
          <p:cNvSpPr/>
          <p:nvPr/>
        </p:nvSpPr>
        <p:spPr>
          <a:xfrm>
            <a:off x="3546253" y="1808997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E68D24-1AFC-8808-3F18-9C1076116849}"/>
              </a:ext>
            </a:extLst>
          </p:cNvPr>
          <p:cNvSpPr txBox="1"/>
          <p:nvPr/>
        </p:nvSpPr>
        <p:spPr>
          <a:xfrm>
            <a:off x="2732612" y="1946059"/>
            <a:ext cx="95410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주문일자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거래처명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담당자명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품목명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주문금액합계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전표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주문서 메모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531430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749743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SC-ID-D-2300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판매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판매 조회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판매 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690493"/>
              </p:ext>
            </p:extLst>
          </p:nvPr>
        </p:nvGraphicFramePr>
        <p:xfrm>
          <a:off x="3108157" y="2845904"/>
          <a:ext cx="4430989" cy="301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6687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349134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507077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606829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  <a:gridCol w="523204">
                  <a:extLst>
                    <a:ext uri="{9D8B030D-6E8A-4147-A177-3AD203B41FA5}">
                      <a16:colId xmlns:a16="http://schemas.microsoft.com/office/drawing/2014/main" val="2895050441"/>
                    </a:ext>
                  </a:extLst>
                </a:gridCol>
              </a:tblGrid>
              <a:tr h="444639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일자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-No.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품목명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금액합계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거래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유형명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출하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회계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반영여부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불러온 전표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854886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판매의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상세 정보 창을 띄운다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판매 등록 창이 나타나는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판매 메뉴를 클릭하면 나타나는 페이지입니다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판매 리스트를 볼 수 있고 등록과 수정 등을 할 수 있습니다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53951" y="2549587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644998" y="2597093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3911632" y="2581234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969446" y="2588277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4386065" y="2581234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4659388" y="2597092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386065" y="2535126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626463"/>
              </p:ext>
            </p:extLst>
          </p:nvPr>
        </p:nvGraphicFramePr>
        <p:xfrm>
          <a:off x="3353317" y="2284166"/>
          <a:ext cx="312230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460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624460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01778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490450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881152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판매 이력조회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425714"/>
              </p:ext>
            </p:extLst>
          </p:nvPr>
        </p:nvGraphicFramePr>
        <p:xfrm>
          <a:off x="3156658" y="6169665"/>
          <a:ext cx="665901" cy="225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901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25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3240571" y="621611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FFC05D4-B714-71E5-A08C-BBA331E64949}"/>
              </a:ext>
            </a:extLst>
          </p:cNvPr>
          <p:cNvSpPr/>
          <p:nvPr/>
        </p:nvSpPr>
        <p:spPr>
          <a:xfrm>
            <a:off x="3373833" y="329488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29343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0F53EB-9892-9885-81F5-B622B4479B28}"/>
              </a:ext>
            </a:extLst>
          </p:cNvPr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080890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SC-ID-D-2300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판매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판매 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판매 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108157" y="2845904"/>
          <a:ext cx="4430989" cy="301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6687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349134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507077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606829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  <a:gridCol w="523204">
                  <a:extLst>
                    <a:ext uri="{9D8B030D-6E8A-4147-A177-3AD203B41FA5}">
                      <a16:colId xmlns:a16="http://schemas.microsoft.com/office/drawing/2014/main" val="2895050441"/>
                    </a:ext>
                  </a:extLst>
                </a:gridCol>
              </a:tblGrid>
              <a:tr h="444639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일자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-No.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품목명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금액합계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거래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유형명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출하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회계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반영여부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불러온 전표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26858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입력한 정보를 등록 후 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입력을 취소하고 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양식에 맞게 정보를 입력 후 등록을 누르면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입력한 정보대로 판매가 등록됩니다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53951" y="2549587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644998" y="2597093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3911632" y="2581234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969446" y="2588277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4386065" y="2581234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4659388" y="2597092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386065" y="2535126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3353317" y="2284166"/>
          <a:ext cx="312230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460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624460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01778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490450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881152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판매 이력조회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3FFC05D4-B714-71E5-A08C-BBA331E64949}"/>
              </a:ext>
            </a:extLst>
          </p:cNvPr>
          <p:cNvSpPr/>
          <p:nvPr/>
        </p:nvSpPr>
        <p:spPr>
          <a:xfrm>
            <a:off x="3373833" y="329488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55C211-124E-2296-74EC-2BF129B367C4}"/>
              </a:ext>
            </a:extLst>
          </p:cNvPr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15" name="포인트가 5개인 별 47">
            <a:extLst>
              <a:ext uri="{FF2B5EF4-FFF2-40B4-BE49-F238E27FC236}">
                <a16:creationId xmlns:a16="http://schemas.microsoft.com/office/drawing/2014/main" id="{B9DCCC10-26B9-6F83-D872-79B7DDEB165C}"/>
              </a:ext>
            </a:extLst>
          </p:cNvPr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BF0C3C7-0412-695B-5753-469937A77106}"/>
              </a:ext>
            </a:extLst>
          </p:cNvPr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2D7EBF-9CCE-490C-DA9A-D61ACA8F1EF0}"/>
              </a:ext>
            </a:extLst>
          </p:cNvPr>
          <p:cNvSpPr txBox="1"/>
          <p:nvPr/>
        </p:nvSpPr>
        <p:spPr>
          <a:xfrm>
            <a:off x="2732612" y="1946059"/>
            <a:ext cx="748923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판매일자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거래처명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담당자명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품목명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단가</a:t>
            </a:r>
            <a:r>
              <a:rPr lang="en-US" altLang="ko-KR" sz="1000" dirty="0"/>
              <a:t>/</a:t>
            </a:r>
            <a:r>
              <a:rPr lang="ko-KR" altLang="en-US" sz="1000" dirty="0"/>
              <a:t>수량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거래금액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업체 메모</a:t>
            </a:r>
            <a:endParaRPr lang="en-US" altLang="ko-KR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59354C-E8B5-EECB-F984-9B3FEF010748}"/>
              </a:ext>
            </a:extLst>
          </p:cNvPr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8A75CF1-8BE2-6FDA-BB7D-2D8A08A2DC87}"/>
              </a:ext>
            </a:extLst>
          </p:cNvPr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A1CA92-4433-10B5-601A-5A0E6077AC58}"/>
              </a:ext>
            </a:extLst>
          </p:cNvPr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5EEE47-6418-4E99-435B-5FB7D60C5FDE}"/>
              </a:ext>
            </a:extLst>
          </p:cNvPr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DDC2CF-25C2-5AF8-871D-1C65F2CCDE21}"/>
              </a:ext>
            </a:extLst>
          </p:cNvPr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F4AFB4-E043-7289-B257-0722D290949D}"/>
              </a:ext>
            </a:extLst>
          </p:cNvPr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A563A5F-182E-FA3A-89FD-8DBCEA125597}"/>
              </a:ext>
            </a:extLst>
          </p:cNvPr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B333DE-0F31-A34D-1009-04F6D16FE91C}"/>
              </a:ext>
            </a:extLst>
          </p:cNvPr>
          <p:cNvSpPr txBox="1"/>
          <p:nvPr/>
        </p:nvSpPr>
        <p:spPr>
          <a:xfrm>
            <a:off x="3664068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20C4DD-69E3-6D8C-8AFC-34329D4A1ABF}"/>
              </a:ext>
            </a:extLst>
          </p:cNvPr>
          <p:cNvSpPr txBox="1"/>
          <p:nvPr/>
        </p:nvSpPr>
        <p:spPr>
          <a:xfrm>
            <a:off x="2940881" y="560433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                   등록    </a:t>
            </a:r>
            <a:endParaRPr lang="en-US" altLang="ko-KR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DAECFC-8F15-49A3-BBF8-39A6DEE5D906}"/>
              </a:ext>
            </a:extLst>
          </p:cNvPr>
          <p:cNvSpPr txBox="1"/>
          <p:nvPr/>
        </p:nvSpPr>
        <p:spPr>
          <a:xfrm>
            <a:off x="3886688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7AC155-D875-2A59-0C76-685265E83BB3}"/>
              </a:ext>
            </a:extLst>
          </p:cNvPr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E69CA89-0DBC-778E-B000-3EB787A1DB41}"/>
              </a:ext>
            </a:extLst>
          </p:cNvPr>
          <p:cNvSpPr/>
          <p:nvPr/>
        </p:nvSpPr>
        <p:spPr>
          <a:xfrm>
            <a:off x="3746550" y="5602439"/>
            <a:ext cx="42268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5456CF3-AF5B-3437-41CE-51CEFDDC343E}"/>
              </a:ext>
            </a:extLst>
          </p:cNvPr>
          <p:cNvSpPr/>
          <p:nvPr/>
        </p:nvSpPr>
        <p:spPr>
          <a:xfrm>
            <a:off x="3719943" y="559332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F4BFFF-940F-FB52-92DA-0E8B6237370B}"/>
              </a:ext>
            </a:extLst>
          </p:cNvPr>
          <p:cNvSpPr/>
          <p:nvPr/>
        </p:nvSpPr>
        <p:spPr>
          <a:xfrm>
            <a:off x="5845205" y="5580129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0452CE0-B225-AFDE-1085-6B638634D58D}"/>
              </a:ext>
            </a:extLst>
          </p:cNvPr>
          <p:cNvSpPr/>
          <p:nvPr/>
        </p:nvSpPr>
        <p:spPr>
          <a:xfrm>
            <a:off x="5784072" y="5548744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416375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8CCCAE-0AF2-DB06-B58A-C1BC28D7429D}"/>
              </a:ext>
            </a:extLst>
          </p:cNvPr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608621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SC-ID-D-2300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판매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해당 코드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판매 조회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수정 및 삭제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판매 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108157" y="2845904"/>
          <a:ext cx="4430989" cy="301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6687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349134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507077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606829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  <a:gridCol w="523204">
                  <a:extLst>
                    <a:ext uri="{9D8B030D-6E8A-4147-A177-3AD203B41FA5}">
                      <a16:colId xmlns:a16="http://schemas.microsoft.com/office/drawing/2014/main" val="2895050441"/>
                    </a:ext>
                  </a:extLst>
                </a:gridCol>
              </a:tblGrid>
              <a:tr h="444639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일자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-No.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품목명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금액합계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거래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유형명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출하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회계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반영여부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불러온 전표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659889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이전에 등록한 정보가 입력되어 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창으로 전환된다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하겠냐는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Alert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띄워준다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판매 목록에서 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코드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r>
                        <a:rPr lang="ko-KR" altLang="en-US" sz="10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클릭하면 이전에 등록한 정보를 볼 수 있다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버튼을 통해 판매 정보 수정을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버튼을 눌러 삭제를 할 수 있다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버튼을 눌러 수정을 취소할 수도 있다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1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53951" y="2549587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644998" y="2597093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3911632" y="2581234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969446" y="2588277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4386065" y="2581234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4659388" y="2597092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386065" y="2535126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3353317" y="2284166"/>
          <a:ext cx="312230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460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624460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01778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490450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881152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판매 이력조회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3FFC05D4-B714-71E5-A08C-BBA331E64949}"/>
              </a:ext>
            </a:extLst>
          </p:cNvPr>
          <p:cNvSpPr/>
          <p:nvPr/>
        </p:nvSpPr>
        <p:spPr>
          <a:xfrm>
            <a:off x="3373833" y="329488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03A1B3-0E46-3EE3-9C2F-8EE7E3504A37}"/>
              </a:ext>
            </a:extLst>
          </p:cNvPr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15" name="포인트가 5개인 별 47">
            <a:extLst>
              <a:ext uri="{FF2B5EF4-FFF2-40B4-BE49-F238E27FC236}">
                <a16:creationId xmlns:a16="http://schemas.microsoft.com/office/drawing/2014/main" id="{EA46E69A-BED3-D583-E8BD-335896DCCA81}"/>
              </a:ext>
            </a:extLst>
          </p:cNvPr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70D045-BDFA-DB1A-4B7D-8D4F421E353E}"/>
              </a:ext>
            </a:extLst>
          </p:cNvPr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3E1F96-3460-C653-E650-B0ECF41F1AAD}"/>
              </a:ext>
            </a:extLst>
          </p:cNvPr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E06922-2EDE-58DA-4082-BA447E3D26B1}"/>
              </a:ext>
            </a:extLst>
          </p:cNvPr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00D783C-5398-ACA8-0DE0-76ACC7A923E2}"/>
              </a:ext>
            </a:extLst>
          </p:cNvPr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180A146-8099-6C49-4B0C-E0D9A6120481}"/>
              </a:ext>
            </a:extLst>
          </p:cNvPr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440980B-4121-1469-275F-6E7AA7D8090D}"/>
              </a:ext>
            </a:extLst>
          </p:cNvPr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A77473-8543-5182-1843-378567B95919}"/>
              </a:ext>
            </a:extLst>
          </p:cNvPr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6E40225-10CD-11DA-5843-2E478F745DCB}"/>
              </a:ext>
            </a:extLst>
          </p:cNvPr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4D56ED-DF2D-B7C8-06A5-6790CEBFF1CB}"/>
              </a:ext>
            </a:extLst>
          </p:cNvPr>
          <p:cNvSpPr txBox="1"/>
          <p:nvPr/>
        </p:nvSpPr>
        <p:spPr>
          <a:xfrm>
            <a:off x="3664068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36EAF9-DAD9-B908-07F4-3A89BFDEFA37}"/>
              </a:ext>
            </a:extLst>
          </p:cNvPr>
          <p:cNvSpPr txBox="1"/>
          <p:nvPr/>
        </p:nvSpPr>
        <p:spPr>
          <a:xfrm>
            <a:off x="2940881" y="5604339"/>
            <a:ext cx="3377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                   수정      </a:t>
            </a:r>
            <a:r>
              <a:rPr lang="ko-KR" altLang="en-US" sz="1000" dirty="0"/>
              <a:t>삭제                             닫기</a:t>
            </a:r>
            <a:endParaRPr lang="en-US" altLang="ko-KR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DBA95E-7F63-404A-9AC8-442004FC63FE}"/>
              </a:ext>
            </a:extLst>
          </p:cNvPr>
          <p:cNvSpPr txBox="1"/>
          <p:nvPr/>
        </p:nvSpPr>
        <p:spPr>
          <a:xfrm>
            <a:off x="3886688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41FA19-9BC5-82BB-4550-715DBF887400}"/>
              </a:ext>
            </a:extLst>
          </p:cNvPr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7A4222-CA60-5357-FECA-FB5F0C85D4AA}"/>
              </a:ext>
            </a:extLst>
          </p:cNvPr>
          <p:cNvSpPr/>
          <p:nvPr/>
        </p:nvSpPr>
        <p:spPr>
          <a:xfrm>
            <a:off x="3746550" y="5602439"/>
            <a:ext cx="42268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A6F4477-F8F5-2134-2C02-BD3A11E43742}"/>
              </a:ext>
            </a:extLst>
          </p:cNvPr>
          <p:cNvSpPr/>
          <p:nvPr/>
        </p:nvSpPr>
        <p:spPr>
          <a:xfrm>
            <a:off x="4322653" y="5595615"/>
            <a:ext cx="384553" cy="23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68B4CA-6A19-14AD-F744-1129DABC0A5A}"/>
              </a:ext>
            </a:extLst>
          </p:cNvPr>
          <p:cNvSpPr/>
          <p:nvPr/>
        </p:nvSpPr>
        <p:spPr>
          <a:xfrm>
            <a:off x="5845205" y="5580129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B9DB738-196B-FE7C-0578-D952E417E8BD}"/>
              </a:ext>
            </a:extLst>
          </p:cNvPr>
          <p:cNvSpPr/>
          <p:nvPr/>
        </p:nvSpPr>
        <p:spPr>
          <a:xfrm>
            <a:off x="3719943" y="559332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D3BF9FA-7A31-0318-A235-99E4E5C5597F}"/>
              </a:ext>
            </a:extLst>
          </p:cNvPr>
          <p:cNvSpPr/>
          <p:nvPr/>
        </p:nvSpPr>
        <p:spPr>
          <a:xfrm>
            <a:off x="4273341" y="557885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5682EDC-1DA5-9F1F-9C56-CF6C48DBE237}"/>
              </a:ext>
            </a:extLst>
          </p:cNvPr>
          <p:cNvSpPr/>
          <p:nvPr/>
        </p:nvSpPr>
        <p:spPr>
          <a:xfrm>
            <a:off x="5784072" y="5548744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4</a:t>
            </a:r>
            <a:endParaRPr lang="ko-KR" altLang="en-US" sz="7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FB733D6-3C63-EFFF-858C-6B72D15223AC}"/>
              </a:ext>
            </a:extLst>
          </p:cNvPr>
          <p:cNvSpPr/>
          <p:nvPr/>
        </p:nvSpPr>
        <p:spPr>
          <a:xfrm>
            <a:off x="3603363" y="1880101"/>
            <a:ext cx="2853421" cy="3512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420CD54-7E99-3956-9380-E8DA5FD3A783}"/>
              </a:ext>
            </a:extLst>
          </p:cNvPr>
          <p:cNvSpPr/>
          <p:nvPr/>
        </p:nvSpPr>
        <p:spPr>
          <a:xfrm>
            <a:off x="3546253" y="1808997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BF25CC-A30C-A864-4DFD-D1EC2E2CC38B}"/>
              </a:ext>
            </a:extLst>
          </p:cNvPr>
          <p:cNvSpPr txBox="1"/>
          <p:nvPr/>
        </p:nvSpPr>
        <p:spPr>
          <a:xfrm>
            <a:off x="2732612" y="1946059"/>
            <a:ext cx="748923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판매일자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거래처명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담당자명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품목명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단가</a:t>
            </a:r>
            <a:r>
              <a:rPr lang="en-US" altLang="ko-KR" sz="1000" dirty="0"/>
              <a:t>/</a:t>
            </a:r>
            <a:r>
              <a:rPr lang="ko-KR" altLang="en-US" sz="1000" dirty="0"/>
              <a:t>수량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거래금액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업체 메모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381729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324580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SC-ID-D-2400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출하지시서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출하지시서 조회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출하 지시서 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001333"/>
              </p:ext>
            </p:extLst>
          </p:nvPr>
        </p:nvGraphicFramePr>
        <p:xfrm>
          <a:off x="3108157" y="2608237"/>
          <a:ext cx="4430989" cy="332169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6687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349134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507077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606829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  <a:gridCol w="523204">
                  <a:extLst>
                    <a:ext uri="{9D8B030D-6E8A-4147-A177-3AD203B41FA5}">
                      <a16:colId xmlns:a16="http://schemas.microsoft.com/office/drawing/2014/main" val="2895050441"/>
                    </a:ext>
                  </a:extLst>
                </a:gridCol>
              </a:tblGrid>
              <a:tr h="503287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일자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-No.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품목명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금액합계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거래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유형명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출하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회계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반영여부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불러온 전표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277161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판매의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상세 정보 창을 띄운다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판매 등록 창이 나타나는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출하지시서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메뉴를 클릭하면 나타나는 페이지입니다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출하지시서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리스트를 볼 수 있고 등록과 수정 등을 할 수 있습니다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755530"/>
              </p:ext>
            </p:extLst>
          </p:nvPr>
        </p:nvGraphicFramePr>
        <p:xfrm>
          <a:off x="3353318" y="2284166"/>
          <a:ext cx="300591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864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3368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44888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681644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44888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2979928328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진행중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108356"/>
              </p:ext>
            </p:extLst>
          </p:nvPr>
        </p:nvGraphicFramePr>
        <p:xfrm>
          <a:off x="3156654" y="6169665"/>
          <a:ext cx="630466" cy="225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466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25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3231240" y="6206780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65C3B40-C7CE-A995-4D2A-EE22F38B991C}"/>
              </a:ext>
            </a:extLst>
          </p:cNvPr>
          <p:cNvSpPr/>
          <p:nvPr/>
        </p:nvSpPr>
        <p:spPr>
          <a:xfrm>
            <a:off x="3385353" y="3081197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10379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F74E62-DC63-697C-8212-C25BE0E73234}"/>
              </a:ext>
            </a:extLst>
          </p:cNvPr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409099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SC-ID-D-2400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출하지시서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출하지시서 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출하 지시서 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108157" y="2608237"/>
          <a:ext cx="4430989" cy="332169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6687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349134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507077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606829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  <a:gridCol w="523204">
                  <a:extLst>
                    <a:ext uri="{9D8B030D-6E8A-4147-A177-3AD203B41FA5}">
                      <a16:colId xmlns:a16="http://schemas.microsoft.com/office/drawing/2014/main" val="2895050441"/>
                    </a:ext>
                  </a:extLst>
                </a:gridCol>
              </a:tblGrid>
              <a:tr h="503287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일자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-No.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품목명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금액합계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거래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유형명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출하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회계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반영여부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불러온 전표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302921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입력한 정보를 등록 후 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입력을 취소하고 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양식에 맞게 정보를 입력 후 등록을 누르면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입력한 정보대로 출하지시서가 등록됩니다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3353318" y="2284166"/>
          <a:ext cx="300591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864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3368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44888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681644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44888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2979928328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진행중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65"/>
          <p:cNvGraphicFramePr>
            <a:graphicFrameLocks noGrp="1"/>
          </p:cNvGraphicFramePr>
          <p:nvPr/>
        </p:nvGraphicFramePr>
        <p:xfrm>
          <a:off x="3156654" y="6169665"/>
          <a:ext cx="630466" cy="225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466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25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3231240" y="6206780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65C3B40-C7CE-A995-4D2A-EE22F38B991C}"/>
              </a:ext>
            </a:extLst>
          </p:cNvPr>
          <p:cNvSpPr/>
          <p:nvPr/>
        </p:nvSpPr>
        <p:spPr>
          <a:xfrm>
            <a:off x="3385353" y="3081197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A9185E-8C86-BFF8-A10C-1CC74E5CE1D8}"/>
              </a:ext>
            </a:extLst>
          </p:cNvPr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15" name="포인트가 5개인 별 47">
            <a:extLst>
              <a:ext uri="{FF2B5EF4-FFF2-40B4-BE49-F238E27FC236}">
                <a16:creationId xmlns:a16="http://schemas.microsoft.com/office/drawing/2014/main" id="{ED6C952C-A537-5625-5ABD-0BE8339CED03}"/>
              </a:ext>
            </a:extLst>
          </p:cNvPr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CF7334-2B1E-0829-0E96-FE1DFED5DE4B}"/>
              </a:ext>
            </a:extLst>
          </p:cNvPr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F8FE8E-B220-87D1-8D37-95550FD308E5}"/>
              </a:ext>
            </a:extLst>
          </p:cNvPr>
          <p:cNvSpPr txBox="1"/>
          <p:nvPr/>
        </p:nvSpPr>
        <p:spPr>
          <a:xfrm>
            <a:off x="2732612" y="1946059"/>
            <a:ext cx="82586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일자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err="1"/>
              <a:t>창고명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담당자명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수량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출하예정일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연락처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메모</a:t>
            </a:r>
            <a:endParaRPr lang="en-US" altLang="ko-KR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1EEA4A-48C5-55BD-651C-812E5728190C}"/>
              </a:ext>
            </a:extLst>
          </p:cNvPr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00343E-FBC5-8654-19D5-0C26D5ADB807}"/>
              </a:ext>
            </a:extLst>
          </p:cNvPr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E96FE8-3407-3F8D-22EC-880213076D62}"/>
              </a:ext>
            </a:extLst>
          </p:cNvPr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C1DFED-961D-D486-23A9-D09B022B6434}"/>
              </a:ext>
            </a:extLst>
          </p:cNvPr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4829B1-257B-BE67-2A78-C39D3F761F6A}"/>
              </a:ext>
            </a:extLst>
          </p:cNvPr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896051D-75D6-2B2B-38F6-DD271343399E}"/>
              </a:ext>
            </a:extLst>
          </p:cNvPr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3A6CCE-A067-5700-E2BE-084228A2A023}"/>
              </a:ext>
            </a:extLst>
          </p:cNvPr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E47304-B31C-84B5-E44C-21A47B1F75AE}"/>
              </a:ext>
            </a:extLst>
          </p:cNvPr>
          <p:cNvSpPr txBox="1"/>
          <p:nvPr/>
        </p:nvSpPr>
        <p:spPr>
          <a:xfrm>
            <a:off x="3664068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16BE6F-8540-94B7-E7A9-B070B96081D4}"/>
              </a:ext>
            </a:extLst>
          </p:cNvPr>
          <p:cNvSpPr txBox="1"/>
          <p:nvPr/>
        </p:nvSpPr>
        <p:spPr>
          <a:xfrm>
            <a:off x="2940881" y="560433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                   등록    </a:t>
            </a:r>
            <a:endParaRPr lang="en-US" altLang="ko-KR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82BE60-A759-5462-8F0B-080E786073AD}"/>
              </a:ext>
            </a:extLst>
          </p:cNvPr>
          <p:cNvSpPr txBox="1"/>
          <p:nvPr/>
        </p:nvSpPr>
        <p:spPr>
          <a:xfrm>
            <a:off x="3886688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18D327-B096-8D85-4DF0-C0168295D7A1}"/>
              </a:ext>
            </a:extLst>
          </p:cNvPr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D9A8236-C31B-0C90-7745-90580583C609}"/>
              </a:ext>
            </a:extLst>
          </p:cNvPr>
          <p:cNvSpPr/>
          <p:nvPr/>
        </p:nvSpPr>
        <p:spPr>
          <a:xfrm>
            <a:off x="3746550" y="5602439"/>
            <a:ext cx="42268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8A4CF05-A476-54FB-ACFB-2571A458634E}"/>
              </a:ext>
            </a:extLst>
          </p:cNvPr>
          <p:cNvSpPr/>
          <p:nvPr/>
        </p:nvSpPr>
        <p:spPr>
          <a:xfrm>
            <a:off x="3719943" y="559332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1A4CDB3-2D61-75DB-A61E-5483CE179D71}"/>
              </a:ext>
            </a:extLst>
          </p:cNvPr>
          <p:cNvSpPr/>
          <p:nvPr/>
        </p:nvSpPr>
        <p:spPr>
          <a:xfrm>
            <a:off x="5845205" y="5580129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89595B2-3AD6-6E63-5321-BC244205C9F1}"/>
              </a:ext>
            </a:extLst>
          </p:cNvPr>
          <p:cNvSpPr/>
          <p:nvPr/>
        </p:nvSpPr>
        <p:spPr>
          <a:xfrm>
            <a:off x="5784072" y="5548744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658296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6FFEFD-A84D-66DF-334D-826708B963C1}"/>
              </a:ext>
            </a:extLst>
          </p:cNvPr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106211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SC-ID-D-2400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출하지시서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해당 코드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출하지시서 조회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수정 및 삭제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출하 지시서 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108157" y="2608237"/>
          <a:ext cx="4430989" cy="332169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6687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349134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507077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606829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  <a:gridCol w="523204">
                  <a:extLst>
                    <a:ext uri="{9D8B030D-6E8A-4147-A177-3AD203B41FA5}">
                      <a16:colId xmlns:a16="http://schemas.microsoft.com/office/drawing/2014/main" val="2895050441"/>
                    </a:ext>
                  </a:extLst>
                </a:gridCol>
              </a:tblGrid>
              <a:tr h="503287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일자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-No.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품목명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금액합계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거래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유형명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출하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회계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반영여부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불러온 전표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211125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이전에 등록한 정보가 입력되어 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창으로 전환된다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하겠냐는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Alert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띄워준다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출하지시서 목록에서 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코드</a:t>
                      </a:r>
                      <a:endParaRPr lang="en-US" altLang="ko-KR" sz="1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r>
                        <a:rPr lang="ko-KR" altLang="en-US" sz="10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클릭하면 이전에 등록한 </a:t>
                      </a:r>
                      <a:endParaRPr lang="en-US" altLang="ko-KR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정보를 볼 수 있다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버튼을 통해 정보 수정을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</a:t>
                      </a:r>
                      <a:endParaRPr lang="en-US" altLang="ko-KR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버튼을 눌러 삭제를 할 수 있다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버튼을 눌러 수정을 취소할 수도 있다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1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3353318" y="2284166"/>
          <a:ext cx="300591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864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3368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44888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681644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44888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2979928328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진행중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465C3B40-C7CE-A995-4D2A-EE22F38B991C}"/>
              </a:ext>
            </a:extLst>
          </p:cNvPr>
          <p:cNvSpPr/>
          <p:nvPr/>
        </p:nvSpPr>
        <p:spPr>
          <a:xfrm>
            <a:off x="3385353" y="3081197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86945A-6C3D-880D-298B-7CA49FCDBBB6}"/>
              </a:ext>
            </a:extLst>
          </p:cNvPr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15" name="포인트가 5개인 별 47">
            <a:extLst>
              <a:ext uri="{FF2B5EF4-FFF2-40B4-BE49-F238E27FC236}">
                <a16:creationId xmlns:a16="http://schemas.microsoft.com/office/drawing/2014/main" id="{413F2EC9-F530-2E45-6DD7-BB981832F338}"/>
              </a:ext>
            </a:extLst>
          </p:cNvPr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2AC834C-4E05-A71C-3134-0F34BD021B9F}"/>
              </a:ext>
            </a:extLst>
          </p:cNvPr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A22CD8-AD2B-E371-42AA-F0804AD158A7}"/>
              </a:ext>
            </a:extLst>
          </p:cNvPr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80F3832-E73C-A33E-1AC3-27803335DBA5}"/>
              </a:ext>
            </a:extLst>
          </p:cNvPr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38A5FE-F0D0-56EE-CFBC-216D1014FEFB}"/>
              </a:ext>
            </a:extLst>
          </p:cNvPr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5FE9F1-BA02-17C1-739D-0051B05978C0}"/>
              </a:ext>
            </a:extLst>
          </p:cNvPr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D72997-4694-D926-731F-FB4E0D73B6E6}"/>
              </a:ext>
            </a:extLst>
          </p:cNvPr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5E43FD-AFD3-D1EF-8856-D13C23EF8A07}"/>
              </a:ext>
            </a:extLst>
          </p:cNvPr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0C33C20-A293-FD55-797D-62D9724A22A2}"/>
              </a:ext>
            </a:extLst>
          </p:cNvPr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A05482-02BC-7D44-8D01-CB3112A0B0BA}"/>
              </a:ext>
            </a:extLst>
          </p:cNvPr>
          <p:cNvSpPr txBox="1"/>
          <p:nvPr/>
        </p:nvSpPr>
        <p:spPr>
          <a:xfrm>
            <a:off x="3664068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DA5FAC-1F02-EA26-9B46-D9C08D7E29F2}"/>
              </a:ext>
            </a:extLst>
          </p:cNvPr>
          <p:cNvSpPr txBox="1"/>
          <p:nvPr/>
        </p:nvSpPr>
        <p:spPr>
          <a:xfrm>
            <a:off x="2940881" y="5604339"/>
            <a:ext cx="3377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                   수정      </a:t>
            </a:r>
            <a:r>
              <a:rPr lang="ko-KR" altLang="en-US" sz="1000" dirty="0"/>
              <a:t>삭제                             닫기</a:t>
            </a:r>
            <a:endParaRPr lang="en-US" altLang="ko-KR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7C624C-91BC-8709-9AFE-57B96D2B5179}"/>
              </a:ext>
            </a:extLst>
          </p:cNvPr>
          <p:cNvSpPr txBox="1"/>
          <p:nvPr/>
        </p:nvSpPr>
        <p:spPr>
          <a:xfrm>
            <a:off x="3886688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A16664-F13C-06CA-C2BA-A3C0E8D901E2}"/>
              </a:ext>
            </a:extLst>
          </p:cNvPr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1E6D804-3FE5-BBF5-B7E6-E58E2FB5CC0C}"/>
              </a:ext>
            </a:extLst>
          </p:cNvPr>
          <p:cNvSpPr/>
          <p:nvPr/>
        </p:nvSpPr>
        <p:spPr>
          <a:xfrm>
            <a:off x="3746550" y="5602439"/>
            <a:ext cx="42268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D7A5F50-A027-72C2-846C-10024744028C}"/>
              </a:ext>
            </a:extLst>
          </p:cNvPr>
          <p:cNvSpPr/>
          <p:nvPr/>
        </p:nvSpPr>
        <p:spPr>
          <a:xfrm>
            <a:off x="4322653" y="5595615"/>
            <a:ext cx="384553" cy="23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C45A05-A5E0-7CE4-32A3-6EC6076BBD58}"/>
              </a:ext>
            </a:extLst>
          </p:cNvPr>
          <p:cNvSpPr/>
          <p:nvPr/>
        </p:nvSpPr>
        <p:spPr>
          <a:xfrm>
            <a:off x="5845205" y="5580129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67AA26D-0821-E32B-C8B9-40AAA0528E28}"/>
              </a:ext>
            </a:extLst>
          </p:cNvPr>
          <p:cNvSpPr/>
          <p:nvPr/>
        </p:nvSpPr>
        <p:spPr>
          <a:xfrm>
            <a:off x="3719943" y="559332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9E80747-E7ED-E8DC-C279-4918DB045113}"/>
              </a:ext>
            </a:extLst>
          </p:cNvPr>
          <p:cNvSpPr/>
          <p:nvPr/>
        </p:nvSpPr>
        <p:spPr>
          <a:xfrm>
            <a:off x="4273341" y="557885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A3BEDBF-D510-93E3-1423-F427AC35D97A}"/>
              </a:ext>
            </a:extLst>
          </p:cNvPr>
          <p:cNvSpPr/>
          <p:nvPr/>
        </p:nvSpPr>
        <p:spPr>
          <a:xfrm>
            <a:off x="5784072" y="5548744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4</a:t>
            </a:r>
            <a:endParaRPr lang="ko-KR" altLang="en-US" sz="7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A809A6A-D053-5B7E-BF0B-DD3A1666EEEE}"/>
              </a:ext>
            </a:extLst>
          </p:cNvPr>
          <p:cNvSpPr/>
          <p:nvPr/>
        </p:nvSpPr>
        <p:spPr>
          <a:xfrm>
            <a:off x="3603363" y="1880101"/>
            <a:ext cx="2853421" cy="3512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73C188A-8C38-0A9E-DB2F-9F3F7098CB70}"/>
              </a:ext>
            </a:extLst>
          </p:cNvPr>
          <p:cNvSpPr/>
          <p:nvPr/>
        </p:nvSpPr>
        <p:spPr>
          <a:xfrm>
            <a:off x="3546253" y="1808997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EB5BC5-8EC8-1BCE-A4CC-55D2C42E46B9}"/>
              </a:ext>
            </a:extLst>
          </p:cNvPr>
          <p:cNvSpPr txBox="1"/>
          <p:nvPr/>
        </p:nvSpPr>
        <p:spPr>
          <a:xfrm>
            <a:off x="2732612" y="1946059"/>
            <a:ext cx="82586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일자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err="1"/>
              <a:t>창고명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담당자명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수량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출하예정일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연락처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메모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934222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재고 </a:t>
            </a:r>
            <a:r>
              <a:rPr lang="en-US" altLang="ko-KR" dirty="0"/>
              <a:t>1 </a:t>
            </a:r>
            <a:r>
              <a:rPr lang="ko-KR" altLang="en-US" dirty="0"/>
              <a:t>구매관리</a:t>
            </a:r>
            <a:r>
              <a:rPr lang="en-US" altLang="ko-KR" dirty="0"/>
              <a:t> (</a:t>
            </a:r>
            <a:r>
              <a:rPr lang="ko-KR" altLang="en-US" dirty="0"/>
              <a:t>박희성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431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073918"/>
              </p:ext>
            </p:extLst>
          </p:nvPr>
        </p:nvGraphicFramePr>
        <p:xfrm>
          <a:off x="3151114" y="6096301"/>
          <a:ext cx="555347" cy="336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4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3368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266845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SC-ID-D-3100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발주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발주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발주 </a:t>
            </a:r>
            <a:r>
              <a:rPr lang="ko-KR" altLang="en-US" sz="900" dirty="0"/>
              <a:t>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423401"/>
              </p:ext>
            </p:extLst>
          </p:nvPr>
        </p:nvGraphicFramePr>
        <p:xfrm>
          <a:off x="3108156" y="2831654"/>
          <a:ext cx="4520886" cy="316265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5248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450610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386869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318598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386869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03859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66476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593701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333770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  <a:gridCol w="399974">
                  <a:extLst>
                    <a:ext uri="{9D8B030D-6E8A-4147-A177-3AD203B41FA5}">
                      <a16:colId xmlns:a16="http://schemas.microsoft.com/office/drawing/2014/main" val="2895050441"/>
                    </a:ext>
                  </a:extLst>
                </a:gridCol>
                <a:gridCol w="554912">
                  <a:extLst>
                    <a:ext uri="{9D8B030D-6E8A-4147-A177-3AD203B41FA5}">
                      <a16:colId xmlns:a16="http://schemas.microsoft.com/office/drawing/2014/main" val="1613918547"/>
                    </a:ext>
                  </a:extLst>
                </a:gridCol>
              </a:tblGrid>
              <a:tr h="503287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발주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담당자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납기일자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종결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진행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젝트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72477"/>
              </p:ext>
            </p:extLst>
          </p:nvPr>
        </p:nvGraphicFramePr>
        <p:xfrm>
          <a:off x="8011263" y="103353"/>
          <a:ext cx="2615952" cy="668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버튼에 따라 필터가 적용되어 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리스트에 반영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발주의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상세 정보 창을 띄운다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발주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 창이 나타나는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발주 메뉴를 클릭하면 나타나는 페이지입니다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발주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리스트를 볼 수 있고 등록과 수정 등을 할 수 있습니다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3192306" y="620043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3156510" y="6165427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457499"/>
              </p:ext>
            </p:extLst>
          </p:nvPr>
        </p:nvGraphicFramePr>
        <p:xfrm>
          <a:off x="3353318" y="2284166"/>
          <a:ext cx="362105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426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9369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25334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415644">
                  <a:extLst>
                    <a:ext uri="{9D8B030D-6E8A-4147-A177-3AD203B41FA5}">
                      <a16:colId xmlns:a16="http://schemas.microsoft.com/office/drawing/2014/main" val="3275978586"/>
                    </a:ext>
                  </a:extLst>
                </a:gridCol>
                <a:gridCol w="470489">
                  <a:extLst>
                    <a:ext uri="{9D8B030D-6E8A-4147-A177-3AD203B41FA5}">
                      <a16:colId xmlns:a16="http://schemas.microsoft.com/office/drawing/2014/main" val="1751289307"/>
                    </a:ext>
                  </a:extLst>
                </a:gridCol>
                <a:gridCol w="714446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979928328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진행중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055084" y="2457915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259903" y="2528828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750950" y="2576334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4017584" y="2560475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4075398" y="2567518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4492017" y="2560475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4765340" y="2576333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492017" y="2514367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3270784" y="2226980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66" name="타원 65"/>
          <p:cNvSpPr/>
          <p:nvPr/>
        </p:nvSpPr>
        <p:spPr>
          <a:xfrm>
            <a:off x="3289632" y="3377013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23144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표 118"/>
          <p:cNvGraphicFramePr>
            <a:graphicFrameLocks noGrp="1"/>
          </p:cNvGraphicFramePr>
          <p:nvPr/>
        </p:nvGraphicFramePr>
        <p:xfrm>
          <a:off x="3156658" y="6169665"/>
          <a:ext cx="665901" cy="225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901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25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485264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SC-ID-D-1100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거래처 등록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거래처 등록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139694" y="2216054"/>
          <a:ext cx="4489348" cy="37721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033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465513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465513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65512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15389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3755809618"/>
                    </a:ext>
                  </a:extLst>
                </a:gridCol>
                <a:gridCol w="399011">
                  <a:extLst>
                    <a:ext uri="{9D8B030D-6E8A-4147-A177-3AD203B41FA5}">
                      <a16:colId xmlns:a16="http://schemas.microsoft.com/office/drawing/2014/main" val="1035071394"/>
                    </a:ext>
                  </a:extLst>
                </a:gridCol>
                <a:gridCol w="471736">
                  <a:extLst>
                    <a:ext uri="{9D8B030D-6E8A-4147-A177-3AD203B41FA5}">
                      <a16:colId xmlns:a16="http://schemas.microsoft.com/office/drawing/2014/main" val="1546034661"/>
                    </a:ext>
                  </a:extLst>
                </a:gridCol>
                <a:gridCol w="448935">
                  <a:extLst>
                    <a:ext uri="{9D8B030D-6E8A-4147-A177-3AD203B41FA5}">
                      <a16:colId xmlns:a16="http://schemas.microsoft.com/office/drawing/2014/main" val="35144382"/>
                    </a:ext>
                  </a:extLst>
                </a:gridCol>
              </a:tblGrid>
              <a:tr h="4393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거래처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거래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처명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대표자명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핸드폰번호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검색창내용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사용구분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이체정보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6824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1195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3937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1022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6479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0587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439294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53927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3634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거래처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상세 정보 창을 띄운다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거래처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 창이 나타나는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거래처 등록 메뉴를 클릭하면 나타나는 페이지입니다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거래처 리스트를 볼 수 있고 등록과 수정 등을 할 수 있습니다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3240571" y="6216110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256" name="타원 255"/>
          <p:cNvSpPr/>
          <p:nvPr/>
        </p:nvSpPr>
        <p:spPr>
          <a:xfrm>
            <a:off x="3362388" y="267760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358166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8693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SC-ID-D-3100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발주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발주 등록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발주서 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3108156" y="2831654"/>
          <a:ext cx="4520886" cy="316265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5248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450610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386869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318598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386869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03859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66476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593701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333770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  <a:gridCol w="399974">
                  <a:extLst>
                    <a:ext uri="{9D8B030D-6E8A-4147-A177-3AD203B41FA5}">
                      <a16:colId xmlns:a16="http://schemas.microsoft.com/office/drawing/2014/main" val="2895050441"/>
                    </a:ext>
                  </a:extLst>
                </a:gridCol>
                <a:gridCol w="554912">
                  <a:extLst>
                    <a:ext uri="{9D8B030D-6E8A-4147-A177-3AD203B41FA5}">
                      <a16:colId xmlns:a16="http://schemas.microsoft.com/office/drawing/2014/main" val="1613918547"/>
                    </a:ext>
                  </a:extLst>
                </a:gridCol>
              </a:tblGrid>
              <a:tr h="503287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발주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담당자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납기일자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종결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진행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젝트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257369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입력한 정보를 등록 후 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입력을 취소하고 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양식에 맞게 정보를 입력 후 등록을 누르면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입력한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정보대로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발주가 등록됩니다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3192306" y="620043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/>
          </p:nvPr>
        </p:nvGraphicFramePr>
        <p:xfrm>
          <a:off x="3353318" y="2284166"/>
          <a:ext cx="362105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426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9369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25334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415644">
                  <a:extLst>
                    <a:ext uri="{9D8B030D-6E8A-4147-A177-3AD203B41FA5}">
                      <a16:colId xmlns:a16="http://schemas.microsoft.com/office/drawing/2014/main" val="3275978586"/>
                    </a:ext>
                  </a:extLst>
                </a:gridCol>
                <a:gridCol w="470489">
                  <a:extLst>
                    <a:ext uri="{9D8B030D-6E8A-4147-A177-3AD203B41FA5}">
                      <a16:colId xmlns:a16="http://schemas.microsoft.com/office/drawing/2014/main" val="1751289307"/>
                    </a:ext>
                  </a:extLst>
                </a:gridCol>
                <a:gridCol w="714446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979928328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진행중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055084" y="2457915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259903" y="2528828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750950" y="2576334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4017584" y="2560475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4075398" y="2567518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4492017" y="2560475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4765340" y="2576333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492017" y="2514367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3270784" y="2226980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66" name="타원 65"/>
          <p:cNvSpPr/>
          <p:nvPr/>
        </p:nvSpPr>
        <p:spPr>
          <a:xfrm>
            <a:off x="3289632" y="3377013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67" name="TextBox 66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88" name="포인트가 5개인 별 87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2732612" y="1946059"/>
            <a:ext cx="82586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발주일자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err="1" smtClean="0"/>
              <a:t>거래처명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담당자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smtClean="0"/>
              <a:t>품목명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err="1" smtClean="0"/>
              <a:t>품목코드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err="1" smtClean="0"/>
              <a:t>거래처코드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smtClean="0"/>
              <a:t>발주 </a:t>
            </a:r>
            <a:r>
              <a:rPr lang="ko-KR" altLang="en-US" sz="1000" dirty="0"/>
              <a:t>메모</a:t>
            </a:r>
            <a:endParaRPr lang="en-US" altLang="ko-KR" sz="1000" dirty="0"/>
          </a:p>
        </p:txBody>
      </p:sp>
      <p:sp>
        <p:nvSpPr>
          <p:cNvPr id="98" name="직사각형 97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3664068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940881" y="560433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                   등록    </a:t>
            </a:r>
            <a:endParaRPr lang="en-US" altLang="ko-KR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886688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746550" y="5602439"/>
            <a:ext cx="42268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3719943" y="559332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E19A3B78-53B7-F28A-FA90-ABCF98D438D1}"/>
              </a:ext>
            </a:extLst>
          </p:cNvPr>
          <p:cNvSpPr/>
          <p:nvPr/>
        </p:nvSpPr>
        <p:spPr>
          <a:xfrm>
            <a:off x="5845205" y="5580129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27694357-3D1D-96A8-9926-B22611AD90DF}"/>
              </a:ext>
            </a:extLst>
          </p:cNvPr>
          <p:cNvSpPr/>
          <p:nvPr/>
        </p:nvSpPr>
        <p:spPr>
          <a:xfrm>
            <a:off x="5784072" y="5548744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714651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548685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SC-ID-D-3100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발주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코드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발주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조회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및 삭제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발주서 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3108156" y="2831654"/>
          <a:ext cx="4520886" cy="316265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5248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450610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386869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318598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386869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03859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66476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593701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333770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  <a:gridCol w="399974">
                  <a:extLst>
                    <a:ext uri="{9D8B030D-6E8A-4147-A177-3AD203B41FA5}">
                      <a16:colId xmlns:a16="http://schemas.microsoft.com/office/drawing/2014/main" val="2895050441"/>
                    </a:ext>
                  </a:extLst>
                </a:gridCol>
                <a:gridCol w="554912">
                  <a:extLst>
                    <a:ext uri="{9D8B030D-6E8A-4147-A177-3AD203B41FA5}">
                      <a16:colId xmlns:a16="http://schemas.microsoft.com/office/drawing/2014/main" val="1613918547"/>
                    </a:ext>
                  </a:extLst>
                </a:gridCol>
              </a:tblGrid>
              <a:tr h="503287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발주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담당자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납기일자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종결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진행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프로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젝트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328802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이전에 등록한 정보가 입력되어 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창으로 전환된다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하겠냐는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Alert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띄워준다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발주 목록에서 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코드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클릭하면 이전에 등록한 정보를 볼 수 있다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버튼을 통해 발주 정보 수정을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버튼을 눌러 삭제를 할 수 있다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버튼을 눌러 수정을 취소할 수도 있다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1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3192306" y="620043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/>
          </p:nvPr>
        </p:nvGraphicFramePr>
        <p:xfrm>
          <a:off x="3353318" y="2284166"/>
          <a:ext cx="362105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426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9369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25334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415644">
                  <a:extLst>
                    <a:ext uri="{9D8B030D-6E8A-4147-A177-3AD203B41FA5}">
                      <a16:colId xmlns:a16="http://schemas.microsoft.com/office/drawing/2014/main" val="3275978586"/>
                    </a:ext>
                  </a:extLst>
                </a:gridCol>
                <a:gridCol w="470489">
                  <a:extLst>
                    <a:ext uri="{9D8B030D-6E8A-4147-A177-3AD203B41FA5}">
                      <a16:colId xmlns:a16="http://schemas.microsoft.com/office/drawing/2014/main" val="1751289307"/>
                    </a:ext>
                  </a:extLst>
                </a:gridCol>
                <a:gridCol w="714446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979928328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진행중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055084" y="2457915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259903" y="2528828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750950" y="2576334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4017584" y="2560475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4075398" y="2567518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4492017" y="2560475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4765340" y="2576333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492017" y="2514367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3270784" y="2226980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66" name="타원 65"/>
          <p:cNvSpPr/>
          <p:nvPr/>
        </p:nvSpPr>
        <p:spPr>
          <a:xfrm>
            <a:off x="3289632" y="3377013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67" name="TextBox 66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88" name="포인트가 5개인 별 87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3664068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940881" y="5604339"/>
            <a:ext cx="3377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                   수정      </a:t>
            </a:r>
            <a:r>
              <a:rPr lang="ko-KR" altLang="en-US" sz="1000" dirty="0"/>
              <a:t>삭제                             닫기</a:t>
            </a:r>
            <a:endParaRPr lang="en-US" altLang="ko-KR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886688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746550" y="5602439"/>
            <a:ext cx="42268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4322653" y="5595615"/>
            <a:ext cx="384553" cy="23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5845205" y="5580129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타원 122"/>
          <p:cNvSpPr/>
          <p:nvPr/>
        </p:nvSpPr>
        <p:spPr>
          <a:xfrm>
            <a:off x="3719943" y="559332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124" name="타원 123"/>
          <p:cNvSpPr/>
          <p:nvPr/>
        </p:nvSpPr>
        <p:spPr>
          <a:xfrm>
            <a:off x="4273341" y="557885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125" name="타원 124"/>
          <p:cNvSpPr/>
          <p:nvPr/>
        </p:nvSpPr>
        <p:spPr>
          <a:xfrm>
            <a:off x="5784072" y="5548744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4</a:t>
            </a:r>
            <a:endParaRPr lang="ko-KR" altLang="en-US" sz="7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2F90649-FF41-96B8-28AB-29C065CA307B}"/>
              </a:ext>
            </a:extLst>
          </p:cNvPr>
          <p:cNvSpPr/>
          <p:nvPr/>
        </p:nvSpPr>
        <p:spPr>
          <a:xfrm>
            <a:off x="3603363" y="1880101"/>
            <a:ext cx="2853421" cy="3512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402AB1ED-EFA5-8D8E-BB6E-68259A294444}"/>
              </a:ext>
            </a:extLst>
          </p:cNvPr>
          <p:cNvSpPr/>
          <p:nvPr/>
        </p:nvSpPr>
        <p:spPr>
          <a:xfrm>
            <a:off x="3546253" y="1808997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128" name="TextBox 127"/>
          <p:cNvSpPr txBox="1"/>
          <p:nvPr/>
        </p:nvSpPr>
        <p:spPr>
          <a:xfrm>
            <a:off x="2732612" y="1946059"/>
            <a:ext cx="82586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발주일자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err="1" smtClean="0"/>
              <a:t>거래처명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담당자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smtClean="0"/>
              <a:t>품목명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err="1" smtClean="0"/>
              <a:t>품목코드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err="1" smtClean="0"/>
              <a:t>거래처코드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smtClean="0"/>
              <a:t>발주 </a:t>
            </a:r>
            <a:r>
              <a:rPr lang="ko-KR" altLang="en-US" sz="1000" dirty="0"/>
              <a:t>메모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1160447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168017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SC-ID-D-3200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구매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구매 조회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구매 </a:t>
            </a:r>
            <a:r>
              <a:rPr lang="ko-KR" altLang="en-US" sz="900" dirty="0"/>
              <a:t>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020761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구매 내역의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상세 정보 창을 띄운다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구매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 창이 나타나는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구매 메뉴를 클릭하면 나타나는 페이지입니다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구매 리스트를 볼 수 있고 등록과 수정 등을 할 수 있습니다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294717"/>
              </p:ext>
            </p:extLst>
          </p:nvPr>
        </p:nvGraphicFramePr>
        <p:xfrm>
          <a:off x="3353318" y="2284166"/>
          <a:ext cx="243612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426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9369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25334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415644">
                  <a:extLst>
                    <a:ext uri="{9D8B030D-6E8A-4147-A177-3AD203B41FA5}">
                      <a16:colId xmlns:a16="http://schemas.microsoft.com/office/drawing/2014/main" val="3275978586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979928328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055084" y="2457915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259903" y="2528828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750950" y="2576334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4017584" y="2560475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4075398" y="2567518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4492017" y="2560475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4765340" y="2576333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492017" y="2514367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685639"/>
              </p:ext>
            </p:extLst>
          </p:nvPr>
        </p:nvGraphicFramePr>
        <p:xfrm>
          <a:off x="3144561" y="2845074"/>
          <a:ext cx="4430989" cy="30868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6687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349134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507077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606829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  <a:gridCol w="523204">
                  <a:extLst>
                    <a:ext uri="{9D8B030D-6E8A-4147-A177-3AD203B41FA5}">
                      <a16:colId xmlns:a16="http://schemas.microsoft.com/office/drawing/2014/main" val="2895050441"/>
                    </a:ext>
                  </a:extLst>
                </a:gridCol>
              </a:tblGrid>
              <a:tr h="503287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일자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-No.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품목명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금액합계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거래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유형명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회계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반영여부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불러온 전표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628954"/>
              </p:ext>
            </p:extLst>
          </p:nvPr>
        </p:nvGraphicFramePr>
        <p:xfrm>
          <a:off x="3151114" y="6096301"/>
          <a:ext cx="555347" cy="336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4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3368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3192306" y="620043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156510" y="6165427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2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3421888" y="329488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248750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568995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SC-ID-D-3200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구매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구매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구매 </a:t>
            </a:r>
            <a:r>
              <a:rPr lang="ko-KR" altLang="en-US" sz="900" dirty="0"/>
              <a:t>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56985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입력한 정보를 등록 후 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입력을 취소하고 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양식에 맞게 정보를 입력 후 등록을 누르면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입력한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정보대로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구매가 등록됩니다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/>
          </p:nvPr>
        </p:nvGraphicFramePr>
        <p:xfrm>
          <a:off x="3353318" y="2284166"/>
          <a:ext cx="243612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426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9369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25334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415644">
                  <a:extLst>
                    <a:ext uri="{9D8B030D-6E8A-4147-A177-3AD203B41FA5}">
                      <a16:colId xmlns:a16="http://schemas.microsoft.com/office/drawing/2014/main" val="3275978586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979928328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055084" y="2457915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259903" y="2528828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750950" y="2576334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4017584" y="2560475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4075398" y="2567518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4492017" y="2560475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4765340" y="2576333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492017" y="2514367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/>
          </p:nvPr>
        </p:nvGraphicFramePr>
        <p:xfrm>
          <a:off x="3144561" y="2845074"/>
          <a:ext cx="4430989" cy="30868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6687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349134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507077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606829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  <a:gridCol w="523204">
                  <a:extLst>
                    <a:ext uri="{9D8B030D-6E8A-4147-A177-3AD203B41FA5}">
                      <a16:colId xmlns:a16="http://schemas.microsoft.com/office/drawing/2014/main" val="2895050441"/>
                    </a:ext>
                  </a:extLst>
                </a:gridCol>
              </a:tblGrid>
              <a:tr h="503287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일자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-No.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품목명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금액합계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거래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유형명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회계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반영여부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불러온 전표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</a:tbl>
          </a:graphicData>
        </a:graphic>
      </p:graphicFrame>
      <p:sp>
        <p:nvSpPr>
          <p:cNvPr id="94" name="타원 93"/>
          <p:cNvSpPr/>
          <p:nvPr/>
        </p:nvSpPr>
        <p:spPr>
          <a:xfrm>
            <a:off x="3421888" y="329488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97" name="TextBox 96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98" name="포인트가 5개인 별 97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2732612" y="1946059"/>
            <a:ext cx="748923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구매 일자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err="1" smtClean="0"/>
              <a:t>거래처명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smtClean="0"/>
              <a:t>품목명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err="1" smtClean="0"/>
              <a:t>품목코드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금액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수량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담당자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입고 창고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업체 </a:t>
            </a:r>
            <a:r>
              <a:rPr lang="ko-KR" altLang="en-US" sz="1000" dirty="0"/>
              <a:t>메모</a:t>
            </a:r>
            <a:endParaRPr lang="en-US" altLang="ko-KR" sz="1000" dirty="0"/>
          </a:p>
        </p:txBody>
      </p:sp>
      <p:sp>
        <p:nvSpPr>
          <p:cNvPr id="102" name="직사각형 101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3656921" y="4392616"/>
            <a:ext cx="2716497" cy="950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3664068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940881" y="560433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                   등록    </a:t>
            </a:r>
            <a:endParaRPr lang="en-US" altLang="ko-KR" sz="1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886688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746550" y="5602439"/>
            <a:ext cx="42268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3719943" y="559332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E19A3B78-53B7-F28A-FA90-ABCF98D438D1}"/>
              </a:ext>
            </a:extLst>
          </p:cNvPr>
          <p:cNvSpPr/>
          <p:nvPr/>
        </p:nvSpPr>
        <p:spPr>
          <a:xfrm>
            <a:off x="5845205" y="5580129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27694357-3D1D-96A8-9926-B22611AD90DF}"/>
              </a:ext>
            </a:extLst>
          </p:cNvPr>
          <p:cNvSpPr/>
          <p:nvPr/>
        </p:nvSpPr>
        <p:spPr>
          <a:xfrm>
            <a:off x="5784072" y="5548744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124" name="직사각형 123"/>
          <p:cNvSpPr/>
          <p:nvPr/>
        </p:nvSpPr>
        <p:spPr>
          <a:xfrm>
            <a:off x="3657903" y="3786686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3657903" y="4098044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1381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직사각형 127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445178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SC-ID-D-3200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구매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코드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구매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및 삭제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구매 </a:t>
            </a:r>
            <a:r>
              <a:rPr lang="ko-KR" altLang="en-US" sz="900" dirty="0"/>
              <a:t>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510699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이전에 등록한 정보가 입력되어 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창으로 전환된다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하겠냐는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Alert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띄워준다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구매 목록에서 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코드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클릭하면 이전에 등록한 정보를 볼 수 있다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버튼을 통해 구매 정보 수정을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버튼을 눌러 삭제를 할 수 있다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버튼을 눌러 수정을 취소할 수도 있다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1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/>
          </p:nvPr>
        </p:nvGraphicFramePr>
        <p:xfrm>
          <a:off x="3353318" y="2284166"/>
          <a:ext cx="243612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426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9369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25334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415644">
                  <a:extLst>
                    <a:ext uri="{9D8B030D-6E8A-4147-A177-3AD203B41FA5}">
                      <a16:colId xmlns:a16="http://schemas.microsoft.com/office/drawing/2014/main" val="3275978586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979928328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259903" y="2528828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750950" y="2576334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4017584" y="2560475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4075398" y="2567518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4492017" y="2560475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4765340" y="2576333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492017" y="2514367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/>
          </p:nvPr>
        </p:nvGraphicFramePr>
        <p:xfrm>
          <a:off x="3144561" y="2845074"/>
          <a:ext cx="4430989" cy="30868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6687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349134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507077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606829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  <a:gridCol w="523204">
                  <a:extLst>
                    <a:ext uri="{9D8B030D-6E8A-4147-A177-3AD203B41FA5}">
                      <a16:colId xmlns:a16="http://schemas.microsoft.com/office/drawing/2014/main" val="2895050441"/>
                    </a:ext>
                  </a:extLst>
                </a:gridCol>
              </a:tblGrid>
              <a:tr h="503287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일자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-No.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품목명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금액합계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거래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유형명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회계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반영여부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불러온 전표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3192306" y="620043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3421888" y="329488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97" name="TextBox 96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98" name="포인트가 5개인 별 97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3664068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133" name="포인트가 5개인 별 132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>
            <a:off x="3656921" y="4380562"/>
            <a:ext cx="2716497" cy="1169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3656921" y="3476616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3664068" y="562114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2940881" y="5679156"/>
            <a:ext cx="3377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                   수정      삭제                             닫기</a:t>
            </a:r>
            <a:endParaRPr lang="en-US" altLang="ko-KR" sz="1000" dirty="0"/>
          </a:p>
        </p:txBody>
      </p:sp>
      <p:sp>
        <p:nvSpPr>
          <p:cNvPr id="145" name="TextBox 144"/>
          <p:cNvSpPr txBox="1"/>
          <p:nvPr/>
        </p:nvSpPr>
        <p:spPr>
          <a:xfrm>
            <a:off x="3886688" y="559605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746893" y="557074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3746550" y="5693882"/>
            <a:ext cx="42268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4322653" y="5687058"/>
            <a:ext cx="384553" cy="23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5845205" y="5671572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타원 149"/>
          <p:cNvSpPr/>
          <p:nvPr/>
        </p:nvSpPr>
        <p:spPr>
          <a:xfrm>
            <a:off x="3719943" y="568477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151" name="타원 150"/>
          <p:cNvSpPr/>
          <p:nvPr/>
        </p:nvSpPr>
        <p:spPr>
          <a:xfrm>
            <a:off x="4273341" y="567029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152" name="타원 151"/>
          <p:cNvSpPr/>
          <p:nvPr/>
        </p:nvSpPr>
        <p:spPr>
          <a:xfrm>
            <a:off x="5784072" y="5640187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4</a:t>
            </a:r>
            <a:endParaRPr lang="ko-KR" altLang="en-US" sz="7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F90649-FF41-96B8-28AB-29C065CA307B}"/>
              </a:ext>
            </a:extLst>
          </p:cNvPr>
          <p:cNvSpPr/>
          <p:nvPr/>
        </p:nvSpPr>
        <p:spPr>
          <a:xfrm>
            <a:off x="3603363" y="1863474"/>
            <a:ext cx="2853421" cy="3732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402AB1ED-EFA5-8D8E-BB6E-68259A294444}"/>
              </a:ext>
            </a:extLst>
          </p:cNvPr>
          <p:cNvSpPr/>
          <p:nvPr/>
        </p:nvSpPr>
        <p:spPr>
          <a:xfrm>
            <a:off x="3546253" y="1808997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155" name="직사각형 154"/>
          <p:cNvSpPr/>
          <p:nvPr/>
        </p:nvSpPr>
        <p:spPr>
          <a:xfrm>
            <a:off x="3656921" y="3789128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3656921" y="40932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/>
          <p:cNvSpPr txBox="1"/>
          <p:nvPr/>
        </p:nvSpPr>
        <p:spPr>
          <a:xfrm>
            <a:off x="2732612" y="1946059"/>
            <a:ext cx="748923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구매 일자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err="1" smtClean="0"/>
              <a:t>거래처명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smtClean="0"/>
              <a:t>품목명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err="1" smtClean="0"/>
              <a:t>품목코드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금액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수량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담당자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입고 창고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업체 </a:t>
            </a:r>
            <a:r>
              <a:rPr lang="ko-KR" altLang="en-US" sz="1000" dirty="0"/>
              <a:t>메모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647860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재고 </a:t>
            </a:r>
            <a:r>
              <a:rPr lang="en-US" altLang="ko-KR" dirty="0"/>
              <a:t>1 </a:t>
            </a:r>
            <a:r>
              <a:rPr lang="ko-KR" altLang="en-US" dirty="0"/>
              <a:t>생산</a:t>
            </a:r>
            <a:r>
              <a:rPr lang="en-US" altLang="ko-KR" dirty="0"/>
              <a:t>/</a:t>
            </a:r>
            <a:r>
              <a:rPr lang="ko-KR" altLang="en-US" dirty="0"/>
              <a:t>외주</a:t>
            </a:r>
            <a:r>
              <a:rPr lang="en-US" altLang="ko-KR" dirty="0"/>
              <a:t> (</a:t>
            </a:r>
            <a:r>
              <a:rPr lang="ko-KR" altLang="en-US" dirty="0"/>
              <a:t>박희성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9660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416652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SC-ID-D-4100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공정관리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공정 조회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공정 리스트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83464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공정의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상세 정보 창을 띄운다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공정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 창이 나타나는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공정관리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메뉴를 클릭하면 나타나는 페이지입니다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공정 내역을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볼 수 있고 등록과 수정 등을 할 수 있습니다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055084" y="2457915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144561" y="2236246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635608" y="2283752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3902242" y="2267893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3960056" y="2274936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4376675" y="2267893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4649998" y="2283751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376675" y="2221785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852695"/>
              </p:ext>
            </p:extLst>
          </p:nvPr>
        </p:nvGraphicFramePr>
        <p:xfrm>
          <a:off x="3474240" y="2601941"/>
          <a:ext cx="3616042" cy="30868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0996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791166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791166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651548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79116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</a:tblGrid>
              <a:tr h="503287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생산공정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생산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공정명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순번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작업코드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628954"/>
              </p:ext>
            </p:extLst>
          </p:nvPr>
        </p:nvGraphicFramePr>
        <p:xfrm>
          <a:off x="3151114" y="6096301"/>
          <a:ext cx="555347" cy="336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4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3368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3192306" y="620043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156510" y="6165427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2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02AB1ED-EFA5-8D8E-BB6E-68259A294444}"/>
              </a:ext>
            </a:extLst>
          </p:cNvPr>
          <p:cNvSpPr/>
          <p:nvPr/>
        </p:nvSpPr>
        <p:spPr>
          <a:xfrm>
            <a:off x="4223711" y="3066093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673480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279646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SC-ID-D-4100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공정관리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공정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공정 리스트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000639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입력한 정보를 등록 후 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입력을 취소하고 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양식에 맞게 정보를 입력 후 등록을 누르면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입력한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정보대로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공정이 등록됩니다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3144561" y="2236246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635608" y="2283752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3902242" y="2267893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3960056" y="2274936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4376675" y="2267893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4649998" y="2283751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376675" y="2221785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/>
          </p:nvPr>
        </p:nvGraphicFramePr>
        <p:xfrm>
          <a:off x="3474240" y="2601941"/>
          <a:ext cx="3616042" cy="30868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0996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791166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791166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651548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79116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</a:tblGrid>
              <a:tr h="503287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생산공정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생산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공정명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순번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작업코드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</a:tbl>
          </a:graphicData>
        </a:graphic>
      </p:graphicFrame>
      <p:sp>
        <p:nvSpPr>
          <p:cNvPr id="65" name="타원 64">
            <a:extLst>
              <a:ext uri="{FF2B5EF4-FFF2-40B4-BE49-F238E27FC236}">
                <a16:creationId xmlns:a16="http://schemas.microsoft.com/office/drawing/2014/main" id="{402AB1ED-EFA5-8D8E-BB6E-68259A294444}"/>
              </a:ext>
            </a:extLst>
          </p:cNvPr>
          <p:cNvSpPr/>
          <p:nvPr/>
        </p:nvSpPr>
        <p:spPr>
          <a:xfrm>
            <a:off x="4223711" y="3066093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94" name="직사각형 93"/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3664068" y="562945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940881" y="5704095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                   등록    </a:t>
            </a:r>
            <a:endParaRPr lang="en-US" altLang="ko-KR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3886688" y="560436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746893" y="55790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746550" y="5702195"/>
            <a:ext cx="42268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3719943" y="569308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19A3B78-53B7-F28A-FA90-ABCF98D438D1}"/>
              </a:ext>
            </a:extLst>
          </p:cNvPr>
          <p:cNvSpPr/>
          <p:nvPr/>
        </p:nvSpPr>
        <p:spPr>
          <a:xfrm>
            <a:off x="5845205" y="5679885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27694357-3D1D-96A8-9926-B22611AD90DF}"/>
              </a:ext>
            </a:extLst>
          </p:cNvPr>
          <p:cNvSpPr/>
          <p:nvPr/>
        </p:nvSpPr>
        <p:spPr>
          <a:xfrm>
            <a:off x="5784072" y="5648500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112" name="TextBox 111"/>
          <p:cNvSpPr txBox="1"/>
          <p:nvPr/>
        </p:nvSpPr>
        <p:spPr>
          <a:xfrm>
            <a:off x="2732612" y="1946059"/>
            <a:ext cx="954107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생산공정코드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err="1" smtClean="0"/>
              <a:t>생산공정명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smtClean="0"/>
              <a:t>순번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smtClean="0"/>
              <a:t>작업코드등록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smtClean="0"/>
              <a:t>3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smtClean="0"/>
              <a:t>4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smtClean="0"/>
              <a:t>5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1</a:t>
            </a:r>
          </a:p>
          <a:p>
            <a:endParaRPr lang="en-US" altLang="ko-KR" sz="1000" dirty="0"/>
          </a:p>
          <a:p>
            <a:r>
              <a:rPr lang="en-US" altLang="ko-KR" sz="1000" dirty="0"/>
              <a:t>2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3656921" y="4380562"/>
            <a:ext cx="2716497" cy="1169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3656921" y="3476616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3656921" y="3789128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3656921" y="40932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138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603820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SC-ID-D-4100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공정관리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코드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공정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및 삭제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공정 리스트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358546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이전에 등록한 정보가 입력되어 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창으로 전환된다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하겠냐는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Alert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띄워준다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공정 목록에서 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코드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클릭하면 이전에 등록한 정보를 볼 수 있다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버튼을 통해 공정 정보 수정을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버튼을 눌러 삭제를 할 수 있다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버튼을 눌러 수정을 취소할 수도 있다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1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055084" y="2457915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144561" y="2236246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635608" y="2283752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3902242" y="2267893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3960056" y="2274936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4376675" y="2267893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4649998" y="2283751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376675" y="2221785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/>
          </p:nvPr>
        </p:nvGraphicFramePr>
        <p:xfrm>
          <a:off x="3474240" y="2601941"/>
          <a:ext cx="3616042" cy="30868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0996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791166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791166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651548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79116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</a:tblGrid>
              <a:tr h="503287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생산공정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생산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공정명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순번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작업코드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</a:tbl>
          </a:graphicData>
        </a:graphic>
      </p:graphicFrame>
      <p:sp>
        <p:nvSpPr>
          <p:cNvPr id="65" name="타원 64">
            <a:extLst>
              <a:ext uri="{FF2B5EF4-FFF2-40B4-BE49-F238E27FC236}">
                <a16:creationId xmlns:a16="http://schemas.microsoft.com/office/drawing/2014/main" id="{402AB1ED-EFA5-8D8E-BB6E-68259A294444}"/>
              </a:ext>
            </a:extLst>
          </p:cNvPr>
          <p:cNvSpPr/>
          <p:nvPr/>
        </p:nvSpPr>
        <p:spPr>
          <a:xfrm>
            <a:off x="4223711" y="3066093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94" name="TextBox 93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97" name="포인트가 5개인 별 96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3656921" y="4380562"/>
            <a:ext cx="2716497" cy="1169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3656921" y="3476616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3664068" y="562114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940881" y="5679156"/>
            <a:ext cx="3377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                   수정      삭제                             닫기</a:t>
            </a:r>
            <a:endParaRPr lang="en-US" altLang="ko-KR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886688" y="559605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746893" y="557074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3746550" y="5693882"/>
            <a:ext cx="42268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4322653" y="5687058"/>
            <a:ext cx="384553" cy="23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5845205" y="5671572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/>
          <p:cNvSpPr/>
          <p:nvPr/>
        </p:nvSpPr>
        <p:spPr>
          <a:xfrm>
            <a:off x="3719943" y="568477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123" name="타원 122"/>
          <p:cNvSpPr/>
          <p:nvPr/>
        </p:nvSpPr>
        <p:spPr>
          <a:xfrm>
            <a:off x="4273341" y="567029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124" name="타원 123"/>
          <p:cNvSpPr/>
          <p:nvPr/>
        </p:nvSpPr>
        <p:spPr>
          <a:xfrm>
            <a:off x="5784072" y="5640187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4</a:t>
            </a:r>
            <a:endParaRPr lang="ko-KR" altLang="en-US" sz="7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2F90649-FF41-96B8-28AB-29C065CA307B}"/>
              </a:ext>
            </a:extLst>
          </p:cNvPr>
          <p:cNvSpPr/>
          <p:nvPr/>
        </p:nvSpPr>
        <p:spPr>
          <a:xfrm>
            <a:off x="3603363" y="1863474"/>
            <a:ext cx="2853421" cy="3732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402AB1ED-EFA5-8D8E-BB6E-68259A294444}"/>
              </a:ext>
            </a:extLst>
          </p:cNvPr>
          <p:cNvSpPr/>
          <p:nvPr/>
        </p:nvSpPr>
        <p:spPr>
          <a:xfrm>
            <a:off x="3546253" y="1808997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127" name="직사각형 126"/>
          <p:cNvSpPr/>
          <p:nvPr/>
        </p:nvSpPr>
        <p:spPr>
          <a:xfrm>
            <a:off x="3656921" y="3789128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3656921" y="40932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2732612" y="1946059"/>
            <a:ext cx="954107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생산공정코드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err="1" smtClean="0"/>
              <a:t>생산공정명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smtClean="0"/>
              <a:t>순번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smtClean="0"/>
              <a:t>작업코드등록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smtClean="0"/>
              <a:t>3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smtClean="0"/>
              <a:t>4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smtClean="0"/>
              <a:t>5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1</a:t>
            </a:r>
          </a:p>
          <a:p>
            <a:endParaRPr lang="en-US" altLang="ko-KR" sz="1000" dirty="0"/>
          </a:p>
          <a:p>
            <a:r>
              <a:rPr lang="en-US" altLang="ko-KR" sz="1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02513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756863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SC-ID-D-4200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작업지시서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작업지시서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조회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작업지시서</a:t>
            </a:r>
            <a:r>
              <a:rPr lang="ko-KR" altLang="en-US" sz="900" dirty="0"/>
              <a:t> 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016929"/>
              </p:ext>
            </p:extLst>
          </p:nvPr>
        </p:nvGraphicFramePr>
        <p:xfrm>
          <a:off x="8011263" y="103353"/>
          <a:ext cx="2615952" cy="668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버튼에 따라 필터가 적용되어 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리스트에 반영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발주의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상세 정보 창을 띄운다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발주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 창이 나타나는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작업지시서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메뉴를 클릭하면 나타나는 페이지입니다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작업지시서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리스트를 볼 수 있고 등록과 수정 등을 할 수 있습니다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3353318" y="2284166"/>
          <a:ext cx="243612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426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9369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25334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415644">
                  <a:extLst>
                    <a:ext uri="{9D8B030D-6E8A-4147-A177-3AD203B41FA5}">
                      <a16:colId xmlns:a16="http://schemas.microsoft.com/office/drawing/2014/main" val="3275978586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979928328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055084" y="2457915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259903" y="2528828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750950" y="2576334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4017584" y="2560475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4075398" y="2567518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4492017" y="2560475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4765340" y="2576333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492017" y="2514367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279777"/>
              </p:ext>
            </p:extLst>
          </p:nvPr>
        </p:nvGraphicFramePr>
        <p:xfrm>
          <a:off x="3144561" y="2845074"/>
          <a:ext cx="4430986" cy="30868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094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374073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212733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377470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266008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382385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  <a:gridCol w="577629">
                  <a:extLst>
                    <a:ext uri="{9D8B030D-6E8A-4147-A177-3AD203B41FA5}">
                      <a16:colId xmlns:a16="http://schemas.microsoft.com/office/drawing/2014/main" val="2895050441"/>
                    </a:ext>
                  </a:extLst>
                </a:gridCol>
                <a:gridCol w="544589">
                  <a:extLst>
                    <a:ext uri="{9D8B030D-6E8A-4147-A177-3AD203B41FA5}">
                      <a16:colId xmlns:a16="http://schemas.microsoft.com/office/drawing/2014/main" val="1182394070"/>
                    </a:ext>
                  </a:extLst>
                </a:gridCol>
                <a:gridCol w="301911">
                  <a:extLst>
                    <a:ext uri="{9D8B030D-6E8A-4147-A177-3AD203B41FA5}">
                      <a16:colId xmlns:a16="http://schemas.microsoft.com/office/drawing/2014/main" val="2816268473"/>
                    </a:ext>
                  </a:extLst>
                </a:gridCol>
              </a:tblGrid>
              <a:tr h="503287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작업지시번호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납품처명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담당자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납기일자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지시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생산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종결여부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작업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지시서별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불출현황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작업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지시서별생산현황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628954"/>
              </p:ext>
            </p:extLst>
          </p:nvPr>
        </p:nvGraphicFramePr>
        <p:xfrm>
          <a:off x="3151114" y="6096301"/>
          <a:ext cx="555347" cy="336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4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3368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3192306" y="620043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156510" y="6165427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3270784" y="2226980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94" name="타원 93"/>
          <p:cNvSpPr/>
          <p:nvPr/>
        </p:nvSpPr>
        <p:spPr>
          <a:xfrm>
            <a:off x="3323592" y="329488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5967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직사각형 256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9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994309"/>
              </p:ext>
            </p:extLst>
          </p:nvPr>
        </p:nvGraphicFramePr>
        <p:xfrm>
          <a:off x="3156658" y="6169665"/>
          <a:ext cx="665901" cy="225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901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25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34979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SC-ID-D-1100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거래처 등록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거래처 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458459"/>
              </p:ext>
            </p:extLst>
          </p:nvPr>
        </p:nvGraphicFramePr>
        <p:xfrm>
          <a:off x="3139694" y="2216054"/>
          <a:ext cx="4489348" cy="37721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033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465513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465513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65512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15389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3755809618"/>
                    </a:ext>
                  </a:extLst>
                </a:gridCol>
                <a:gridCol w="399011">
                  <a:extLst>
                    <a:ext uri="{9D8B030D-6E8A-4147-A177-3AD203B41FA5}">
                      <a16:colId xmlns:a16="http://schemas.microsoft.com/office/drawing/2014/main" val="1035071394"/>
                    </a:ext>
                  </a:extLst>
                </a:gridCol>
                <a:gridCol w="471736">
                  <a:extLst>
                    <a:ext uri="{9D8B030D-6E8A-4147-A177-3AD203B41FA5}">
                      <a16:colId xmlns:a16="http://schemas.microsoft.com/office/drawing/2014/main" val="1546034661"/>
                    </a:ext>
                  </a:extLst>
                </a:gridCol>
                <a:gridCol w="448935">
                  <a:extLst>
                    <a:ext uri="{9D8B030D-6E8A-4147-A177-3AD203B41FA5}">
                      <a16:colId xmlns:a16="http://schemas.microsoft.com/office/drawing/2014/main" val="35144382"/>
                    </a:ext>
                  </a:extLst>
                </a:gridCol>
              </a:tblGrid>
              <a:tr h="4393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거래처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거래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처명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대표자명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핸드폰번호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검색창내용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사용구분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이체정보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6824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1195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3937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1022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6479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0587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439294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53927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617244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 후 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입력을 취소하고 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양식에 맞춰 정보를 입력하여 거래처를 등록할 수 있습니다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56" name="타원 255"/>
          <p:cNvSpPr/>
          <p:nvPr/>
        </p:nvSpPr>
        <p:spPr>
          <a:xfrm>
            <a:off x="3362388" y="267760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258" name="TextBox 257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259" name="포인트가 5개인 별 258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직사각형 259"/>
          <p:cNvSpPr/>
          <p:nvPr/>
        </p:nvSpPr>
        <p:spPr>
          <a:xfrm>
            <a:off x="2520303" y="1695884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TextBox 261"/>
          <p:cNvSpPr txBox="1"/>
          <p:nvPr/>
        </p:nvSpPr>
        <p:spPr>
          <a:xfrm>
            <a:off x="2732612" y="1946059"/>
            <a:ext cx="87075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거래처 코드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상호명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대표자명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연락처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주소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사업자 번호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업체 메모</a:t>
            </a:r>
            <a:endParaRPr lang="en-US" altLang="ko-KR" sz="1000" dirty="0"/>
          </a:p>
        </p:txBody>
      </p:sp>
      <p:sp>
        <p:nvSpPr>
          <p:cNvPr id="266" name="직사각형 265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직사각형 266"/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직사각형 267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직사각형 268"/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직사각형 269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직사각형 270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직사각형 271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TextBox 287"/>
          <p:cNvSpPr txBox="1"/>
          <p:nvPr/>
        </p:nvSpPr>
        <p:spPr>
          <a:xfrm>
            <a:off x="3664068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2940881" y="5604339"/>
            <a:ext cx="12939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                   등록</a:t>
            </a:r>
            <a:endParaRPr lang="en-US" altLang="ko-KR" sz="1000" dirty="0"/>
          </a:p>
        </p:txBody>
      </p:sp>
      <p:sp>
        <p:nvSpPr>
          <p:cNvPr id="290" name="TextBox 289"/>
          <p:cNvSpPr txBox="1"/>
          <p:nvPr/>
        </p:nvSpPr>
        <p:spPr>
          <a:xfrm>
            <a:off x="3886688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92" name="직사각형 291"/>
          <p:cNvSpPr/>
          <p:nvPr/>
        </p:nvSpPr>
        <p:spPr>
          <a:xfrm>
            <a:off x="3746550" y="5602439"/>
            <a:ext cx="42268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타원 294"/>
          <p:cNvSpPr/>
          <p:nvPr/>
        </p:nvSpPr>
        <p:spPr>
          <a:xfrm>
            <a:off x="3719943" y="559332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5C7EE0-2883-45DB-7032-E0EE8AE80122}"/>
              </a:ext>
            </a:extLst>
          </p:cNvPr>
          <p:cNvSpPr/>
          <p:nvPr/>
        </p:nvSpPr>
        <p:spPr>
          <a:xfrm>
            <a:off x="5845205" y="5580129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AB989D6-00A3-443D-4783-6AB4420C3BC3}"/>
              </a:ext>
            </a:extLst>
          </p:cNvPr>
          <p:cNvSpPr/>
          <p:nvPr/>
        </p:nvSpPr>
        <p:spPr>
          <a:xfrm>
            <a:off x="5784072" y="5548744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1422165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직사각형 96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868066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SC-ID-D-4200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작업지시서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작업지시서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작업지시서</a:t>
            </a:r>
            <a:r>
              <a:rPr lang="ko-KR" altLang="en-US" sz="900" dirty="0"/>
              <a:t> 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770537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입력한 정보를 등록 후 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입력을 취소하고 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양식에 맞게 정보를 입력 후 등록을 누르면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입력한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정보대로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작업지시서가 등록됩니다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3353318" y="2284166"/>
          <a:ext cx="243612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426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9369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25334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415644">
                  <a:extLst>
                    <a:ext uri="{9D8B030D-6E8A-4147-A177-3AD203B41FA5}">
                      <a16:colId xmlns:a16="http://schemas.microsoft.com/office/drawing/2014/main" val="3275978586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979928328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259903" y="2528828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750950" y="2576334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4017584" y="2560475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4075398" y="2567518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4492017" y="2560475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4765340" y="2576333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492017" y="2514367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/>
          </p:nvPr>
        </p:nvGraphicFramePr>
        <p:xfrm>
          <a:off x="3144561" y="2845074"/>
          <a:ext cx="4430986" cy="30868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094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374073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212733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377470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266008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382385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  <a:gridCol w="577629">
                  <a:extLst>
                    <a:ext uri="{9D8B030D-6E8A-4147-A177-3AD203B41FA5}">
                      <a16:colId xmlns:a16="http://schemas.microsoft.com/office/drawing/2014/main" val="2895050441"/>
                    </a:ext>
                  </a:extLst>
                </a:gridCol>
                <a:gridCol w="544589">
                  <a:extLst>
                    <a:ext uri="{9D8B030D-6E8A-4147-A177-3AD203B41FA5}">
                      <a16:colId xmlns:a16="http://schemas.microsoft.com/office/drawing/2014/main" val="1182394070"/>
                    </a:ext>
                  </a:extLst>
                </a:gridCol>
                <a:gridCol w="301911">
                  <a:extLst>
                    <a:ext uri="{9D8B030D-6E8A-4147-A177-3AD203B41FA5}">
                      <a16:colId xmlns:a16="http://schemas.microsoft.com/office/drawing/2014/main" val="2816268473"/>
                    </a:ext>
                  </a:extLst>
                </a:gridCol>
              </a:tblGrid>
              <a:tr h="503287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작업지시번호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납품처명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담당자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납기일자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지시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생산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종결여부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작업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지시서별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불출현황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작업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지시서별생산현황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3192306" y="620043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3270784" y="2226980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94" name="타원 93"/>
          <p:cNvSpPr/>
          <p:nvPr/>
        </p:nvSpPr>
        <p:spPr>
          <a:xfrm>
            <a:off x="3323592" y="329488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98" name="직사각형 97"/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3664068" y="562945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940881" y="5704095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                   등록    </a:t>
            </a:r>
            <a:endParaRPr lang="en-US" altLang="ko-KR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886688" y="560436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746893" y="55790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3746550" y="5702195"/>
            <a:ext cx="42268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3719943" y="569308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19A3B78-53B7-F28A-FA90-ABCF98D438D1}"/>
              </a:ext>
            </a:extLst>
          </p:cNvPr>
          <p:cNvSpPr/>
          <p:nvPr/>
        </p:nvSpPr>
        <p:spPr>
          <a:xfrm>
            <a:off x="5845205" y="5679885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27694357-3D1D-96A8-9926-B22611AD90DF}"/>
              </a:ext>
            </a:extLst>
          </p:cNvPr>
          <p:cNvSpPr/>
          <p:nvPr/>
        </p:nvSpPr>
        <p:spPr>
          <a:xfrm>
            <a:off x="5784072" y="5648500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732612" y="1946059"/>
            <a:ext cx="877163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일자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품목명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코드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err="1" smtClean="0"/>
              <a:t>납품처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담당자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납기일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생산공장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지시 수량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생산 수량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업체 메모</a:t>
            </a:r>
            <a:endParaRPr lang="en-US" altLang="ko-KR" sz="1000" dirty="0" smtClean="0"/>
          </a:p>
        </p:txBody>
      </p:sp>
      <p:sp>
        <p:nvSpPr>
          <p:cNvPr id="116" name="직사각형 115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3656921" y="4380562"/>
            <a:ext cx="2716497" cy="1169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3656921" y="3476616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3656921" y="3789128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3656921" y="40932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1862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직사각형 96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557008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SC-ID-D-4200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작업지시서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코드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작업지시서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및 삭제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작업지시서</a:t>
            </a:r>
            <a:r>
              <a:rPr lang="ko-KR" altLang="en-US" sz="900" dirty="0"/>
              <a:t> 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668062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이전에 등록한 정보가 입력되어 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창으로 전환된다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하겠냐는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Alert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띄워준다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작업지시서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목록에서 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코드</a:t>
                      </a:r>
                      <a:endParaRPr lang="en-US" altLang="ko-KR" sz="10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클릭하면 이전에 등록한 </a:t>
                      </a:r>
                      <a:endParaRPr lang="en-US" altLang="ko-KR" sz="10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정보를 볼 수 있다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버튼을 통해 </a:t>
                      </a:r>
                      <a:r>
                        <a:rPr lang="ko-KR" altLang="en-US" sz="10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작업지시서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수정을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버튼을 눌러 삭제를 할 수 있다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버튼을 눌러 수정을 취소할 수도 있다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1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3353318" y="2284166"/>
          <a:ext cx="243612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426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9369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25334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415644">
                  <a:extLst>
                    <a:ext uri="{9D8B030D-6E8A-4147-A177-3AD203B41FA5}">
                      <a16:colId xmlns:a16="http://schemas.microsoft.com/office/drawing/2014/main" val="3275978586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979928328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055084" y="2457915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259903" y="2528828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750950" y="2576334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4017584" y="2560475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4075398" y="2567518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4492017" y="2560475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4765340" y="2576333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492017" y="2514367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/>
          </p:nvPr>
        </p:nvGraphicFramePr>
        <p:xfrm>
          <a:off x="3144561" y="2845074"/>
          <a:ext cx="4430986" cy="30868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094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374073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212733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377470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266008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382385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  <a:gridCol w="577629">
                  <a:extLst>
                    <a:ext uri="{9D8B030D-6E8A-4147-A177-3AD203B41FA5}">
                      <a16:colId xmlns:a16="http://schemas.microsoft.com/office/drawing/2014/main" val="2895050441"/>
                    </a:ext>
                  </a:extLst>
                </a:gridCol>
                <a:gridCol w="544589">
                  <a:extLst>
                    <a:ext uri="{9D8B030D-6E8A-4147-A177-3AD203B41FA5}">
                      <a16:colId xmlns:a16="http://schemas.microsoft.com/office/drawing/2014/main" val="1182394070"/>
                    </a:ext>
                  </a:extLst>
                </a:gridCol>
                <a:gridCol w="301911">
                  <a:extLst>
                    <a:ext uri="{9D8B030D-6E8A-4147-A177-3AD203B41FA5}">
                      <a16:colId xmlns:a16="http://schemas.microsoft.com/office/drawing/2014/main" val="2816268473"/>
                    </a:ext>
                  </a:extLst>
                </a:gridCol>
              </a:tblGrid>
              <a:tr h="503287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작업지시번호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납품처명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담당자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납기일자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지시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생산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종결여부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작업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지시서별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불출현황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작업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지시서별생산현황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</a:tbl>
          </a:graphicData>
        </a:graphic>
      </p:graphicFrame>
      <p:sp>
        <p:nvSpPr>
          <p:cNvPr id="92" name="타원 91"/>
          <p:cNvSpPr/>
          <p:nvPr/>
        </p:nvSpPr>
        <p:spPr>
          <a:xfrm>
            <a:off x="3270784" y="2226980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94" name="타원 93"/>
          <p:cNvSpPr/>
          <p:nvPr/>
        </p:nvSpPr>
        <p:spPr>
          <a:xfrm>
            <a:off x="3323592" y="329488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98" name="TextBox 97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99" name="포인트가 5개인 별 98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3656921" y="4380562"/>
            <a:ext cx="2716497" cy="1169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656921" y="3476616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3664068" y="562114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940881" y="5679156"/>
            <a:ext cx="3377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                   수정      삭제                             닫기</a:t>
            </a:r>
            <a:endParaRPr lang="en-US" altLang="ko-KR" sz="1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3886688" y="559605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746893" y="557074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3746550" y="5693882"/>
            <a:ext cx="42268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4322653" y="5687058"/>
            <a:ext cx="384553" cy="23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5845205" y="5671572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타원 123"/>
          <p:cNvSpPr/>
          <p:nvPr/>
        </p:nvSpPr>
        <p:spPr>
          <a:xfrm>
            <a:off x="3719943" y="568477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125" name="타원 124"/>
          <p:cNvSpPr/>
          <p:nvPr/>
        </p:nvSpPr>
        <p:spPr>
          <a:xfrm>
            <a:off x="4273341" y="567029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126" name="타원 125"/>
          <p:cNvSpPr/>
          <p:nvPr/>
        </p:nvSpPr>
        <p:spPr>
          <a:xfrm>
            <a:off x="5784072" y="5640187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4</a:t>
            </a:r>
            <a:endParaRPr lang="ko-KR" altLang="en-US" sz="7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2F90649-FF41-96B8-28AB-29C065CA307B}"/>
              </a:ext>
            </a:extLst>
          </p:cNvPr>
          <p:cNvSpPr/>
          <p:nvPr/>
        </p:nvSpPr>
        <p:spPr>
          <a:xfrm>
            <a:off x="3603363" y="1863474"/>
            <a:ext cx="2853421" cy="3732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402AB1ED-EFA5-8D8E-BB6E-68259A294444}"/>
              </a:ext>
            </a:extLst>
          </p:cNvPr>
          <p:cNvSpPr/>
          <p:nvPr/>
        </p:nvSpPr>
        <p:spPr>
          <a:xfrm>
            <a:off x="3546253" y="1808997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132" name="직사각형 131"/>
          <p:cNvSpPr/>
          <p:nvPr/>
        </p:nvSpPr>
        <p:spPr>
          <a:xfrm>
            <a:off x="3656921" y="3789128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3656921" y="40932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2732612" y="1946059"/>
            <a:ext cx="877163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일자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품목명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코드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err="1" smtClean="0"/>
              <a:t>납품처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담당자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납기일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생산공장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지시 수량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생산 수량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업체 메모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1677318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39230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SC-ID-D-4300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생산입고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생산입고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조회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생산입고 </a:t>
            </a:r>
            <a:r>
              <a:rPr lang="ko-KR" altLang="en-US" sz="900" dirty="0"/>
              <a:t>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607365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생산입고의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상세 정보 창을 띄운다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생산입고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 창이 나타나는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생산입고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메뉴를 클릭하면 나타나는 페이지입니다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생산입고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리스트를 볼 수 있고 등록과 수정 등을 할 수 있습니다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068879"/>
              </p:ext>
            </p:extLst>
          </p:nvPr>
        </p:nvGraphicFramePr>
        <p:xfrm>
          <a:off x="3353317" y="2284166"/>
          <a:ext cx="321516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4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493972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47248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465513">
                  <a:extLst>
                    <a:ext uri="{9D8B030D-6E8A-4147-A177-3AD203B41FA5}">
                      <a16:colId xmlns:a16="http://schemas.microsoft.com/office/drawing/2014/main" val="3275978586"/>
                    </a:ext>
                  </a:extLst>
                </a:gridCol>
                <a:gridCol w="1314842">
                  <a:extLst>
                    <a:ext uri="{9D8B030D-6E8A-4147-A177-3AD203B41FA5}">
                      <a16:colId xmlns:a16="http://schemas.microsoft.com/office/drawing/2014/main" val="2979928328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생산입고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이력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055084" y="2457915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259903" y="2528828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750950" y="2576334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4017584" y="2560475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4075398" y="2567518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4492017" y="2560475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4765340" y="2576333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492017" y="2514367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251817"/>
              </p:ext>
            </p:extLst>
          </p:nvPr>
        </p:nvGraphicFramePr>
        <p:xfrm>
          <a:off x="3144561" y="2845074"/>
          <a:ext cx="4434434" cy="288321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6453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648149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690421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660067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07324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383901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648149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619970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</a:tblGrid>
              <a:tr h="455079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입고번호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생산된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공장명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받는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작업지시서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628954"/>
              </p:ext>
            </p:extLst>
          </p:nvPr>
        </p:nvGraphicFramePr>
        <p:xfrm>
          <a:off x="3151114" y="6096301"/>
          <a:ext cx="555347" cy="336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4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3368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3192306" y="620043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156510" y="6165427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2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402AB1ED-EFA5-8D8E-BB6E-68259A294444}"/>
              </a:ext>
            </a:extLst>
          </p:cNvPr>
          <p:cNvSpPr/>
          <p:nvPr/>
        </p:nvSpPr>
        <p:spPr>
          <a:xfrm>
            <a:off x="3607682" y="325474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6800437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369068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SC-ID-D-4300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생산입고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생산입고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생산입고 </a:t>
            </a:r>
            <a:r>
              <a:rPr lang="ko-KR" altLang="en-US" sz="900" dirty="0"/>
              <a:t>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001117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입력한 정보를 등록 후 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입력을 취소하고 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양식에 맞게 정보를 입력 후 등록을 누르면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입력한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정보대로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생산입고가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등록됩니다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/>
          </p:nvPr>
        </p:nvGraphicFramePr>
        <p:xfrm>
          <a:off x="3353317" y="2284166"/>
          <a:ext cx="321516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4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493972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47248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465513">
                  <a:extLst>
                    <a:ext uri="{9D8B030D-6E8A-4147-A177-3AD203B41FA5}">
                      <a16:colId xmlns:a16="http://schemas.microsoft.com/office/drawing/2014/main" val="3275978586"/>
                    </a:ext>
                  </a:extLst>
                </a:gridCol>
                <a:gridCol w="1314842">
                  <a:extLst>
                    <a:ext uri="{9D8B030D-6E8A-4147-A177-3AD203B41FA5}">
                      <a16:colId xmlns:a16="http://schemas.microsoft.com/office/drawing/2014/main" val="2979928328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생산입고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이력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055084" y="2457915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259903" y="2528828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750950" y="2576334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4017584" y="2560475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4075398" y="2567518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4492017" y="2560475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4765340" y="2576333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492017" y="2514367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/>
          </p:nvPr>
        </p:nvGraphicFramePr>
        <p:xfrm>
          <a:off x="3144561" y="2845074"/>
          <a:ext cx="4434434" cy="288321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6453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648149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690421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660067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07324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383901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648149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619970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</a:tblGrid>
              <a:tr h="455079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입고번호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생산된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공장명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받는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작업지시서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3192306" y="620043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402AB1ED-EFA5-8D8E-BB6E-68259A294444}"/>
              </a:ext>
            </a:extLst>
          </p:cNvPr>
          <p:cNvSpPr/>
          <p:nvPr/>
        </p:nvSpPr>
        <p:spPr>
          <a:xfrm>
            <a:off x="3607682" y="325474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97" name="직사각형 96"/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3664068" y="562945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940881" y="5704095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                   등록    </a:t>
            </a:r>
            <a:endParaRPr lang="en-US" altLang="ko-KR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3886688" y="560436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746893" y="55790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746550" y="5702195"/>
            <a:ext cx="42268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3719943" y="569308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19A3B78-53B7-F28A-FA90-ABCF98D438D1}"/>
              </a:ext>
            </a:extLst>
          </p:cNvPr>
          <p:cNvSpPr/>
          <p:nvPr/>
        </p:nvSpPr>
        <p:spPr>
          <a:xfrm>
            <a:off x="5845205" y="5679885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27694357-3D1D-96A8-9926-B22611AD90DF}"/>
              </a:ext>
            </a:extLst>
          </p:cNvPr>
          <p:cNvSpPr/>
          <p:nvPr/>
        </p:nvSpPr>
        <p:spPr>
          <a:xfrm>
            <a:off x="5784072" y="5648500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113" name="TextBox 112"/>
          <p:cNvSpPr txBox="1"/>
          <p:nvPr/>
        </p:nvSpPr>
        <p:spPr>
          <a:xfrm>
            <a:off x="2732612" y="1946059"/>
            <a:ext cx="954107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생산일자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생산품목코드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err="1" smtClean="0"/>
              <a:t>생산품목명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smtClean="0"/>
              <a:t>수량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err="1" smtClean="0"/>
              <a:t>위주비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생산된 공장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받는 창고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담당자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/>
              <a:t>업체 </a:t>
            </a:r>
            <a:r>
              <a:rPr lang="ko-KR" altLang="en-US" sz="1000" dirty="0" smtClean="0"/>
              <a:t>메모</a:t>
            </a:r>
            <a:endParaRPr lang="en-US" altLang="ko-KR" sz="1000" dirty="0" smtClean="0"/>
          </a:p>
        </p:txBody>
      </p:sp>
      <p:sp>
        <p:nvSpPr>
          <p:cNvPr id="115" name="직사각형 114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3656921" y="4380562"/>
            <a:ext cx="2716497" cy="1169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3656921" y="3476616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3656921" y="3789128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3656921" y="40932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1415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072632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SC-ID-D-4300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생산입고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해당코드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생산입고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및 삭제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생산입고 </a:t>
            </a:r>
            <a:r>
              <a:rPr lang="ko-KR" altLang="en-US" sz="900" dirty="0"/>
              <a:t>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902402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이전에 등록한 정보가 입력되어 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창으로 전환된다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하겠냐는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Alert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띄워준다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생산입고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목록에서 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코드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클릭하면 이전에 등록한 정보를 볼 수 있다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버튼을 통해 </a:t>
                      </a:r>
                      <a:r>
                        <a:rPr lang="ko-KR" altLang="en-US" sz="10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생산입고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수정을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버튼을 눌러 삭제를 할 수 있다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버튼을 눌러 수정을 취소할 수도 있다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1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/>
          </p:nvPr>
        </p:nvGraphicFramePr>
        <p:xfrm>
          <a:off x="3353317" y="2284166"/>
          <a:ext cx="321516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4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493972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47248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465513">
                  <a:extLst>
                    <a:ext uri="{9D8B030D-6E8A-4147-A177-3AD203B41FA5}">
                      <a16:colId xmlns:a16="http://schemas.microsoft.com/office/drawing/2014/main" val="3275978586"/>
                    </a:ext>
                  </a:extLst>
                </a:gridCol>
                <a:gridCol w="1314842">
                  <a:extLst>
                    <a:ext uri="{9D8B030D-6E8A-4147-A177-3AD203B41FA5}">
                      <a16:colId xmlns:a16="http://schemas.microsoft.com/office/drawing/2014/main" val="2979928328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생산입고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이력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055084" y="2457915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259903" y="2528828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750950" y="2576334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4017584" y="2560475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4075398" y="2567518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4492017" y="2560475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4765340" y="2576333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492017" y="2514367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/>
          </p:nvPr>
        </p:nvGraphicFramePr>
        <p:xfrm>
          <a:off x="3144561" y="2845074"/>
          <a:ext cx="4434434" cy="288321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6453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648149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690421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660067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07324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383901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648149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619970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</a:tblGrid>
              <a:tr h="455079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입고번호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생산된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공장명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받는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작업지시서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3192306" y="620043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402AB1ED-EFA5-8D8E-BB6E-68259A294444}"/>
              </a:ext>
            </a:extLst>
          </p:cNvPr>
          <p:cNvSpPr/>
          <p:nvPr/>
        </p:nvSpPr>
        <p:spPr>
          <a:xfrm>
            <a:off x="3607682" y="325474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97" name="TextBox 96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98" name="포인트가 5개인 별 97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3656921" y="4380562"/>
            <a:ext cx="2716497" cy="1169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3656921" y="3476616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3664068" y="562114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940881" y="5679156"/>
            <a:ext cx="3377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                   수정      삭제                             닫기</a:t>
            </a:r>
            <a:endParaRPr lang="en-US" altLang="ko-KR" sz="1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886688" y="559605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746893" y="557074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746550" y="5693882"/>
            <a:ext cx="42268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4322653" y="5687058"/>
            <a:ext cx="384553" cy="23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5845205" y="5671572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타원 122"/>
          <p:cNvSpPr/>
          <p:nvPr/>
        </p:nvSpPr>
        <p:spPr>
          <a:xfrm>
            <a:off x="3719943" y="568477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124" name="타원 123"/>
          <p:cNvSpPr/>
          <p:nvPr/>
        </p:nvSpPr>
        <p:spPr>
          <a:xfrm>
            <a:off x="4273341" y="567029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125" name="타원 124"/>
          <p:cNvSpPr/>
          <p:nvPr/>
        </p:nvSpPr>
        <p:spPr>
          <a:xfrm>
            <a:off x="5784072" y="5640187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4</a:t>
            </a:r>
            <a:endParaRPr lang="ko-KR" altLang="en-US" sz="7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2F90649-FF41-96B8-28AB-29C065CA307B}"/>
              </a:ext>
            </a:extLst>
          </p:cNvPr>
          <p:cNvSpPr/>
          <p:nvPr/>
        </p:nvSpPr>
        <p:spPr>
          <a:xfrm>
            <a:off x="3603363" y="1863474"/>
            <a:ext cx="2853421" cy="3732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402AB1ED-EFA5-8D8E-BB6E-68259A294444}"/>
              </a:ext>
            </a:extLst>
          </p:cNvPr>
          <p:cNvSpPr/>
          <p:nvPr/>
        </p:nvSpPr>
        <p:spPr>
          <a:xfrm>
            <a:off x="3546253" y="1808997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128" name="직사각형 127"/>
          <p:cNvSpPr/>
          <p:nvPr/>
        </p:nvSpPr>
        <p:spPr>
          <a:xfrm>
            <a:off x="3656921" y="3789128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3656921" y="40932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2732612" y="1946059"/>
            <a:ext cx="954107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생산일자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생산품목코드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err="1" smtClean="0"/>
              <a:t>생산품목명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smtClean="0"/>
              <a:t>수량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err="1" smtClean="0"/>
              <a:t>위주비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생산된 공장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받는 창고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담당자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/>
              <a:t>업체 </a:t>
            </a:r>
            <a:r>
              <a:rPr lang="ko-KR" altLang="en-US" sz="1000" dirty="0" smtClean="0"/>
              <a:t>메모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40351874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재고 </a:t>
            </a:r>
            <a:r>
              <a:rPr lang="en-US" altLang="ko-KR" dirty="0"/>
              <a:t>1 </a:t>
            </a:r>
            <a:r>
              <a:rPr lang="ko-KR" altLang="en-US" dirty="0"/>
              <a:t>기타 이동</a:t>
            </a:r>
            <a:r>
              <a:rPr lang="en-US" altLang="ko-KR" dirty="0"/>
              <a:t>(</a:t>
            </a:r>
            <a:r>
              <a:rPr lang="ko-KR" altLang="en-US" dirty="0"/>
              <a:t>박희성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7635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3664068" y="562945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40881" y="5704095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                   등록    </a:t>
            </a:r>
            <a:endParaRPr lang="en-US" altLang="ko-KR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3886688" y="560436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46893" y="55790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746550" y="5702195"/>
            <a:ext cx="42268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3719943" y="569308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9A3B78-53B7-F28A-FA90-ABCF98D438D1}"/>
              </a:ext>
            </a:extLst>
          </p:cNvPr>
          <p:cNvSpPr/>
          <p:nvPr/>
        </p:nvSpPr>
        <p:spPr>
          <a:xfrm>
            <a:off x="5845205" y="5679885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7694357-3D1D-96A8-9926-B22611AD90DF}"/>
              </a:ext>
            </a:extLst>
          </p:cNvPr>
          <p:cNvSpPr/>
          <p:nvPr/>
        </p:nvSpPr>
        <p:spPr>
          <a:xfrm>
            <a:off x="5784072" y="5648500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24" name="TextBox 23"/>
          <p:cNvSpPr txBox="1"/>
          <p:nvPr/>
        </p:nvSpPr>
        <p:spPr>
          <a:xfrm>
            <a:off x="2732612" y="1946059"/>
            <a:ext cx="870751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거래처 코드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상호명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대표자명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연락처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주소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사업자 번호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업체 </a:t>
            </a:r>
            <a:r>
              <a:rPr lang="ko-KR" altLang="en-US" sz="1000" dirty="0" smtClean="0"/>
              <a:t>메모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1</a:t>
            </a:r>
          </a:p>
          <a:p>
            <a:endParaRPr lang="en-US" altLang="ko-KR" sz="1000" dirty="0"/>
          </a:p>
          <a:p>
            <a:r>
              <a:rPr lang="en-US" altLang="ko-KR" sz="1000" dirty="0"/>
              <a:t>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656921" y="4380562"/>
            <a:ext cx="2716497" cy="1169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656921" y="3476616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656921" y="3789128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656921" y="40932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4812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48" name="포인트가 5개인 별 47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732612" y="1946059"/>
            <a:ext cx="870751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거래처 코드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상호명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대표자명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연락처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주소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사업자 번호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업체 </a:t>
            </a:r>
            <a:r>
              <a:rPr lang="ko-KR" altLang="en-US" sz="1000" dirty="0" smtClean="0"/>
              <a:t>메모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1</a:t>
            </a:r>
          </a:p>
          <a:p>
            <a:endParaRPr lang="en-US" altLang="ko-KR" sz="1000" dirty="0"/>
          </a:p>
          <a:p>
            <a:r>
              <a:rPr lang="en-US" altLang="ko-KR" sz="1000" dirty="0"/>
              <a:t>2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656921" y="4380562"/>
            <a:ext cx="2716497" cy="1169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3656921" y="3476616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3664068" y="562114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40881" y="5679156"/>
            <a:ext cx="3377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                   수정      삭제                             닫기</a:t>
            </a:r>
            <a:endParaRPr lang="en-US" altLang="ko-KR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3886688" y="559605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46893" y="557074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746550" y="5693882"/>
            <a:ext cx="42268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4322653" y="5687058"/>
            <a:ext cx="384553" cy="23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5845205" y="5671572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/>
          <p:cNvSpPr/>
          <p:nvPr/>
        </p:nvSpPr>
        <p:spPr>
          <a:xfrm>
            <a:off x="3719943" y="568477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81" name="타원 80"/>
          <p:cNvSpPr/>
          <p:nvPr/>
        </p:nvSpPr>
        <p:spPr>
          <a:xfrm>
            <a:off x="4273341" y="567029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82" name="타원 81"/>
          <p:cNvSpPr/>
          <p:nvPr/>
        </p:nvSpPr>
        <p:spPr>
          <a:xfrm>
            <a:off x="5784072" y="5640187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4</a:t>
            </a:r>
            <a:endParaRPr lang="ko-KR" altLang="en-US" sz="7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F90649-FF41-96B8-28AB-29C065CA307B}"/>
              </a:ext>
            </a:extLst>
          </p:cNvPr>
          <p:cNvSpPr/>
          <p:nvPr/>
        </p:nvSpPr>
        <p:spPr>
          <a:xfrm>
            <a:off x="3603363" y="1863474"/>
            <a:ext cx="2853421" cy="3732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02AB1ED-EFA5-8D8E-BB6E-68259A294444}"/>
              </a:ext>
            </a:extLst>
          </p:cNvPr>
          <p:cNvSpPr/>
          <p:nvPr/>
        </p:nvSpPr>
        <p:spPr>
          <a:xfrm>
            <a:off x="3546253" y="1808997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26" name="직사각형 25"/>
          <p:cNvSpPr/>
          <p:nvPr/>
        </p:nvSpPr>
        <p:spPr>
          <a:xfrm>
            <a:off x="3656921" y="3789128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656921" y="40932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2364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09247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SC-ID-D-5100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창고이동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창고이동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조회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창고이동</a:t>
            </a:r>
            <a:r>
              <a:rPr lang="ko-KR" altLang="en-US" sz="900" dirty="0"/>
              <a:t> 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441227"/>
              </p:ext>
            </p:extLst>
          </p:nvPr>
        </p:nvGraphicFramePr>
        <p:xfrm>
          <a:off x="8011263" y="103353"/>
          <a:ext cx="2615952" cy="668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버튼에 따라 필터가 적용되어 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리스트에 반영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창고이동의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상세 정보 창을 띄운다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창고이동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 창이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나타나는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창고이동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메뉴를 </a:t>
                      </a:r>
                      <a:endParaRPr lang="en-US" altLang="ko-KR" sz="10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클릭하면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나타나는 페이지입니다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endParaRPr lang="en-US" altLang="ko-KR" sz="10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창고이동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리스트를 볼 수 있고 등록과 </a:t>
                      </a:r>
                      <a:endParaRPr lang="en-US" altLang="ko-KR" sz="10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등을 할 수 있습니다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59670"/>
              </p:ext>
            </p:extLst>
          </p:nvPr>
        </p:nvGraphicFramePr>
        <p:xfrm>
          <a:off x="3353317" y="2284166"/>
          <a:ext cx="268172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344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36344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36344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36344">
                  <a:extLst>
                    <a:ext uri="{9D8B030D-6E8A-4147-A177-3AD203B41FA5}">
                      <a16:colId xmlns:a16="http://schemas.microsoft.com/office/drawing/2014/main" val="3275978586"/>
                    </a:ext>
                  </a:extLst>
                </a:gridCol>
                <a:gridCol w="536344">
                  <a:extLst>
                    <a:ext uri="{9D8B030D-6E8A-4147-A177-3AD203B41FA5}">
                      <a16:colId xmlns:a16="http://schemas.microsoft.com/office/drawing/2014/main" val="2979928328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055084" y="2457915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259903" y="2528828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750950" y="2576334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4017584" y="2560475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4075398" y="2567518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4492017" y="2560475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4765340" y="2576333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492017" y="2514367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012886"/>
              </p:ext>
            </p:extLst>
          </p:nvPr>
        </p:nvGraphicFramePr>
        <p:xfrm>
          <a:off x="3144561" y="2845074"/>
          <a:ext cx="4384014" cy="288321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2662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744926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793510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758624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68143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41223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744926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</a:tblGrid>
              <a:tr h="455079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이동번호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보내는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받는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628954"/>
              </p:ext>
            </p:extLst>
          </p:nvPr>
        </p:nvGraphicFramePr>
        <p:xfrm>
          <a:off x="3151114" y="6096301"/>
          <a:ext cx="555347" cy="336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4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3368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3192306" y="620043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156510" y="6165427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3270784" y="2226980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94" name="타원 93"/>
          <p:cNvSpPr/>
          <p:nvPr/>
        </p:nvSpPr>
        <p:spPr>
          <a:xfrm>
            <a:off x="3698137" y="329488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2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7684245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직사각형 96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572186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SC-ID-D-5100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창고이동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창고이동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창고이동</a:t>
            </a:r>
            <a:r>
              <a:rPr lang="ko-KR" altLang="en-US" sz="900" dirty="0"/>
              <a:t> 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770307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입력한 정보를 등록 후 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입력을 취소하고 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양식에 맞게 정보를 입력 후 등록을 누르면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입력한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정보대로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창고이동이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등록됩니다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/>
          </p:nvPr>
        </p:nvGraphicFramePr>
        <p:xfrm>
          <a:off x="3353317" y="2284166"/>
          <a:ext cx="268172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344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36344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36344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36344">
                  <a:extLst>
                    <a:ext uri="{9D8B030D-6E8A-4147-A177-3AD203B41FA5}">
                      <a16:colId xmlns:a16="http://schemas.microsoft.com/office/drawing/2014/main" val="3275978586"/>
                    </a:ext>
                  </a:extLst>
                </a:gridCol>
                <a:gridCol w="536344">
                  <a:extLst>
                    <a:ext uri="{9D8B030D-6E8A-4147-A177-3AD203B41FA5}">
                      <a16:colId xmlns:a16="http://schemas.microsoft.com/office/drawing/2014/main" val="2979928328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259903" y="2528828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750950" y="2576334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4017584" y="2560475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4075398" y="2567518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4492017" y="2560475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4765340" y="2576333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492017" y="2514367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/>
          </p:nvPr>
        </p:nvGraphicFramePr>
        <p:xfrm>
          <a:off x="3144561" y="2845074"/>
          <a:ext cx="4384014" cy="288321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2662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744926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793510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758624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68143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41223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744926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</a:tblGrid>
              <a:tr h="455079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이동번호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보내는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받는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3192306" y="620043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3270784" y="2226980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94" name="타원 93"/>
          <p:cNvSpPr/>
          <p:nvPr/>
        </p:nvSpPr>
        <p:spPr>
          <a:xfrm>
            <a:off x="3698137" y="329488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2</a:t>
            </a:r>
            <a:endParaRPr lang="ko-KR" altLang="en-US" sz="700" dirty="0"/>
          </a:p>
        </p:txBody>
      </p:sp>
      <p:sp>
        <p:nvSpPr>
          <p:cNvPr id="98" name="직사각형 97"/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3664068" y="562945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940881" y="5704095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                   등록    </a:t>
            </a:r>
            <a:endParaRPr lang="en-US" altLang="ko-KR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886688" y="560436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746893" y="55790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3746550" y="5702195"/>
            <a:ext cx="42268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3719943" y="569308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19A3B78-53B7-F28A-FA90-ABCF98D438D1}"/>
              </a:ext>
            </a:extLst>
          </p:cNvPr>
          <p:cNvSpPr/>
          <p:nvPr/>
        </p:nvSpPr>
        <p:spPr>
          <a:xfrm>
            <a:off x="5845205" y="5679885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27694357-3D1D-96A8-9926-B22611AD90DF}"/>
              </a:ext>
            </a:extLst>
          </p:cNvPr>
          <p:cNvSpPr/>
          <p:nvPr/>
        </p:nvSpPr>
        <p:spPr>
          <a:xfrm>
            <a:off x="5784072" y="5648500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732612" y="1946059"/>
            <a:ext cx="870751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일자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보내는 창고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smtClean="0"/>
              <a:t>받는 창고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smtClean="0"/>
              <a:t>품목명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품목 코드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수량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담당자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1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메모</a:t>
            </a:r>
            <a:endParaRPr lang="en-US" altLang="ko-KR" sz="1000" dirty="0"/>
          </a:p>
        </p:txBody>
      </p:sp>
      <p:sp>
        <p:nvSpPr>
          <p:cNvPr id="116" name="직사각형 115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3656921" y="4380562"/>
            <a:ext cx="2716497" cy="1169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3656921" y="3476616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3656921" y="3789128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3656921" y="40932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076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직사각형 256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9" name="표 118"/>
          <p:cNvGraphicFramePr>
            <a:graphicFrameLocks noGrp="1"/>
          </p:cNvGraphicFramePr>
          <p:nvPr/>
        </p:nvGraphicFramePr>
        <p:xfrm>
          <a:off x="3156658" y="6169665"/>
          <a:ext cx="665901" cy="225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901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25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59467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SC-ID-D-1100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거래처 등록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코드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거래처 정보 조회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수정 및 삭제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139694" y="2216054"/>
          <a:ext cx="4489348" cy="37721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033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465513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465513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65512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15389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3755809618"/>
                    </a:ext>
                  </a:extLst>
                </a:gridCol>
                <a:gridCol w="399011">
                  <a:extLst>
                    <a:ext uri="{9D8B030D-6E8A-4147-A177-3AD203B41FA5}">
                      <a16:colId xmlns:a16="http://schemas.microsoft.com/office/drawing/2014/main" val="1035071394"/>
                    </a:ext>
                  </a:extLst>
                </a:gridCol>
                <a:gridCol w="471736">
                  <a:extLst>
                    <a:ext uri="{9D8B030D-6E8A-4147-A177-3AD203B41FA5}">
                      <a16:colId xmlns:a16="http://schemas.microsoft.com/office/drawing/2014/main" val="1546034661"/>
                    </a:ext>
                  </a:extLst>
                </a:gridCol>
                <a:gridCol w="448935">
                  <a:extLst>
                    <a:ext uri="{9D8B030D-6E8A-4147-A177-3AD203B41FA5}">
                      <a16:colId xmlns:a16="http://schemas.microsoft.com/office/drawing/2014/main" val="35144382"/>
                    </a:ext>
                  </a:extLst>
                </a:gridCol>
              </a:tblGrid>
              <a:tr h="4393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거래처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거래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처명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대표자명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핸드폰번호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검색창내용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사용구분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이체정보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6824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1195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3937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1022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6479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0587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439294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53927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644249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이전에 등록한 정보가 입력되어 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창으로 전환된다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하겠냐는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Alert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띄워준다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거래처 목록에서 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코드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클릭하면 이전에 등록한 정보를 볼 수 있다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버튼을 통해 거래처 정보 수정을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버튼을 눌러 삭제를 할 수 있다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버튼을 눌러 수정을 취소할 수도 있다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1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56" name="타원 255"/>
          <p:cNvSpPr/>
          <p:nvPr/>
        </p:nvSpPr>
        <p:spPr>
          <a:xfrm>
            <a:off x="3362388" y="267760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258" name="TextBox 257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259" name="포인트가 5개인 별 258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직사각형 259"/>
          <p:cNvSpPr/>
          <p:nvPr/>
        </p:nvSpPr>
        <p:spPr>
          <a:xfrm>
            <a:off x="2520303" y="1695884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TextBox 261"/>
          <p:cNvSpPr txBox="1"/>
          <p:nvPr/>
        </p:nvSpPr>
        <p:spPr>
          <a:xfrm>
            <a:off x="2732612" y="1946059"/>
            <a:ext cx="87075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거래처 코드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상호명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대표자명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연락처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주소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사업자 번호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업체 메모</a:t>
            </a:r>
            <a:endParaRPr lang="en-US" altLang="ko-KR" sz="1000" dirty="0"/>
          </a:p>
        </p:txBody>
      </p:sp>
      <p:sp>
        <p:nvSpPr>
          <p:cNvPr id="266" name="직사각형 265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직사각형 266"/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직사각형 267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직사각형 268"/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직사각형 269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직사각형 270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직사각형 271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TextBox 290"/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03363" y="1880101"/>
            <a:ext cx="2853421" cy="3512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3546253" y="1808997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74" name="TextBox 73"/>
          <p:cNvSpPr txBox="1"/>
          <p:nvPr/>
        </p:nvSpPr>
        <p:spPr>
          <a:xfrm>
            <a:off x="3664068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940881" y="5604339"/>
            <a:ext cx="3377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                   수정      </a:t>
            </a:r>
            <a:r>
              <a:rPr lang="ko-KR" altLang="en-US" sz="1000" dirty="0"/>
              <a:t>삭제                             닫기</a:t>
            </a:r>
            <a:endParaRPr lang="en-US" altLang="ko-KR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3886688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746550" y="5602439"/>
            <a:ext cx="42268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4322653" y="5595615"/>
            <a:ext cx="384553" cy="23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5845205" y="5580129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3719943" y="559332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94" name="타원 93"/>
          <p:cNvSpPr/>
          <p:nvPr/>
        </p:nvSpPr>
        <p:spPr>
          <a:xfrm>
            <a:off x="4273341" y="557885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97" name="타원 96"/>
          <p:cNvSpPr/>
          <p:nvPr/>
        </p:nvSpPr>
        <p:spPr>
          <a:xfrm>
            <a:off x="5784072" y="5548744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4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865565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직사각형 96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147238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SC-ID-D-5100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창고이동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해당코드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창고이동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및 삭제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창고이동</a:t>
            </a:r>
            <a:r>
              <a:rPr lang="ko-KR" altLang="en-US" sz="900" dirty="0"/>
              <a:t> 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970067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이전에 등록한 정보가 입력되어 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창으로 전환된다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하겠냐는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Alert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띄워준다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창고이동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목록에서 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코드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클릭하면 이전에 등록한 정보를 볼 수 있다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버튼을 통해 수정을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버튼을 </a:t>
                      </a:r>
                      <a:endParaRPr lang="en-US" altLang="ko-KR" sz="10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눌러 삭제를 할 수 있다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버튼을 눌러 수정을 취소할 수도 있다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1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/>
          </p:nvPr>
        </p:nvGraphicFramePr>
        <p:xfrm>
          <a:off x="3353317" y="2284166"/>
          <a:ext cx="268172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344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36344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36344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36344">
                  <a:extLst>
                    <a:ext uri="{9D8B030D-6E8A-4147-A177-3AD203B41FA5}">
                      <a16:colId xmlns:a16="http://schemas.microsoft.com/office/drawing/2014/main" val="3275978586"/>
                    </a:ext>
                  </a:extLst>
                </a:gridCol>
                <a:gridCol w="536344">
                  <a:extLst>
                    <a:ext uri="{9D8B030D-6E8A-4147-A177-3AD203B41FA5}">
                      <a16:colId xmlns:a16="http://schemas.microsoft.com/office/drawing/2014/main" val="2979928328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259903" y="2528828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750950" y="2576334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4017584" y="2560475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4075398" y="2567518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4492017" y="2560475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4765340" y="2576333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492017" y="2514367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/>
          </p:nvPr>
        </p:nvGraphicFramePr>
        <p:xfrm>
          <a:off x="3144561" y="2845074"/>
          <a:ext cx="4384014" cy="288321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2662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744926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793510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758624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68143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41223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744926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</a:tblGrid>
              <a:tr h="455079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이동번호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보내는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받는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3192306" y="620043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3270784" y="2226980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94" name="타원 93"/>
          <p:cNvSpPr/>
          <p:nvPr/>
        </p:nvSpPr>
        <p:spPr>
          <a:xfrm>
            <a:off x="3698137" y="329488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2</a:t>
            </a:r>
            <a:endParaRPr lang="ko-KR" altLang="en-US" sz="700" dirty="0"/>
          </a:p>
        </p:txBody>
      </p:sp>
      <p:sp>
        <p:nvSpPr>
          <p:cNvPr id="98" name="TextBox 97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99" name="포인트가 5개인 별 98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3656921" y="4380562"/>
            <a:ext cx="2716497" cy="1169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656921" y="3476616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3664068" y="562114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940881" y="5679156"/>
            <a:ext cx="3377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                   수정      삭제                             닫기</a:t>
            </a:r>
            <a:endParaRPr lang="en-US" altLang="ko-KR" sz="1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3886688" y="559605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746893" y="557074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3746550" y="5693882"/>
            <a:ext cx="42268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4322653" y="5687058"/>
            <a:ext cx="384553" cy="23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5845205" y="5671572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타원 123"/>
          <p:cNvSpPr/>
          <p:nvPr/>
        </p:nvSpPr>
        <p:spPr>
          <a:xfrm>
            <a:off x="3719943" y="568477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125" name="타원 124"/>
          <p:cNvSpPr/>
          <p:nvPr/>
        </p:nvSpPr>
        <p:spPr>
          <a:xfrm>
            <a:off x="4273341" y="567029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126" name="타원 125"/>
          <p:cNvSpPr/>
          <p:nvPr/>
        </p:nvSpPr>
        <p:spPr>
          <a:xfrm>
            <a:off x="5784072" y="5640187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4</a:t>
            </a:r>
            <a:endParaRPr lang="ko-KR" altLang="en-US" sz="7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2F90649-FF41-96B8-28AB-29C065CA307B}"/>
              </a:ext>
            </a:extLst>
          </p:cNvPr>
          <p:cNvSpPr/>
          <p:nvPr/>
        </p:nvSpPr>
        <p:spPr>
          <a:xfrm>
            <a:off x="3603363" y="1863474"/>
            <a:ext cx="2853421" cy="3732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402AB1ED-EFA5-8D8E-BB6E-68259A294444}"/>
              </a:ext>
            </a:extLst>
          </p:cNvPr>
          <p:cNvSpPr/>
          <p:nvPr/>
        </p:nvSpPr>
        <p:spPr>
          <a:xfrm>
            <a:off x="3546253" y="1808997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132" name="직사각형 131"/>
          <p:cNvSpPr/>
          <p:nvPr/>
        </p:nvSpPr>
        <p:spPr>
          <a:xfrm>
            <a:off x="3656921" y="3789128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3656921" y="40932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2732612" y="1946059"/>
            <a:ext cx="870751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일자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보내는 창고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smtClean="0"/>
              <a:t>받는 창고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smtClean="0"/>
              <a:t>품목명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품목 코드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수량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담당자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1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메모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3871033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279603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SC-ID-D-5200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불량처리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불량처리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조회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불량처리</a:t>
            </a:r>
            <a:r>
              <a:rPr lang="ko-KR" altLang="en-US" sz="900" dirty="0"/>
              <a:t> 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633789"/>
              </p:ext>
            </p:extLst>
          </p:nvPr>
        </p:nvGraphicFramePr>
        <p:xfrm>
          <a:off x="8011263" y="103353"/>
          <a:ext cx="2615952" cy="668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버튼에 따라 필터가 적용되어 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리스트에 반영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불량처리의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상세 정보 창을 띄운다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불량처리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 창이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나타나는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불량처리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메뉴를 클릭하면 나타나는 페이지입니다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불량처리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리스트를 볼 수 있고 등록과 수정 등을 할 수 있습니다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3353317" y="2284166"/>
          <a:ext cx="321516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4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493972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47248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465513">
                  <a:extLst>
                    <a:ext uri="{9D8B030D-6E8A-4147-A177-3AD203B41FA5}">
                      <a16:colId xmlns:a16="http://schemas.microsoft.com/office/drawing/2014/main" val="3275978586"/>
                    </a:ext>
                  </a:extLst>
                </a:gridCol>
                <a:gridCol w="1314842">
                  <a:extLst>
                    <a:ext uri="{9D8B030D-6E8A-4147-A177-3AD203B41FA5}">
                      <a16:colId xmlns:a16="http://schemas.microsoft.com/office/drawing/2014/main" val="2979928328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생산입고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이력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055084" y="2457915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259903" y="2528828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750950" y="2576334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4017584" y="2560475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4075398" y="2567518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4492017" y="2560475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4765340" y="2576333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492017" y="2514367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454740"/>
              </p:ext>
            </p:extLst>
          </p:nvPr>
        </p:nvGraphicFramePr>
        <p:xfrm>
          <a:off x="3144561" y="2845074"/>
          <a:ext cx="4384014" cy="288321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2662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744926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793510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758624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68143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678328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50782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</a:tblGrid>
              <a:tr h="455079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입력일자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창고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처리방법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</a:tbl>
          </a:graphicData>
        </a:graphic>
      </p:graphicFrame>
      <p:sp>
        <p:nvSpPr>
          <p:cNvPr id="66" name="타원 65"/>
          <p:cNvSpPr/>
          <p:nvPr/>
        </p:nvSpPr>
        <p:spPr>
          <a:xfrm>
            <a:off x="3283986" y="2226758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628954"/>
              </p:ext>
            </p:extLst>
          </p:nvPr>
        </p:nvGraphicFramePr>
        <p:xfrm>
          <a:off x="3151114" y="6096301"/>
          <a:ext cx="555347" cy="336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4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3368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sp>
        <p:nvSpPr>
          <p:cNvPr id="116" name="타원 115"/>
          <p:cNvSpPr/>
          <p:nvPr/>
        </p:nvSpPr>
        <p:spPr>
          <a:xfrm>
            <a:off x="3192306" y="620043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3156510" y="6165427"/>
            <a:ext cx="133122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3689817" y="329488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2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5879841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사각형 87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410042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SC-ID-D-5200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불량처리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불량처리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불량처리</a:t>
            </a:r>
            <a:r>
              <a:rPr lang="ko-KR" altLang="en-US" sz="900" dirty="0"/>
              <a:t> 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039919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입력한 정보를 등록 후 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입력을 취소하고 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양식에 맞게 정보를 입력 후 등록을 누르면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입력한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정보대로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불량처리가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등록됩니다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3353317" y="2284166"/>
          <a:ext cx="321516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4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493972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47248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465513">
                  <a:extLst>
                    <a:ext uri="{9D8B030D-6E8A-4147-A177-3AD203B41FA5}">
                      <a16:colId xmlns:a16="http://schemas.microsoft.com/office/drawing/2014/main" val="3275978586"/>
                    </a:ext>
                  </a:extLst>
                </a:gridCol>
                <a:gridCol w="1314842">
                  <a:extLst>
                    <a:ext uri="{9D8B030D-6E8A-4147-A177-3AD203B41FA5}">
                      <a16:colId xmlns:a16="http://schemas.microsoft.com/office/drawing/2014/main" val="2979928328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생산입고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이력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055084" y="2457915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259903" y="2528828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750950" y="2576334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4017584" y="2560475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4075398" y="2567518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4492017" y="2560475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4765340" y="2576333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492017" y="2514367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/>
          </p:nvPr>
        </p:nvGraphicFramePr>
        <p:xfrm>
          <a:off x="3144561" y="2845074"/>
          <a:ext cx="4384014" cy="288321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2662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744926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793510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758624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68143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678328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50782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</a:tblGrid>
              <a:tr h="455079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입력일자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창고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처리방법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</a:tbl>
          </a:graphicData>
        </a:graphic>
      </p:graphicFrame>
      <p:sp>
        <p:nvSpPr>
          <p:cNvPr id="66" name="타원 65"/>
          <p:cNvSpPr/>
          <p:nvPr/>
        </p:nvSpPr>
        <p:spPr>
          <a:xfrm>
            <a:off x="3283986" y="2226758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67" name="타원 66"/>
          <p:cNvSpPr/>
          <p:nvPr/>
        </p:nvSpPr>
        <p:spPr>
          <a:xfrm>
            <a:off x="3689817" y="329488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2</a:t>
            </a:r>
            <a:endParaRPr lang="ko-KR" altLang="en-US" sz="700" dirty="0"/>
          </a:p>
        </p:txBody>
      </p:sp>
      <p:sp>
        <p:nvSpPr>
          <p:cNvPr id="92" name="직사각형 91"/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3664068" y="562945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940881" y="5704095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                   등록    </a:t>
            </a:r>
            <a:endParaRPr lang="en-US" altLang="ko-KR" sz="1000" dirty="0"/>
          </a:p>
        </p:txBody>
      </p:sp>
      <p:sp>
        <p:nvSpPr>
          <p:cNvPr id="98" name="TextBox 97"/>
          <p:cNvSpPr txBox="1"/>
          <p:nvPr/>
        </p:nvSpPr>
        <p:spPr>
          <a:xfrm>
            <a:off x="3886688" y="560436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746893" y="55790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746550" y="5702195"/>
            <a:ext cx="42268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3719943" y="569308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19A3B78-53B7-F28A-FA90-ABCF98D438D1}"/>
              </a:ext>
            </a:extLst>
          </p:cNvPr>
          <p:cNvSpPr/>
          <p:nvPr/>
        </p:nvSpPr>
        <p:spPr>
          <a:xfrm>
            <a:off x="5845205" y="5679885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27694357-3D1D-96A8-9926-B22611AD90DF}"/>
              </a:ext>
            </a:extLst>
          </p:cNvPr>
          <p:cNvSpPr/>
          <p:nvPr/>
        </p:nvSpPr>
        <p:spPr>
          <a:xfrm>
            <a:off x="5784072" y="5648500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732612" y="1946059"/>
            <a:ext cx="742511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처리일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담당자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err="1" smtClean="0"/>
              <a:t>발견창고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처리방법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err="1" smtClean="0"/>
              <a:t>품목코드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품목명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수량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불량 유형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메모</a:t>
            </a:r>
            <a:endParaRPr lang="en-US" altLang="ko-KR" sz="1000" dirty="0"/>
          </a:p>
        </p:txBody>
      </p:sp>
      <p:sp>
        <p:nvSpPr>
          <p:cNvPr id="112" name="직사각형 111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3656921" y="4380562"/>
            <a:ext cx="2716497" cy="1169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3656921" y="3476616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3656921" y="3789128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3656921" y="40932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7406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사각형 87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841949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SC-ID-D-5200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불량처리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해당코드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불량처리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및 삭제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불량처리</a:t>
            </a:r>
            <a:r>
              <a:rPr lang="ko-KR" altLang="en-US" sz="900" dirty="0"/>
              <a:t> 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108324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이전에 등록한 정보가 입력되어 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창으로 전환된다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하겠냐는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Alert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띄워준다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불량처리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목록에서 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코드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클릭하면 이전에 등록한 정보를 볼 수 있다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버튼을 통해 수정을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버튼을 </a:t>
                      </a:r>
                      <a:endParaRPr lang="en-US" altLang="ko-KR" sz="10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눌러 삭제를 할 수 있다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버튼을 눌러 수정을 취소할 수도 있다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1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3353317" y="2284166"/>
          <a:ext cx="321516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4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493972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47248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465513">
                  <a:extLst>
                    <a:ext uri="{9D8B030D-6E8A-4147-A177-3AD203B41FA5}">
                      <a16:colId xmlns:a16="http://schemas.microsoft.com/office/drawing/2014/main" val="3275978586"/>
                    </a:ext>
                  </a:extLst>
                </a:gridCol>
                <a:gridCol w="1314842">
                  <a:extLst>
                    <a:ext uri="{9D8B030D-6E8A-4147-A177-3AD203B41FA5}">
                      <a16:colId xmlns:a16="http://schemas.microsoft.com/office/drawing/2014/main" val="2979928328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미확인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생산입고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이력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055084" y="2457915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259903" y="2528828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750950" y="2576334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4017584" y="2560475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4075398" y="2567518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4492017" y="2560475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4765340" y="2576333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492017" y="2514367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/>
          </p:nvPr>
        </p:nvGraphicFramePr>
        <p:xfrm>
          <a:off x="3144561" y="2845074"/>
          <a:ext cx="4384014" cy="288321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2662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744926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793510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758624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68143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678328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50782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</a:tblGrid>
              <a:tr h="455079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입력일자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창고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처리방법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인쇄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</a:tbl>
          </a:graphicData>
        </a:graphic>
      </p:graphicFrame>
      <p:sp>
        <p:nvSpPr>
          <p:cNvPr id="66" name="타원 65"/>
          <p:cNvSpPr/>
          <p:nvPr/>
        </p:nvSpPr>
        <p:spPr>
          <a:xfrm>
            <a:off x="3283986" y="2226758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67" name="타원 66"/>
          <p:cNvSpPr/>
          <p:nvPr/>
        </p:nvSpPr>
        <p:spPr>
          <a:xfrm>
            <a:off x="3689817" y="329488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2</a:t>
            </a:r>
            <a:endParaRPr lang="ko-KR" altLang="en-US" sz="700" dirty="0"/>
          </a:p>
        </p:txBody>
      </p:sp>
      <p:sp>
        <p:nvSpPr>
          <p:cNvPr id="92" name="TextBox 9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94" name="포인트가 5개인 별 9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3656921" y="4380562"/>
            <a:ext cx="2716497" cy="1169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3656921" y="3476616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3664068" y="562114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940881" y="5679156"/>
            <a:ext cx="3377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                   수정      삭제                             닫기</a:t>
            </a:r>
            <a:endParaRPr lang="en-US" altLang="ko-KR" sz="1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3886688" y="559605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746893" y="557074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3746550" y="5693882"/>
            <a:ext cx="42268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4322653" y="5687058"/>
            <a:ext cx="384553" cy="23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5845205" y="5671572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타원 123"/>
          <p:cNvSpPr/>
          <p:nvPr/>
        </p:nvSpPr>
        <p:spPr>
          <a:xfrm>
            <a:off x="3719943" y="568477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125" name="타원 124"/>
          <p:cNvSpPr/>
          <p:nvPr/>
        </p:nvSpPr>
        <p:spPr>
          <a:xfrm>
            <a:off x="4273341" y="567029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126" name="타원 125"/>
          <p:cNvSpPr/>
          <p:nvPr/>
        </p:nvSpPr>
        <p:spPr>
          <a:xfrm>
            <a:off x="5784072" y="5640187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4</a:t>
            </a:r>
            <a:endParaRPr lang="ko-KR" altLang="en-US" sz="7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2F90649-FF41-96B8-28AB-29C065CA307B}"/>
              </a:ext>
            </a:extLst>
          </p:cNvPr>
          <p:cNvSpPr/>
          <p:nvPr/>
        </p:nvSpPr>
        <p:spPr>
          <a:xfrm>
            <a:off x="3603363" y="1863474"/>
            <a:ext cx="2853421" cy="3732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402AB1ED-EFA5-8D8E-BB6E-68259A294444}"/>
              </a:ext>
            </a:extLst>
          </p:cNvPr>
          <p:cNvSpPr/>
          <p:nvPr/>
        </p:nvSpPr>
        <p:spPr>
          <a:xfrm>
            <a:off x="3546253" y="1808997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132" name="직사각형 131"/>
          <p:cNvSpPr/>
          <p:nvPr/>
        </p:nvSpPr>
        <p:spPr>
          <a:xfrm>
            <a:off x="3656921" y="3789128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3656921" y="40932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2732612" y="1946059"/>
            <a:ext cx="742511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처리일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담당자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err="1" smtClean="0"/>
              <a:t>발견창고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처리방법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err="1" smtClean="0"/>
              <a:t>품목코드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품목명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수량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불량 유형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메모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46486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520097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SC-ID-D-1200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부서 등록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부서 등록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부서 </a:t>
            </a:r>
            <a:r>
              <a:rPr lang="ko-KR" altLang="en-US" sz="900" dirty="0"/>
              <a:t>리스트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643861"/>
              </p:ext>
            </p:extLst>
          </p:nvPr>
        </p:nvGraphicFramePr>
        <p:xfrm>
          <a:off x="3139694" y="2216054"/>
          <a:ext cx="4388882" cy="37721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9397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74512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948026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92626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27872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752203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</a:tblGrid>
              <a:tr h="4393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부서코드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부서명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코드사용메뉴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추가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사업장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6824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1195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3937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1022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6479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0587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439294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53927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334696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부서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상세 정보 창을 띄운다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부서 등록 창을 띄운다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부서 등록 메뉴를 클릭하면 나타나는 페이지입니다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부서 리스트를 볼 수 있고 등록과 수정 등을 할 수 있습니다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91567"/>
              </p:ext>
            </p:extLst>
          </p:nvPr>
        </p:nvGraphicFramePr>
        <p:xfrm>
          <a:off x="3156658" y="6169665"/>
          <a:ext cx="665901" cy="225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901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25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sp>
        <p:nvSpPr>
          <p:cNvPr id="88" name="타원 87"/>
          <p:cNvSpPr/>
          <p:nvPr/>
        </p:nvSpPr>
        <p:spPr>
          <a:xfrm>
            <a:off x="3240571" y="621611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97" name="타원 96"/>
          <p:cNvSpPr/>
          <p:nvPr/>
        </p:nvSpPr>
        <p:spPr>
          <a:xfrm>
            <a:off x="3642302" y="2668274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7416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직사각형 256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9" name="표 118"/>
          <p:cNvGraphicFramePr>
            <a:graphicFrameLocks noGrp="1"/>
          </p:cNvGraphicFramePr>
          <p:nvPr/>
        </p:nvGraphicFramePr>
        <p:xfrm>
          <a:off x="3156658" y="6169665"/>
          <a:ext cx="665901" cy="225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901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25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537971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SC-ID-D-1200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거래처 등록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거래처 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139694" y="2216054"/>
          <a:ext cx="4489348" cy="37721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033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465513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465513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65512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15389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3755809618"/>
                    </a:ext>
                  </a:extLst>
                </a:gridCol>
                <a:gridCol w="399011">
                  <a:extLst>
                    <a:ext uri="{9D8B030D-6E8A-4147-A177-3AD203B41FA5}">
                      <a16:colId xmlns:a16="http://schemas.microsoft.com/office/drawing/2014/main" val="1035071394"/>
                    </a:ext>
                  </a:extLst>
                </a:gridCol>
                <a:gridCol w="471736">
                  <a:extLst>
                    <a:ext uri="{9D8B030D-6E8A-4147-A177-3AD203B41FA5}">
                      <a16:colId xmlns:a16="http://schemas.microsoft.com/office/drawing/2014/main" val="1546034661"/>
                    </a:ext>
                  </a:extLst>
                </a:gridCol>
                <a:gridCol w="448935">
                  <a:extLst>
                    <a:ext uri="{9D8B030D-6E8A-4147-A177-3AD203B41FA5}">
                      <a16:colId xmlns:a16="http://schemas.microsoft.com/office/drawing/2014/main" val="35144382"/>
                    </a:ext>
                  </a:extLst>
                </a:gridCol>
              </a:tblGrid>
              <a:tr h="4393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거래처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거래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처명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대표자명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핸드폰번호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검색창내용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사용구분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이체정보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6824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1195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3937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1022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6479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0587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439294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53927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588593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 후 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입력을 취소하고 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양식에 맞춰 정보를 입력하여 부서를 등록할 수 있습니다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56" name="타원 255"/>
          <p:cNvSpPr/>
          <p:nvPr/>
        </p:nvSpPr>
        <p:spPr>
          <a:xfrm>
            <a:off x="3362388" y="267760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258" name="TextBox 257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259" name="포인트가 5개인 별 258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직사각형 259"/>
          <p:cNvSpPr/>
          <p:nvPr/>
        </p:nvSpPr>
        <p:spPr>
          <a:xfrm>
            <a:off x="2520303" y="1695884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TextBox 261"/>
          <p:cNvSpPr txBox="1"/>
          <p:nvPr/>
        </p:nvSpPr>
        <p:spPr>
          <a:xfrm>
            <a:off x="2732612" y="1946059"/>
            <a:ext cx="95410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부서 코드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부서명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메뉴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부서계층그룹</a:t>
            </a:r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부서 메모</a:t>
            </a:r>
            <a:endParaRPr lang="en-US" altLang="ko-KR" sz="1000" dirty="0"/>
          </a:p>
        </p:txBody>
      </p:sp>
      <p:sp>
        <p:nvSpPr>
          <p:cNvPr id="266" name="직사각형 265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직사각형 266"/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직사각형 267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직사각형 268"/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직사각형 269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직사각형 270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직사각형 271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TextBox 287"/>
          <p:cNvSpPr txBox="1"/>
          <p:nvPr/>
        </p:nvSpPr>
        <p:spPr>
          <a:xfrm>
            <a:off x="3664068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2940881" y="5604339"/>
            <a:ext cx="12939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                   등록</a:t>
            </a:r>
            <a:endParaRPr lang="en-US" altLang="ko-KR" sz="1000" dirty="0"/>
          </a:p>
        </p:txBody>
      </p:sp>
      <p:sp>
        <p:nvSpPr>
          <p:cNvPr id="290" name="TextBox 289"/>
          <p:cNvSpPr txBox="1"/>
          <p:nvPr/>
        </p:nvSpPr>
        <p:spPr>
          <a:xfrm>
            <a:off x="3886688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92" name="직사각형 291"/>
          <p:cNvSpPr/>
          <p:nvPr/>
        </p:nvSpPr>
        <p:spPr>
          <a:xfrm>
            <a:off x="3746550" y="5602439"/>
            <a:ext cx="42268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타원 294"/>
          <p:cNvSpPr/>
          <p:nvPr/>
        </p:nvSpPr>
        <p:spPr>
          <a:xfrm>
            <a:off x="3719943" y="559332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F35027-099A-6F35-9E86-E59898A60C37}"/>
              </a:ext>
            </a:extLst>
          </p:cNvPr>
          <p:cNvSpPr/>
          <p:nvPr/>
        </p:nvSpPr>
        <p:spPr>
          <a:xfrm>
            <a:off x="5845205" y="5580129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759F13A-93BA-7BB1-7E36-18AAE03D68F5}"/>
              </a:ext>
            </a:extLst>
          </p:cNvPr>
          <p:cNvSpPr/>
          <p:nvPr/>
        </p:nvSpPr>
        <p:spPr>
          <a:xfrm>
            <a:off x="5784072" y="5548744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751581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직사각형 256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9" name="표 118"/>
          <p:cNvGraphicFramePr>
            <a:graphicFrameLocks noGrp="1"/>
          </p:cNvGraphicFramePr>
          <p:nvPr/>
        </p:nvGraphicFramePr>
        <p:xfrm>
          <a:off x="3156658" y="6169665"/>
          <a:ext cx="665901" cy="225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901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25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207697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SC-ID-D-1200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부서 등록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코드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부서 정보 조회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수정 및 삭제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139694" y="2216054"/>
          <a:ext cx="4489348" cy="37721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033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465513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465513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65512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15389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3755809618"/>
                    </a:ext>
                  </a:extLst>
                </a:gridCol>
                <a:gridCol w="399011">
                  <a:extLst>
                    <a:ext uri="{9D8B030D-6E8A-4147-A177-3AD203B41FA5}">
                      <a16:colId xmlns:a16="http://schemas.microsoft.com/office/drawing/2014/main" val="1035071394"/>
                    </a:ext>
                  </a:extLst>
                </a:gridCol>
                <a:gridCol w="471736">
                  <a:extLst>
                    <a:ext uri="{9D8B030D-6E8A-4147-A177-3AD203B41FA5}">
                      <a16:colId xmlns:a16="http://schemas.microsoft.com/office/drawing/2014/main" val="1546034661"/>
                    </a:ext>
                  </a:extLst>
                </a:gridCol>
                <a:gridCol w="448935">
                  <a:extLst>
                    <a:ext uri="{9D8B030D-6E8A-4147-A177-3AD203B41FA5}">
                      <a16:colId xmlns:a16="http://schemas.microsoft.com/office/drawing/2014/main" val="35144382"/>
                    </a:ext>
                  </a:extLst>
                </a:gridCol>
              </a:tblGrid>
              <a:tr h="4393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거래처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거래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처명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대표자명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핸드폰번호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검색창내용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사용구분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이체정보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6824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1195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3937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1022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6479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0587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439294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53927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118648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이전에 등록한 정보가 입력되어 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창으로 전환된다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하겠냐는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Alert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띄워준다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닫는다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부서 목록에서 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코드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클릭하면 이전에 등록한 정보를 볼 수 있다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버튼을 통해 부서 정보 수정을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버튼을 눌러 삭제를 할 수 있다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버튼을 눌러 수정을 취소할 수도 있다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1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3240571" y="6216110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256" name="타원 255"/>
          <p:cNvSpPr/>
          <p:nvPr/>
        </p:nvSpPr>
        <p:spPr>
          <a:xfrm>
            <a:off x="3362388" y="267760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258" name="TextBox 257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259" name="포인트가 5개인 별 258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직사각형 259"/>
          <p:cNvSpPr/>
          <p:nvPr/>
        </p:nvSpPr>
        <p:spPr>
          <a:xfrm>
            <a:off x="2520303" y="1695884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TextBox 290"/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64068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940881" y="5604339"/>
            <a:ext cx="3377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                   수정      </a:t>
            </a:r>
            <a:r>
              <a:rPr lang="ko-KR" altLang="en-US" sz="1000" dirty="0"/>
              <a:t>삭제                             닫기</a:t>
            </a:r>
            <a:endParaRPr lang="en-US" altLang="ko-KR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3886688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746550" y="5602439"/>
            <a:ext cx="42268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4322653" y="5595615"/>
            <a:ext cx="384553" cy="23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5845205" y="5580129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3719943" y="559332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94" name="타원 93"/>
          <p:cNvSpPr/>
          <p:nvPr/>
        </p:nvSpPr>
        <p:spPr>
          <a:xfrm>
            <a:off x="4273341" y="557885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97" name="타원 96"/>
          <p:cNvSpPr/>
          <p:nvPr/>
        </p:nvSpPr>
        <p:spPr>
          <a:xfrm>
            <a:off x="5784072" y="5548744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4</a:t>
            </a:r>
            <a:endParaRPr lang="ko-KR" altLang="en-US" sz="700" dirty="0"/>
          </a:p>
        </p:txBody>
      </p:sp>
      <p:sp>
        <p:nvSpPr>
          <p:cNvPr id="99" name="TextBox 98"/>
          <p:cNvSpPr txBox="1"/>
          <p:nvPr/>
        </p:nvSpPr>
        <p:spPr>
          <a:xfrm>
            <a:off x="2732612" y="1946059"/>
            <a:ext cx="95410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부서 코드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부서명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메뉴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부서계층그룹</a:t>
            </a:r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부서 메모</a:t>
            </a:r>
            <a:endParaRPr lang="en-US" altLang="ko-KR" sz="1000" dirty="0"/>
          </a:p>
        </p:txBody>
      </p:sp>
      <p:sp>
        <p:nvSpPr>
          <p:cNvPr id="100" name="직사각형 99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9B181A-6C96-E4CF-8B40-C01F1AADF63E}"/>
              </a:ext>
            </a:extLst>
          </p:cNvPr>
          <p:cNvSpPr/>
          <p:nvPr/>
        </p:nvSpPr>
        <p:spPr>
          <a:xfrm>
            <a:off x="3593711" y="1888412"/>
            <a:ext cx="2853421" cy="3512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3546253" y="1808997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429070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27032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SC-ID-D-1300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품목 등록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품목 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기초 등록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거래처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부서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품목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담당자 등록</a:t>
            </a:r>
            <a:endParaRPr lang="en-US" altLang="ko-KR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영업관리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견적서</a:t>
            </a:r>
            <a:endParaRPr lang="en-US" altLang="ko-KR" sz="900" dirty="0"/>
          </a:p>
          <a:p>
            <a:pPr algn="ctr"/>
            <a:r>
              <a:rPr lang="ko-KR" altLang="en-US" sz="900" dirty="0"/>
              <a:t>주문서</a:t>
            </a:r>
            <a:endParaRPr lang="en-US" altLang="ko-KR" sz="900" dirty="0"/>
          </a:p>
          <a:p>
            <a:pPr algn="ctr"/>
            <a:r>
              <a:rPr lang="ko-KR" altLang="en-US" sz="900" dirty="0"/>
              <a:t>판매</a:t>
            </a:r>
            <a:endParaRPr lang="en-US" altLang="ko-KR" sz="900" dirty="0"/>
          </a:p>
          <a:p>
            <a:pPr algn="ctr"/>
            <a:r>
              <a:rPr lang="ko-KR" altLang="en-US" sz="900" dirty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구매관리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r>
              <a:rPr lang="ko-KR" altLang="en-US" sz="900" dirty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생산</a:t>
            </a:r>
            <a:r>
              <a:rPr lang="en-US" altLang="ko-KR" sz="900" dirty="0"/>
              <a:t>/</a:t>
            </a:r>
            <a:r>
              <a:rPr lang="ko-KR" altLang="en-US" sz="900" dirty="0"/>
              <a:t>외주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공정관리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작업지시서</a:t>
            </a:r>
            <a:endParaRPr lang="en-US" altLang="ko-KR" sz="900" dirty="0"/>
          </a:p>
          <a:p>
            <a:pPr algn="ctr"/>
            <a:r>
              <a:rPr lang="ko-KR" altLang="en-US" sz="900"/>
              <a:t>생산입고</a:t>
            </a:r>
            <a:endParaRPr lang="en-US" altLang="ko-KR" sz="900" dirty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기타 이동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창고이동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품목등록</a:t>
            </a:r>
            <a:r>
              <a:rPr lang="ko-KR" altLang="en-US" sz="900" dirty="0"/>
              <a:t> 리스트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177720"/>
              </p:ext>
            </p:extLst>
          </p:nvPr>
        </p:nvGraphicFramePr>
        <p:xfrm>
          <a:off x="3148007" y="2232680"/>
          <a:ext cx="4430989" cy="367524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5026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2874037443"/>
                    </a:ext>
                  </a:extLst>
                </a:gridCol>
              </a:tblGrid>
              <a:tr h="41908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품목코드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품목명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그룹명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규격명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바코드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입고단가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출고단가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품목구분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41656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1564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3854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439294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53927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055318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품목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상세 정보 창을 띄운다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품목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 창이 나타나는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품목등록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메뉴를 클릭하면 나타나는 페이지입니다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품목 등록 리스트를 볼 수 있고 등록과 수정 등을 할 수 있습니다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227528"/>
              </p:ext>
            </p:extLst>
          </p:nvPr>
        </p:nvGraphicFramePr>
        <p:xfrm>
          <a:off x="3156658" y="6169665"/>
          <a:ext cx="665901" cy="225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901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25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sp>
        <p:nvSpPr>
          <p:cNvPr id="66" name="타원 65"/>
          <p:cNvSpPr/>
          <p:nvPr/>
        </p:nvSpPr>
        <p:spPr>
          <a:xfrm>
            <a:off x="3240571" y="621611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69CAB9F-09B1-26BC-1A75-8315AA8118DF}"/>
              </a:ext>
            </a:extLst>
          </p:cNvPr>
          <p:cNvSpPr/>
          <p:nvPr/>
        </p:nvSpPr>
        <p:spPr>
          <a:xfrm>
            <a:off x="3421888" y="261928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18376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8445</Words>
  <Application>Microsoft Office PowerPoint</Application>
  <PresentationFormat>와이드스크린</PresentationFormat>
  <Paragraphs>4649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6" baseType="lpstr">
      <vt:lpstr>맑은 고딕</vt:lpstr>
      <vt:lpstr>Arial</vt:lpstr>
      <vt:lpstr>Office 테마</vt:lpstr>
      <vt:lpstr>재고 1 기초등록 (박희성)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재고 1 영업관리 (박희성)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재고 1 구매관리 (박희성)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재고 1 생산/외주 (박희성)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재고 1 기타 이동(박희성)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재고 1 (박희성)</dc:title>
  <dc:creator>admin</dc:creator>
  <cp:lastModifiedBy>admin</cp:lastModifiedBy>
  <cp:revision>325</cp:revision>
  <dcterms:created xsi:type="dcterms:W3CDTF">2023-07-04T00:36:14Z</dcterms:created>
  <dcterms:modified xsi:type="dcterms:W3CDTF">2023-07-05T06:09:45Z</dcterms:modified>
</cp:coreProperties>
</file>