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96" r:id="rId4"/>
    <p:sldId id="299" r:id="rId5"/>
    <p:sldId id="297" r:id="rId6"/>
    <p:sldId id="298" r:id="rId7"/>
    <p:sldId id="290" r:id="rId8"/>
    <p:sldId id="305" r:id="rId9"/>
    <p:sldId id="308" r:id="rId10"/>
    <p:sldId id="307" r:id="rId11"/>
    <p:sldId id="309" r:id="rId12"/>
    <p:sldId id="294" r:id="rId13"/>
    <p:sldId id="282" r:id="rId14"/>
  </p:sldIdLst>
  <p:sldSz cx="12192000" cy="6858000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휴먼둥근헤드라인" panose="02030504000101010101" pitchFamily="18" charset="-127"/>
      <p:regular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70" d="100"/>
          <a:sy n="70" d="100"/>
        </p:scale>
        <p:origin x="412" y="4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231904" y="4149070"/>
            <a:ext cx="6634731" cy="141782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EazyERP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DW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62051" y="90576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1400" b="1" spc="-10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손익분석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67408" y="4217699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HTML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534596" y="93165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- Controller 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1" y="1195206"/>
            <a:ext cx="5471233" cy="2709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61" y="1268138"/>
            <a:ext cx="4400776" cy="3314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313" y="2442967"/>
            <a:ext cx="3671468" cy="2096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4580075"/>
            <a:ext cx="9109012" cy="19802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548356" y="2408487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SCRIPT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546" y="3009245"/>
            <a:ext cx="4145759" cy="32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83898" y="790316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1400" b="1" spc="-100" noProof="0" dirty="0" err="1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생산입고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364426" y="4482237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HTML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4423548" y="110788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- </a:t>
            </a:r>
            <a:r>
              <a:rPr kumimoji="0" lang="en-US" altLang="ko-KR" sz="1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ServiceImpl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058978" y="1069664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Mapper XML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2" y="1111464"/>
            <a:ext cx="3539857" cy="3370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62" y="1445129"/>
            <a:ext cx="3924502" cy="27623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8" y="4761330"/>
            <a:ext cx="9798554" cy="1739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978" y="1445129"/>
            <a:ext cx="2686188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7220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5817" y="2099696"/>
            <a:ext cx="10854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프론트 </a:t>
            </a:r>
            <a:r>
              <a:rPr lang="ko-KR" altLang="en-US" dirty="0" err="1"/>
              <a:t>엔드와</a:t>
            </a:r>
            <a:r>
              <a:rPr lang="ko-KR" altLang="en-US" dirty="0"/>
              <a:t> 백 </a:t>
            </a:r>
            <a:r>
              <a:rPr lang="ko-KR" altLang="en-US" dirty="0" err="1"/>
              <a:t>엔드를</a:t>
            </a:r>
            <a:r>
              <a:rPr lang="ko-KR" altLang="en-US" dirty="0"/>
              <a:t> 둘 다 배울 수 있는 </a:t>
            </a:r>
            <a:r>
              <a:rPr lang="ko-KR" altLang="en-US" dirty="0" err="1"/>
              <a:t>풀스택</a:t>
            </a:r>
            <a:r>
              <a:rPr lang="ko-KR" altLang="en-US" dirty="0"/>
              <a:t> 과정이다 보니 다른 과정에 비해 좀 더 </a:t>
            </a:r>
            <a:r>
              <a:rPr lang="ko-KR" altLang="en-US" dirty="0" err="1"/>
              <a:t>심화적인</a:t>
            </a:r>
            <a:r>
              <a:rPr lang="ko-KR" altLang="en-US" dirty="0"/>
              <a:t> 내용을 들을 수 있었는데요</a:t>
            </a:r>
            <a:r>
              <a:rPr lang="en-US" altLang="ko-KR" dirty="0"/>
              <a:t>. HTML</a:t>
            </a:r>
            <a:r>
              <a:rPr lang="ko-KR" altLang="en-US" dirty="0"/>
              <a:t>부터 시작해서 자바의 고급적인 내용</a:t>
            </a:r>
            <a:r>
              <a:rPr lang="en-US" altLang="ko-KR" dirty="0"/>
              <a:t>, DB</a:t>
            </a:r>
            <a:r>
              <a:rPr lang="ko-KR" altLang="en-US" dirty="0"/>
              <a:t>와 서버 연결 </a:t>
            </a:r>
            <a:r>
              <a:rPr lang="en-US" altLang="ko-KR" dirty="0"/>
              <a:t>Spring </a:t>
            </a:r>
            <a:r>
              <a:rPr lang="ko-KR" altLang="en-US" dirty="0"/>
              <a:t>등 웹 개발에 관여하는 거의 모든 부분을 배울 수 있어서 너무 좋았습니다</a:t>
            </a:r>
            <a:r>
              <a:rPr lang="en-US" altLang="ko-KR" dirty="0"/>
              <a:t>. </a:t>
            </a:r>
            <a:r>
              <a:rPr lang="ko-KR" altLang="en-US" dirty="0"/>
              <a:t>기업에서 원하는 실무 내용을 자세하게 학습할 수 있고</a:t>
            </a:r>
            <a:r>
              <a:rPr lang="en-US" altLang="ko-KR" dirty="0"/>
              <a:t>, </a:t>
            </a:r>
            <a:r>
              <a:rPr lang="ko-KR" altLang="en-US" dirty="0"/>
              <a:t>학원 교육에 정보처리 기사</a:t>
            </a:r>
            <a:r>
              <a:rPr lang="en-US" altLang="ko-KR" dirty="0"/>
              <a:t>, SQL </a:t>
            </a:r>
            <a:r>
              <a:rPr lang="ko-KR" altLang="en-US" dirty="0"/>
              <a:t>등의 자격증에 해당되는 내용도 어느 정도 포함되어 있어서 자격증 공부도 겸할 수 있는게 매우 큰 장점이라고 생각합니다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이번 프로젝트로 여러가지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저희가 목표로 했던 </a:t>
            </a:r>
            <a:r>
              <a:rPr lang="en-US" altLang="ko-KR" dirty="0" smtClean="0"/>
              <a:t>ERP</a:t>
            </a:r>
            <a:r>
              <a:rPr lang="ko-KR" altLang="en-US" dirty="0" smtClean="0"/>
              <a:t>시스템을 구축해봤습니다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프로젝트를 처음 계획할 때는 굉장히 갈 길이 멀다 느껴졌지만 프로젝트가 완성되고 나니 신기하기도                하고 뿌듯한 기분도 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팀원들이 전부 다 잘 따라와줘서 정말 고맙다는 말을 하고 싶네요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20518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25432" y="4878385"/>
            <a:ext cx="97983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효과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dirty="0" smtClean="0"/>
              <a:t>기업의 </a:t>
            </a:r>
            <a:r>
              <a:rPr lang="ko-KR" altLang="en-US" sz="1600" dirty="0"/>
              <a:t>비즈니스 프로세스 간의 데이터 흐름을 조정하여 단일 데이터 소스를 제공하고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엔터프라이즈 </a:t>
            </a:r>
            <a:r>
              <a:rPr lang="ko-KR" altLang="en-US" sz="1600" dirty="0"/>
              <a:t>전반의 운영을 </a:t>
            </a:r>
            <a:r>
              <a:rPr lang="ko-KR" altLang="en-US" sz="1600" dirty="0" smtClean="0"/>
              <a:t>간소화한다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회사의 재무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공급망</a:t>
            </a:r>
            <a:r>
              <a:rPr lang="en-US" altLang="ko-KR" sz="1600" dirty="0"/>
              <a:t>, </a:t>
            </a:r>
            <a:r>
              <a:rPr lang="ko-KR" altLang="en-US" sz="1600" dirty="0"/>
              <a:t>운영</a:t>
            </a:r>
            <a:r>
              <a:rPr lang="en-US" altLang="ko-KR" sz="1600" dirty="0"/>
              <a:t>, </a:t>
            </a:r>
            <a:r>
              <a:rPr lang="ko-KR" altLang="en-US" sz="1600" dirty="0"/>
              <a:t>상거래</a:t>
            </a:r>
            <a:r>
              <a:rPr lang="en-US" altLang="ko-KR" sz="1600" dirty="0"/>
              <a:t>, </a:t>
            </a:r>
            <a:r>
              <a:rPr lang="ko-KR" altLang="en-US" sz="1600" dirty="0"/>
              <a:t>보고</a:t>
            </a:r>
            <a:r>
              <a:rPr lang="en-US" altLang="ko-KR" sz="1600" dirty="0"/>
              <a:t>, </a:t>
            </a:r>
            <a:r>
              <a:rPr lang="ko-KR" altLang="en-US" sz="1600" dirty="0"/>
              <a:t>제조</a:t>
            </a:r>
            <a:r>
              <a:rPr lang="en-US" altLang="ko-KR" sz="1600" dirty="0"/>
              <a:t>, </a:t>
            </a:r>
            <a:r>
              <a:rPr lang="ko-KR" altLang="en-US" sz="1600" dirty="0"/>
              <a:t>인사부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활동이 </a:t>
            </a:r>
            <a:r>
              <a:rPr lang="ko-KR" altLang="en-US" sz="1600" dirty="0"/>
              <a:t>단일 </a:t>
            </a:r>
            <a:r>
              <a:rPr lang="ko-KR" altLang="en-US" sz="1600" dirty="0" smtClean="0"/>
              <a:t>플랫폼에서 처리할 수 있다</a:t>
            </a:r>
            <a:r>
              <a:rPr lang="en-US" altLang="ko-KR" sz="1600" dirty="0" smtClean="0"/>
              <a:t>.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104045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ore-KR" sz="1600" dirty="0"/>
              <a:t>ERP(</a:t>
            </a:r>
            <a:r>
              <a:rPr lang="ko-KR" altLang="en-US" sz="1600" dirty="0"/>
              <a:t>전사적 자원 관리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선정 배경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여러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회사에서 운영을 위해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사용해야하는 사실상 필수적인 시스템이며 </a:t>
            </a:r>
            <a:r>
              <a:rPr lang="ko-Kore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불특정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다수에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데모버전을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	 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제공하고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니즈가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맞는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업체에 정식 서비스를 제공하기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endParaRPr lang="ko-Kore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5433" y="2786576"/>
            <a:ext cx="9798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	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위에서 언급한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ERP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체험판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제공할때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 대상을 유통업과 제조업으로 하였으며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일련의 프로세스가 연결되고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또 사용자에게 효율적이고 쉽게 사용할 수 있게 만들었습니다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간단하게 표현하자면 회사의 운영에 있어서 필요한 모든 기능들을 제공하고 있습니다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대표적으로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제조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유통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판매 과정과 직원 관리 그리고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매출이익의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CRUD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를 구현하였습니다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8538" y="5704521"/>
            <a:ext cx="10225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: 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형상 관리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GitHub</a:t>
            </a: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	     (Backend)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 eclipse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MyBatis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DBeaver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ORACLE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6"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(Frontend) jQuery JSP Bootstrap HTML CSS JS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1106" y="4424690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 슬라이드에 사진 첨부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20518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01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336" r="12805" b="34316"/>
          <a:stretch/>
        </p:blipFill>
        <p:spPr>
          <a:xfrm>
            <a:off x="836189" y="1830192"/>
            <a:ext cx="2749085" cy="40544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r="9472" b="11513"/>
          <a:stretch/>
        </p:blipFill>
        <p:spPr>
          <a:xfrm>
            <a:off x="6960096" y="1129618"/>
            <a:ext cx="2291363" cy="505872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6877" y="1129618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610689" y="2866632"/>
            <a:ext cx="684076" cy="418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25550" y="1931292"/>
            <a:ext cx="3134546" cy="2109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Command: </a:t>
            </a:r>
            <a:r>
              <a:rPr lang="ko-KR" altLang="en-US" sz="1000" dirty="0">
                <a:solidFill>
                  <a:schemeClr val="tx1"/>
                </a:solidFill>
              </a:rPr>
              <a:t>기능을 부품으로 나눠서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관리하는 </a:t>
            </a:r>
            <a:r>
              <a:rPr lang="ko-KR" altLang="en-US" sz="1000" dirty="0">
                <a:solidFill>
                  <a:schemeClr val="tx1"/>
                </a:solidFill>
              </a:rPr>
              <a:t>방법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Controller: </a:t>
            </a:r>
            <a:r>
              <a:rPr lang="ko-KR" altLang="en-US" sz="1000" dirty="0">
                <a:solidFill>
                  <a:schemeClr val="tx1"/>
                </a:solidFill>
              </a:rPr>
              <a:t>모델과 화면을 조율해주는 역할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DAO (Data Access Object): </a:t>
            </a:r>
            <a:r>
              <a:rPr lang="ko-KR" altLang="en-US" sz="1000" dirty="0">
                <a:solidFill>
                  <a:schemeClr val="tx1"/>
                </a:solidFill>
              </a:rPr>
              <a:t>데이터 저장소와 연결해주는 역할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Properties: </a:t>
            </a:r>
            <a:r>
              <a:rPr lang="ko-KR" altLang="en-US" sz="1000" dirty="0">
                <a:solidFill>
                  <a:schemeClr val="tx1"/>
                </a:solidFill>
              </a:rPr>
              <a:t>설정 정보를 기록하고 읽어오는 파일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Security: </a:t>
            </a:r>
            <a:r>
              <a:rPr lang="ko-KR" altLang="en-US" sz="1000" dirty="0">
                <a:solidFill>
                  <a:schemeClr val="tx1"/>
                </a:solidFill>
              </a:rPr>
              <a:t>시스템을 보호해주는 보안 관련 설정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Service: </a:t>
            </a:r>
            <a:r>
              <a:rPr lang="ko-KR" altLang="en-US" sz="1000" dirty="0">
                <a:solidFill>
                  <a:schemeClr val="tx1"/>
                </a:solidFill>
              </a:rPr>
              <a:t>기능을 실행하고 제공하는 역할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VO (Value Object): </a:t>
            </a:r>
            <a:r>
              <a:rPr lang="ko-KR" altLang="en-US" sz="1000" dirty="0">
                <a:solidFill>
                  <a:schemeClr val="tx1"/>
                </a:solidFill>
              </a:rPr>
              <a:t>값 하나를 감싸서 다루는 객체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2644302" y="4329100"/>
            <a:ext cx="684076" cy="418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25550" y="4096416"/>
            <a:ext cx="3134546" cy="2109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Context: </a:t>
            </a:r>
            <a:r>
              <a:rPr lang="ko-KR" altLang="en-US" sz="1000" dirty="0">
                <a:solidFill>
                  <a:schemeClr val="tx1"/>
                </a:solidFill>
              </a:rPr>
              <a:t>애플리케이션 환경과 상태를 담는 정보 저장소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MyBatis</a:t>
            </a:r>
            <a:r>
              <a:rPr lang="en-US" altLang="ko-KR" sz="1000" dirty="0">
                <a:solidFill>
                  <a:schemeClr val="tx1"/>
                </a:solidFill>
              </a:rPr>
              <a:t> Mappers: SQL</a:t>
            </a:r>
            <a:r>
              <a:rPr lang="ko-KR" altLang="en-US" sz="1000" dirty="0">
                <a:solidFill>
                  <a:schemeClr val="tx1"/>
                </a:solidFill>
              </a:rPr>
              <a:t>을 코드로 매핑해주는 역할을 하는 </a:t>
            </a:r>
            <a:r>
              <a:rPr lang="en-US" altLang="ko-KR" sz="1000" dirty="0" err="1">
                <a:solidFill>
                  <a:schemeClr val="tx1"/>
                </a:solidFill>
              </a:rPr>
              <a:t>MyBatis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인터페이스나 클래스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SQLConfig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데이터베이스 설정과 </a:t>
            </a:r>
            <a:r>
              <a:rPr lang="en-US" altLang="ko-KR" sz="1000" dirty="0">
                <a:solidFill>
                  <a:schemeClr val="tx1"/>
                </a:solidFill>
              </a:rPr>
              <a:t>SQL </a:t>
            </a:r>
            <a:r>
              <a:rPr lang="ko-KR" altLang="en-US" sz="1000" dirty="0">
                <a:solidFill>
                  <a:schemeClr val="tx1"/>
                </a:solidFill>
              </a:rPr>
              <a:t>실행 옵션을 정의하는 파일 또는 코드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74520" y="1129618"/>
            <a:ext cx="2513471" cy="5076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resources: </a:t>
            </a:r>
            <a:r>
              <a:rPr lang="ko-KR" altLang="en-US" sz="1000" dirty="0">
                <a:solidFill>
                  <a:schemeClr val="tx1"/>
                </a:solidFill>
              </a:rPr>
              <a:t>정적 파일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스타일시트 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을 저장하는 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WEB-INF/lib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웹 애플리케이션의 외부 라이브러리가 들어있는 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tiles: </a:t>
            </a:r>
            <a:r>
              <a:rPr lang="ko-KR" altLang="en-US" sz="1000" dirty="0" smtClean="0">
                <a:solidFill>
                  <a:schemeClr val="tx1"/>
                </a:solidFill>
              </a:rPr>
              <a:t>화면의 공통된 부분을 조각으로 나누어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모듈화하여</a:t>
            </a:r>
            <a:r>
              <a:rPr lang="ko-KR" altLang="en-US" sz="1000" dirty="0" smtClean="0">
                <a:solidFill>
                  <a:schemeClr val="tx1"/>
                </a:solidFill>
              </a:rPr>
              <a:t> 필요한 상황에 맞게 사용하기 위하여 모아놓은 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views: </a:t>
            </a:r>
            <a:r>
              <a:rPr lang="ko-KR" altLang="en-US" sz="1000" dirty="0">
                <a:solidFill>
                  <a:schemeClr val="tx1"/>
                </a:solidFill>
              </a:rPr>
              <a:t>웹 애플리케이션의 화면 파일들이 있는 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[common] </a:t>
            </a:r>
            <a:r>
              <a:rPr lang="ko-KR" altLang="en-US" sz="1000" dirty="0" smtClean="0">
                <a:solidFill>
                  <a:schemeClr val="tx1"/>
                </a:solidFill>
              </a:rPr>
              <a:t>공통적으로 사용하는 화면 파일들을 모아놓은 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[include] </a:t>
            </a:r>
            <a:r>
              <a:rPr lang="ko-KR" altLang="en-US" sz="1000" dirty="0" smtClean="0">
                <a:solidFill>
                  <a:schemeClr val="tx1"/>
                </a:solidFill>
              </a:rPr>
              <a:t>코드의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재사용성을</a:t>
            </a:r>
            <a:r>
              <a:rPr lang="ko-KR" altLang="en-US" sz="1000" dirty="0" smtClean="0">
                <a:solidFill>
                  <a:schemeClr val="tx1"/>
                </a:solidFill>
              </a:rPr>
              <a:t> 높이고 공통된 수정이 필요한 파일들을 모아놓은 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나머지</a:t>
            </a:r>
            <a:r>
              <a:rPr lang="en-US" altLang="ko-KR" sz="1000" dirty="0" smtClean="0">
                <a:solidFill>
                  <a:schemeClr val="tx1"/>
                </a:solidFill>
              </a:rPr>
              <a:t>] </a:t>
            </a:r>
            <a:r>
              <a:rPr lang="ko-KR" altLang="en-US" sz="1000" dirty="0" smtClean="0">
                <a:solidFill>
                  <a:schemeClr val="tx1"/>
                </a:solidFill>
              </a:rPr>
              <a:t>각 팀원들이 맡은 메뉴들을 분류하여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작업해놓은</a:t>
            </a:r>
            <a:r>
              <a:rPr lang="ko-KR" altLang="en-US" sz="1000" dirty="0" smtClean="0">
                <a:solidFill>
                  <a:schemeClr val="tx1"/>
                </a:solidFill>
              </a:rPr>
              <a:t>  폴더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8628914" y="2866632"/>
            <a:ext cx="684076" cy="418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71562"/>
              </p:ext>
            </p:extLst>
          </p:nvPr>
        </p:nvGraphicFramePr>
        <p:xfrm>
          <a:off x="1164392" y="887781"/>
          <a:ext cx="9649072" cy="425687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6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3821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김지민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P.L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POI API, Chart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API, 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설계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45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김민준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A.A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▶화면 정의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5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김석준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D.A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구축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43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현지환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D.A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DB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구축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743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이소라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E.A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▶화면 정의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Mail API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982853"/>
                  </a:ext>
                </a:extLst>
              </a:tr>
              <a:tr h="743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박희성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T.A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Scheduler 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API, 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네트워크 구축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18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67911"/>
              </p:ext>
            </p:extLst>
          </p:nvPr>
        </p:nvGraphicFramePr>
        <p:xfrm>
          <a:off x="911424" y="1019066"/>
          <a:ext cx="10153129" cy="46061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76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65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주차 </a:t>
                      </a:r>
                      <a:r>
                        <a:rPr kumimoji="0" lang="en-US" altLang="ko-KR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r>
                        <a:rPr kumimoji="0" lang="en-US" altLang="ko-KR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6/30(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7/7(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500" b="0" i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500" b="0" i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500" b="0" i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단위 업무 정의서 작성 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56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  </a:t>
                      </a:r>
                      <a:endParaRPr kumimoji="0" lang="en-US" altLang="ko-KR" sz="1500" i="1" u="none" strike="noStrike" kern="1200" cap="none" spc="-100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및 </a:t>
                      </a: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7/8(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7/15(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500" b="0" spc="-10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spc="-10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분석 및 사용 테스트</a:t>
                      </a:r>
                      <a:endParaRPr lang="en-US" altLang="ko-KR" sz="1500" b="0" spc="-100" baseline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▶각 메뉴 기초 세팅</a:t>
                      </a:r>
                      <a:endParaRPr lang="en-US" altLang="ko-KR" sz="1500" b="0" spc="-100" baseline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50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 </a:t>
                      </a: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착수</a:t>
                      </a:r>
                      <a:r>
                        <a:rPr kumimoji="0" lang="en-US" altLang="ko-KR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7/17(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7/24(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각 팀원 별 메뉴 개발</a:t>
                      </a:r>
                      <a:r>
                        <a:rPr lang="ko-KR" altLang="en-US" sz="1500" b="0" spc="-10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착수</a:t>
                      </a:r>
                      <a:r>
                        <a:rPr lang="ko-KR" altLang="en-US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5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4 5 6</a:t>
                      </a: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주차 </a:t>
                      </a:r>
                      <a:r>
                        <a:rPr kumimoji="0" lang="en-US" altLang="ko-KR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개발</a:t>
                      </a:r>
                      <a:r>
                        <a:rPr kumimoji="0" lang="en-US" altLang="ko-KR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8/4(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각 팀원 별 메뉴 시스템 개발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팀원 별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756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500" b="0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및 마무리</a:t>
                      </a:r>
                      <a:r>
                        <a:rPr kumimoji="0" lang="en-US" altLang="ko-KR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8/5(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8/16(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테스트 및 마무리 작업</a:t>
                      </a:r>
                      <a:endParaRPr lang="en-US" altLang="ko-KR" sz="1500" b="0" spc="-10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▶최종 보고서 작성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5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6/30(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8/16(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62051" y="90576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Chart API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17" y="1337182"/>
            <a:ext cx="3620404" cy="31575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5" y="5022207"/>
            <a:ext cx="5359675" cy="11430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58" y="1129399"/>
            <a:ext cx="4902452" cy="29592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084" y="3669587"/>
            <a:ext cx="4730993" cy="27052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2266702" y="482704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JSP HTML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978340" y="3443706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JSP SCRIPT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534596" y="93165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 - Controller 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3933284" y="106864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HTML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4173821"/>
            <a:ext cx="6012668" cy="2375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62051" y="905762"/>
            <a:ext cx="2792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400" b="1" spc="-1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Scheduler API</a:t>
            </a:r>
            <a:endParaRPr kumimoji="0" lang="en-US" altLang="ko-KR" sz="1400" b="1" i="0" u="none" strike="noStrike" kern="1200" cap="none" spc="-10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57" y="1416430"/>
            <a:ext cx="4199674" cy="27061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96" y="1369804"/>
            <a:ext cx="3997367" cy="4863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38" y="1237079"/>
            <a:ext cx="3074648" cy="29793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864773" y="1072713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SCRIPT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4750167" y="4270036"/>
            <a:ext cx="2997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- Controller </a:t>
            </a:r>
            <a:endParaRPr kumimoji="0" lang="ko-KR" altLang="en-US" sz="16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1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62051" y="90576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1400" b="1" spc="-1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급여관리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485080" y="318760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MYBATIS MAPPER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5627948" y="3233325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SCRIPT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534596" y="931650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- Controller </a:t>
            </a:r>
            <a:endParaRPr kumimoji="0" lang="ko-KR" altLang="en-US" sz="1400" b="1" i="0" u="none" strike="noStrike" kern="1200" cap="none" spc="-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8" y="1251447"/>
            <a:ext cx="4428492" cy="1981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1314393"/>
            <a:ext cx="3587934" cy="1835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4" y="3482796"/>
            <a:ext cx="3445400" cy="29030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085" y="3541102"/>
            <a:ext cx="4490351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</TotalTime>
  <Words>783</Words>
  <Application>Microsoft Office PowerPoint</Application>
  <PresentationFormat>와이드스크린</PresentationFormat>
  <Paragraphs>155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맑은 고딕</vt:lpstr>
      <vt:lpstr>Arial</vt:lpstr>
      <vt:lpstr>Wingdings</vt:lpstr>
      <vt:lpstr>Calibri</vt:lpstr>
      <vt:lpstr>Calibri Light</vt:lpstr>
      <vt:lpstr>휴먼둥근헤드라인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note_ma01</cp:lastModifiedBy>
  <cp:revision>236</cp:revision>
  <dcterms:created xsi:type="dcterms:W3CDTF">2014-04-29T00:37:20Z</dcterms:created>
  <dcterms:modified xsi:type="dcterms:W3CDTF">2023-08-16T08:32:30Z</dcterms:modified>
</cp:coreProperties>
</file>