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9"/>
  </p:notesMasterIdLst>
  <p:sldIdLst>
    <p:sldId id="268" r:id="rId2"/>
    <p:sldId id="269" r:id="rId3"/>
    <p:sldId id="294" r:id="rId4"/>
    <p:sldId id="292" r:id="rId5"/>
    <p:sldId id="295" r:id="rId6"/>
    <p:sldId id="296" r:id="rId7"/>
    <p:sldId id="270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5" r:id="rId25"/>
    <p:sldId id="314" r:id="rId26"/>
    <p:sldId id="316" r:id="rId27"/>
    <p:sldId id="317" r:id="rId28"/>
    <p:sldId id="318" r:id="rId29"/>
    <p:sldId id="319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354" r:id="rId61"/>
    <p:sldId id="355" r:id="rId62"/>
    <p:sldId id="357" r:id="rId63"/>
    <p:sldId id="358" r:id="rId64"/>
    <p:sldId id="359" r:id="rId65"/>
    <p:sldId id="360" r:id="rId66"/>
    <p:sldId id="361" r:id="rId67"/>
    <p:sldId id="362" r:id="rId68"/>
    <p:sldId id="364" r:id="rId69"/>
    <p:sldId id="365" r:id="rId70"/>
    <p:sldId id="366" r:id="rId71"/>
    <p:sldId id="367" r:id="rId72"/>
    <p:sldId id="368" r:id="rId73"/>
    <p:sldId id="369" r:id="rId74"/>
    <p:sldId id="370" r:id="rId75"/>
    <p:sldId id="371" r:id="rId76"/>
    <p:sldId id="372" r:id="rId77"/>
    <p:sldId id="374" r:id="rId78"/>
    <p:sldId id="375" r:id="rId79"/>
    <p:sldId id="376" r:id="rId80"/>
    <p:sldId id="377" r:id="rId81"/>
    <p:sldId id="378" r:id="rId82"/>
    <p:sldId id="379" r:id="rId83"/>
    <p:sldId id="380" r:id="rId84"/>
    <p:sldId id="381" r:id="rId85"/>
    <p:sldId id="383" r:id="rId86"/>
    <p:sldId id="384" r:id="rId87"/>
    <p:sldId id="385" r:id="rId88"/>
    <p:sldId id="386" r:id="rId89"/>
    <p:sldId id="387" r:id="rId90"/>
    <p:sldId id="388" r:id="rId91"/>
    <p:sldId id="389" r:id="rId92"/>
    <p:sldId id="390" r:id="rId93"/>
    <p:sldId id="391" r:id="rId94"/>
    <p:sldId id="392" r:id="rId95"/>
    <p:sldId id="393" r:id="rId96"/>
    <p:sldId id="394" r:id="rId97"/>
    <p:sldId id="395" r:id="rId98"/>
    <p:sldId id="396" r:id="rId99"/>
    <p:sldId id="397" r:id="rId100"/>
    <p:sldId id="398" r:id="rId101"/>
    <p:sldId id="399" r:id="rId102"/>
    <p:sldId id="400" r:id="rId103"/>
    <p:sldId id="401" r:id="rId104"/>
    <p:sldId id="402" r:id="rId105"/>
    <p:sldId id="403" r:id="rId106"/>
    <p:sldId id="404" r:id="rId107"/>
    <p:sldId id="405" r:id="rId10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92986" autoAdjust="0"/>
  </p:normalViewPr>
  <p:slideViewPr>
    <p:cSldViewPr>
      <p:cViewPr varScale="1">
        <p:scale>
          <a:sx n="81" d="100"/>
          <a:sy n="81" d="100"/>
        </p:scale>
        <p:origin x="-1507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1F309-D22E-4CDF-AB42-66C4745DE35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6C931-4147-4059-A1FC-F65C816E8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5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6C931-4147-4059-A1FC-F65C816E865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759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0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1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62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1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94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0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4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2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3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EC900-ABBF-43FE-986E-DE9FD02F0D1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2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그림 51" descr="설명: 세로형_앞장뒷장_로고제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6800"/>
            <a:ext cx="9144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41374" y="609600"/>
            <a:ext cx="2857500" cy="434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786" y="2420888"/>
            <a:ext cx="7421563" cy="858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           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- </a:t>
            </a:r>
            <a:r>
              <a:rPr kumimoji="1" lang="en-US" altLang="ko-KR" dirty="0" err="1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EazyRP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95536" y="836712"/>
            <a:ext cx="6270625" cy="11632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HY견고딕" pitchFamily="18" charset="-127"/>
                <a:cs typeface="바탕" pitchFamily="18" charset="-127"/>
              </a:rPr>
              <a:t>화면정의서</a:t>
            </a:r>
            <a:endParaRPr kumimoji="1" 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464300" y="4293096"/>
            <a:ext cx="2566219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t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" name="Text Box 300"/>
          <p:cNvSpPr txBox="1">
            <a:spLocks noChangeArrowheads="1"/>
          </p:cNvSpPr>
          <p:nvPr/>
        </p:nvSpPr>
        <p:spPr bwMode="auto">
          <a:xfrm>
            <a:off x="3136900" y="9674225"/>
            <a:ext cx="33274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1" lang="en-US" altLang="ko-KR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바탕" pitchFamily="18" charset="-127"/>
                <a:cs typeface="Arial" pitchFamily="34" charset="0"/>
              </a:rPr>
              <a:t>Copyright ⓒ 2012ATIT Co., Ltd. All rights reserved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" name="Line 302"/>
          <p:cNvSpPr>
            <a:spLocks noChangeShapeType="1"/>
          </p:cNvSpPr>
          <p:nvPr/>
        </p:nvSpPr>
        <p:spPr bwMode="auto">
          <a:xfrm>
            <a:off x="69874" y="609600"/>
            <a:ext cx="73104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Line 303"/>
          <p:cNvSpPr>
            <a:spLocks noChangeShapeType="1"/>
          </p:cNvSpPr>
          <p:nvPr/>
        </p:nvSpPr>
        <p:spPr bwMode="auto">
          <a:xfrm>
            <a:off x="-2440" y="2251472"/>
            <a:ext cx="73104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Line 304"/>
          <p:cNvSpPr>
            <a:spLocks noChangeShapeType="1"/>
          </p:cNvSpPr>
          <p:nvPr/>
        </p:nvSpPr>
        <p:spPr bwMode="auto">
          <a:xfrm>
            <a:off x="57174" y="3511104"/>
            <a:ext cx="73088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060963"/>
              </p:ext>
            </p:extLst>
          </p:nvPr>
        </p:nvGraphicFramePr>
        <p:xfrm>
          <a:off x="372704" y="5085184"/>
          <a:ext cx="4199296" cy="136815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63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35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6276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문서관리번호</a:t>
                      </a: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dw-16-B12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5750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작   성   일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2016.07.29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6126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보</a:t>
                      </a:r>
                      <a:r>
                        <a:rPr lang="en-US" alt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안</a:t>
                      </a: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일반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11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105009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SC-ID-B-1003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 및 수정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 변경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017636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변경한 정보를 적용하여 개인정보 변경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 가기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이메일도 변경 시에는 이메일 인증을 거쳐야만 변경이 가능하다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개인정보</a:t>
            </a:r>
            <a:r>
              <a:rPr lang="en-US" altLang="ko-KR" sz="1200" dirty="0"/>
              <a:t>/</a:t>
            </a:r>
            <a:r>
              <a:rPr lang="ko-KR" altLang="en-US" sz="12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재고 메뉴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 메뉴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180642" y="1771648"/>
            <a:ext cx="1447479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51520" y="1871788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19046" y="18737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개인정보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47420" y="1871788"/>
            <a:ext cx="1341720" cy="909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92732" y="2181817"/>
            <a:ext cx="14734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개인정보 조회 및 수정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회원 탈퇴</a:t>
            </a:r>
            <a:endParaRPr lang="en-US" altLang="ko-KR" sz="1000" dirty="0"/>
          </a:p>
        </p:txBody>
      </p:sp>
      <p:sp>
        <p:nvSpPr>
          <p:cNvPr id="83" name="직사각형 82"/>
          <p:cNvSpPr/>
          <p:nvPr/>
        </p:nvSpPr>
        <p:spPr>
          <a:xfrm>
            <a:off x="251520" y="2912121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67047" y="291412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관리자 문의</a:t>
            </a:r>
            <a:endParaRPr lang="ko-KR" altLang="en-US" sz="1200" dirty="0"/>
          </a:p>
        </p:txBody>
      </p:sp>
      <p:sp>
        <p:nvSpPr>
          <p:cNvPr id="85" name="직사각형 84"/>
          <p:cNvSpPr/>
          <p:nvPr/>
        </p:nvSpPr>
        <p:spPr>
          <a:xfrm>
            <a:off x="247420" y="2912120"/>
            <a:ext cx="1341720" cy="1236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40765" y="3354065"/>
            <a:ext cx="1127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관리자 문의하기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문의 답변 확인</a:t>
            </a:r>
            <a:endParaRPr lang="en-US" altLang="ko-KR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271906" y="324888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7380" y="356558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933738" y="1921888"/>
            <a:ext cx="3971330" cy="2587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2798336" y="2021749"/>
            <a:ext cx="167798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798336" y="2422517"/>
            <a:ext cx="167798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2798336" y="2823285"/>
            <a:ext cx="235577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798336" y="3224053"/>
            <a:ext cx="235577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201950" y="205004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변경 이메일</a:t>
            </a:r>
            <a:endParaRPr lang="en-US" altLang="ko-KR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637325" y="284395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변경 집주소</a:t>
            </a:r>
            <a:endParaRPr lang="en-US" altLang="ko-KR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7325" y="3240989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변경 연락처</a:t>
            </a:r>
            <a:endParaRPr lang="en-US" altLang="ko-KR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347864" y="244537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인증번호</a:t>
            </a:r>
            <a:endParaRPr lang="en-US" altLang="ko-KR" sz="1000" dirty="0"/>
          </a:p>
        </p:txBody>
      </p:sp>
      <p:sp>
        <p:nvSpPr>
          <p:cNvPr id="119" name="직사각형 118"/>
          <p:cNvSpPr/>
          <p:nvPr/>
        </p:nvSpPr>
        <p:spPr>
          <a:xfrm>
            <a:off x="2817490" y="4038839"/>
            <a:ext cx="110472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2870354" y="4059546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개인정보 변경</a:t>
            </a:r>
            <a:endParaRPr lang="en-US" altLang="ko-KR" sz="1000" dirty="0"/>
          </a:p>
        </p:txBody>
      </p:sp>
      <p:sp>
        <p:nvSpPr>
          <p:cNvPr id="122" name="직사각형 121"/>
          <p:cNvSpPr/>
          <p:nvPr/>
        </p:nvSpPr>
        <p:spPr>
          <a:xfrm>
            <a:off x="4031960" y="4035432"/>
            <a:ext cx="110472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4375308" y="405885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취소</a:t>
            </a:r>
            <a:endParaRPr lang="en-US" altLang="ko-KR" sz="1050" dirty="0"/>
          </a:p>
        </p:txBody>
      </p:sp>
      <p:sp>
        <p:nvSpPr>
          <p:cNvPr id="124" name="타원 123"/>
          <p:cNvSpPr/>
          <p:nvPr/>
        </p:nvSpPr>
        <p:spPr>
          <a:xfrm>
            <a:off x="2711659" y="3952776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2684176" y="39260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3947003" y="3934757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919520" y="390806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580965" y="2018909"/>
            <a:ext cx="580895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590148" y="2431267"/>
            <a:ext cx="580895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624864" y="204245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인증</a:t>
            </a:r>
            <a:endParaRPr lang="en-US" altLang="ko-KR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4568140" y="2479429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인증번호 확인</a:t>
            </a:r>
            <a:endParaRPr lang="en-US" altLang="ko-KR" sz="600" dirty="0"/>
          </a:p>
        </p:txBody>
      </p:sp>
    </p:spTree>
    <p:extLst>
      <p:ext uri="{BB962C8B-B14F-4D97-AF65-F5344CB8AC3E}">
        <p14:creationId xmlns:p14="http://schemas.microsoft.com/office/powerpoint/2010/main" val="6055780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SC-ID-E-5120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표준원가현황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366249"/>
            <a:ext cx="928272" cy="3337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5" name="직사각형 94"/>
          <p:cNvSpPr/>
          <p:nvPr/>
        </p:nvSpPr>
        <p:spPr>
          <a:xfrm>
            <a:off x="2269708" y="2695955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2637087" y="2417557"/>
            <a:ext cx="93730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표준원가현황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69708" y="2384742"/>
            <a:ext cx="3471847" cy="222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90061" y="2416964"/>
            <a:ext cx="3109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55365" y="2412833"/>
            <a:ext cx="316703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09600" y="2435726"/>
            <a:ext cx="163194" cy="125175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257547" y="3767199"/>
          <a:ext cx="346867" cy="14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67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5010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표준 원가 현황을 검색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있는 메뉴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표준 원가 현황을 각 조건에 맞게 설정 할 수 있는 메뉴</a:t>
                      </a:r>
                      <a:endParaRPr lang="en-US" altLang="ko-KR" sz="6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메뉴중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표준원가현황 페이지 입니다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표준원가현황을 각 조건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구분 에 따라 검색하여 조회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있습니다</a:t>
                      </a:r>
                      <a:r>
                        <a:rPr lang="en-US" altLang="ko-KR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121991" y="2430479"/>
            <a:ext cx="831335" cy="1131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9" name="타원 188"/>
          <p:cNvSpPr/>
          <p:nvPr/>
        </p:nvSpPr>
        <p:spPr>
          <a:xfrm>
            <a:off x="5272595" y="376841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23" name="TextBox 222"/>
          <p:cNvSpPr txBox="1"/>
          <p:nvPr/>
        </p:nvSpPr>
        <p:spPr>
          <a:xfrm>
            <a:off x="5355365" y="2412833"/>
            <a:ext cx="316703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4121991" y="2430479"/>
            <a:ext cx="831335" cy="1131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7" name="직사각형 96"/>
          <p:cNvSpPr/>
          <p:nvPr/>
        </p:nvSpPr>
        <p:spPr>
          <a:xfrm>
            <a:off x="1274293" y="2188347"/>
            <a:ext cx="4530215" cy="172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8" name="TextBox 97"/>
          <p:cNvSpPr txBox="1"/>
          <p:nvPr/>
        </p:nvSpPr>
        <p:spPr>
          <a:xfrm>
            <a:off x="1566616" y="2203684"/>
            <a:ext cx="3945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/>
              <a:t>쇼핑몰관리</a:t>
            </a:r>
            <a:r>
              <a:rPr lang="en-US" altLang="ko-KR" sz="600" dirty="0"/>
              <a:t>	</a:t>
            </a:r>
            <a:r>
              <a:rPr lang="ko-KR" altLang="en-US" sz="600" dirty="0"/>
              <a:t>상품관리</a:t>
            </a:r>
            <a:r>
              <a:rPr lang="en-US" altLang="ko-KR" sz="600" dirty="0"/>
              <a:t>	A/S</a:t>
            </a:r>
            <a:r>
              <a:rPr lang="ko-KR" altLang="en-US" sz="600" dirty="0"/>
              <a:t>관리</a:t>
            </a:r>
            <a:r>
              <a:rPr lang="en-US" altLang="ko-KR" sz="600" dirty="0"/>
              <a:t>	</a:t>
            </a:r>
            <a:r>
              <a:rPr lang="ko-KR" altLang="en-US" sz="600" dirty="0"/>
              <a:t>품질관리 </a:t>
            </a:r>
            <a:r>
              <a:rPr lang="en-US" altLang="ko-KR" sz="600" dirty="0"/>
              <a:t>	</a:t>
            </a:r>
            <a:r>
              <a:rPr lang="ko-KR" altLang="en-US" sz="600" dirty="0" err="1"/>
              <a:t>이익관리</a:t>
            </a:r>
            <a:r>
              <a:rPr lang="en-US" altLang="ko-KR" sz="600" dirty="0"/>
              <a:t>	</a:t>
            </a:r>
            <a:r>
              <a:rPr lang="ko-KR" altLang="en-US" sz="600" dirty="0" err="1"/>
              <a:t>오더관리</a:t>
            </a:r>
            <a:endParaRPr lang="en-US" altLang="ko-KR" sz="600" dirty="0"/>
          </a:p>
        </p:txBody>
      </p:sp>
      <p:sp>
        <p:nvSpPr>
          <p:cNvPr id="5" name="직사각형 4"/>
          <p:cNvSpPr/>
          <p:nvPr/>
        </p:nvSpPr>
        <p:spPr>
          <a:xfrm>
            <a:off x="2425946" y="2751972"/>
            <a:ext cx="3183480" cy="9674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2462282" y="2820468"/>
            <a:ext cx="563880" cy="1165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525" dirty="0"/>
              <a:t>기준월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/>
              <a:t>품목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 err="1"/>
              <a:t>생상공정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/>
              <a:t>기타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/>
              <a:t>정렬</a:t>
            </a:r>
            <a:r>
              <a:rPr lang="en-US" altLang="ko-KR" sz="525" dirty="0"/>
              <a:t>/</a:t>
            </a:r>
            <a:r>
              <a:rPr lang="ko-KR" altLang="en-US" sz="525" dirty="0" err="1"/>
              <a:t>소계기준</a:t>
            </a:r>
            <a:endParaRPr lang="en-US" altLang="ko-KR" sz="525" dirty="0"/>
          </a:p>
          <a:p>
            <a:endParaRPr lang="ko-KR" altLang="en-US" sz="675" dirty="0"/>
          </a:p>
        </p:txBody>
      </p:sp>
      <p:sp>
        <p:nvSpPr>
          <p:cNvPr id="59" name="직사각형 58"/>
          <p:cNvSpPr/>
          <p:nvPr/>
        </p:nvSpPr>
        <p:spPr>
          <a:xfrm>
            <a:off x="3252937" y="3192765"/>
            <a:ext cx="2212388" cy="118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1" name="직사각형 60"/>
          <p:cNvSpPr/>
          <p:nvPr/>
        </p:nvSpPr>
        <p:spPr>
          <a:xfrm>
            <a:off x="3252937" y="2864887"/>
            <a:ext cx="2212388" cy="1226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2" name="직사각형 61"/>
          <p:cNvSpPr/>
          <p:nvPr/>
        </p:nvSpPr>
        <p:spPr>
          <a:xfrm>
            <a:off x="3252937" y="3026816"/>
            <a:ext cx="2212388" cy="118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직사각형 17"/>
          <p:cNvSpPr/>
          <p:nvPr/>
        </p:nvSpPr>
        <p:spPr>
          <a:xfrm>
            <a:off x="3257156" y="3386385"/>
            <a:ext cx="117475" cy="103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7" name="직사각형 66"/>
          <p:cNvSpPr/>
          <p:nvPr/>
        </p:nvSpPr>
        <p:spPr>
          <a:xfrm>
            <a:off x="3834013" y="3380254"/>
            <a:ext cx="117475" cy="103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8" name="직사각형 67"/>
          <p:cNvSpPr/>
          <p:nvPr/>
        </p:nvSpPr>
        <p:spPr>
          <a:xfrm>
            <a:off x="4352865" y="3358388"/>
            <a:ext cx="117475" cy="103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9" name="직사각형 68"/>
          <p:cNvSpPr/>
          <p:nvPr/>
        </p:nvSpPr>
        <p:spPr>
          <a:xfrm>
            <a:off x="4980813" y="3357553"/>
            <a:ext cx="117475" cy="103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0" name="직사각형 79"/>
          <p:cNvSpPr/>
          <p:nvPr/>
        </p:nvSpPr>
        <p:spPr>
          <a:xfrm>
            <a:off x="3252938" y="3531320"/>
            <a:ext cx="381263" cy="103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1" name="직사각형 80"/>
          <p:cNvSpPr/>
          <p:nvPr/>
        </p:nvSpPr>
        <p:spPr>
          <a:xfrm>
            <a:off x="1380915" y="2421497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489505" y="2422335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월별이익</a:t>
            </a:r>
            <a:endParaRPr lang="ko-KR" altLang="en-US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80915" y="2421498"/>
            <a:ext cx="708103" cy="1176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380915" y="2688498"/>
            <a:ext cx="697393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75" dirty="0" err="1"/>
              <a:t>원가생성</a:t>
            </a:r>
            <a:r>
              <a:rPr lang="en-US" altLang="ko-KR" sz="675" dirty="0"/>
              <a:t>/</a:t>
            </a:r>
            <a:r>
              <a:rPr lang="ko-KR" altLang="en-US" sz="675" dirty="0"/>
              <a:t>수정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표준원가현황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실제원가현황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차이분석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월별이익현황</a:t>
            </a:r>
            <a:endParaRPr lang="en-US" altLang="ko-KR" sz="675" dirty="0"/>
          </a:p>
          <a:p>
            <a:pPr algn="ctr"/>
            <a:endParaRPr lang="en-US" altLang="ko-KR" sz="675" dirty="0"/>
          </a:p>
        </p:txBody>
      </p:sp>
      <p:sp>
        <p:nvSpPr>
          <p:cNvPr id="85" name="TextBox 84"/>
          <p:cNvSpPr txBox="1"/>
          <p:nvPr/>
        </p:nvSpPr>
        <p:spPr>
          <a:xfrm>
            <a:off x="1397881" y="2605714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379622" y="3695929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7" name="TextBox 86"/>
          <p:cNvSpPr txBox="1"/>
          <p:nvPr/>
        </p:nvSpPr>
        <p:spPr>
          <a:xfrm>
            <a:off x="1488211" y="3696767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일별이익</a:t>
            </a:r>
            <a:endParaRPr lang="ko-KR" altLang="en-US" sz="675" dirty="0"/>
          </a:p>
        </p:txBody>
      </p:sp>
      <p:sp>
        <p:nvSpPr>
          <p:cNvPr id="92" name="직사각형 91"/>
          <p:cNvSpPr/>
          <p:nvPr/>
        </p:nvSpPr>
        <p:spPr>
          <a:xfrm>
            <a:off x="1379622" y="3695929"/>
            <a:ext cx="708103" cy="628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00" name="TextBox 99"/>
          <p:cNvSpPr txBox="1"/>
          <p:nvPr/>
        </p:nvSpPr>
        <p:spPr>
          <a:xfrm>
            <a:off x="1382142" y="3907908"/>
            <a:ext cx="697393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75" dirty="0"/>
              <a:t>일별재고현황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일별이익현황</a:t>
            </a:r>
            <a:endParaRPr lang="en-US" altLang="ko-KR" sz="675" dirty="0"/>
          </a:p>
        </p:txBody>
      </p:sp>
      <p:sp>
        <p:nvSpPr>
          <p:cNvPr id="102" name="TextBox 101"/>
          <p:cNvSpPr txBox="1"/>
          <p:nvPr/>
        </p:nvSpPr>
        <p:spPr>
          <a:xfrm>
            <a:off x="1396587" y="3880145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418140" y="268600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35980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SC-ID-E-5130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실제원가현황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366249"/>
            <a:ext cx="928272" cy="3337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5" name="직사각형 94"/>
          <p:cNvSpPr/>
          <p:nvPr/>
        </p:nvSpPr>
        <p:spPr>
          <a:xfrm>
            <a:off x="2269708" y="2695955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2637087" y="2417557"/>
            <a:ext cx="93730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실제원가현황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69708" y="2384742"/>
            <a:ext cx="3471847" cy="222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90061" y="2416964"/>
            <a:ext cx="3109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55365" y="2412833"/>
            <a:ext cx="316703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09600" y="2435726"/>
            <a:ext cx="163194" cy="125175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257547" y="3907908"/>
          <a:ext cx="346867" cy="14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67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5010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실제 원가 현황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실제 원가 현황을 각 조건에 맞게 설정 할 수 있는 메뉴</a:t>
                      </a:r>
                      <a:endParaRPr lang="en-US" altLang="ko-KR" sz="6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메뉴중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실제원가현황 페이지 입니다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실제원가현황을 각 조건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구분 에 따라 검색하여 조회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있습니다</a:t>
                      </a:r>
                      <a:r>
                        <a:rPr lang="en-US" altLang="ko-KR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121991" y="2430479"/>
            <a:ext cx="831335" cy="1131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9" name="타원 188"/>
          <p:cNvSpPr/>
          <p:nvPr/>
        </p:nvSpPr>
        <p:spPr>
          <a:xfrm>
            <a:off x="5272595" y="390912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23" name="TextBox 222"/>
          <p:cNvSpPr txBox="1"/>
          <p:nvPr/>
        </p:nvSpPr>
        <p:spPr>
          <a:xfrm>
            <a:off x="5355365" y="2412833"/>
            <a:ext cx="316703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4121991" y="2430479"/>
            <a:ext cx="831335" cy="1131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1" name="직사각형 120"/>
          <p:cNvSpPr/>
          <p:nvPr/>
        </p:nvSpPr>
        <p:spPr>
          <a:xfrm>
            <a:off x="1394140" y="24357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2" name="TextBox 121"/>
          <p:cNvSpPr txBox="1"/>
          <p:nvPr/>
        </p:nvSpPr>
        <p:spPr>
          <a:xfrm>
            <a:off x="1502729" y="2436563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월별이익</a:t>
            </a:r>
            <a:endParaRPr lang="ko-KR" altLang="en-US" sz="675" dirty="0"/>
          </a:p>
        </p:txBody>
      </p:sp>
      <p:sp>
        <p:nvSpPr>
          <p:cNvPr id="123" name="직사각형 122"/>
          <p:cNvSpPr/>
          <p:nvPr/>
        </p:nvSpPr>
        <p:spPr>
          <a:xfrm>
            <a:off x="1394140" y="2435726"/>
            <a:ext cx="708103" cy="1176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4" name="TextBox 123"/>
          <p:cNvSpPr txBox="1"/>
          <p:nvPr/>
        </p:nvSpPr>
        <p:spPr>
          <a:xfrm>
            <a:off x="1394140" y="2702726"/>
            <a:ext cx="697393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75" dirty="0" err="1"/>
              <a:t>원가생성</a:t>
            </a:r>
            <a:r>
              <a:rPr lang="en-US" altLang="ko-KR" sz="675" dirty="0"/>
              <a:t>/</a:t>
            </a:r>
            <a:r>
              <a:rPr lang="ko-KR" altLang="en-US" sz="675" dirty="0"/>
              <a:t>수정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표준원가현황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실제원가현황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차이분석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월별이익현황</a:t>
            </a:r>
            <a:endParaRPr lang="en-US" altLang="ko-KR" sz="675" dirty="0"/>
          </a:p>
          <a:p>
            <a:pPr algn="ctr"/>
            <a:endParaRPr lang="en-US" altLang="ko-KR" sz="675" dirty="0"/>
          </a:p>
        </p:txBody>
      </p:sp>
      <p:sp>
        <p:nvSpPr>
          <p:cNvPr id="125" name="TextBox 124"/>
          <p:cNvSpPr txBox="1"/>
          <p:nvPr/>
        </p:nvSpPr>
        <p:spPr>
          <a:xfrm>
            <a:off x="1411106" y="2619942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274293" y="2188347"/>
            <a:ext cx="4530215" cy="172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8" name="TextBox 97"/>
          <p:cNvSpPr txBox="1"/>
          <p:nvPr/>
        </p:nvSpPr>
        <p:spPr>
          <a:xfrm>
            <a:off x="1566616" y="2203684"/>
            <a:ext cx="3945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/>
              <a:t>쇼핑몰관리</a:t>
            </a:r>
            <a:r>
              <a:rPr lang="en-US" altLang="ko-KR" sz="600" dirty="0"/>
              <a:t>	</a:t>
            </a:r>
            <a:r>
              <a:rPr lang="ko-KR" altLang="en-US" sz="600" dirty="0"/>
              <a:t>상품관리</a:t>
            </a:r>
            <a:r>
              <a:rPr lang="en-US" altLang="ko-KR" sz="600" dirty="0"/>
              <a:t>	A/S</a:t>
            </a:r>
            <a:r>
              <a:rPr lang="ko-KR" altLang="en-US" sz="600" dirty="0"/>
              <a:t>관리</a:t>
            </a:r>
            <a:r>
              <a:rPr lang="en-US" altLang="ko-KR" sz="600" dirty="0"/>
              <a:t>	</a:t>
            </a:r>
            <a:r>
              <a:rPr lang="ko-KR" altLang="en-US" sz="600" dirty="0"/>
              <a:t>품질관리 </a:t>
            </a:r>
            <a:r>
              <a:rPr lang="en-US" altLang="ko-KR" sz="600" dirty="0"/>
              <a:t>	</a:t>
            </a:r>
            <a:r>
              <a:rPr lang="ko-KR" altLang="en-US" sz="600" dirty="0" err="1"/>
              <a:t>이익관리</a:t>
            </a:r>
            <a:r>
              <a:rPr lang="en-US" altLang="ko-KR" sz="600" dirty="0"/>
              <a:t>	</a:t>
            </a:r>
            <a:r>
              <a:rPr lang="ko-KR" altLang="en-US" sz="600" dirty="0" err="1"/>
              <a:t>오더관리</a:t>
            </a:r>
            <a:endParaRPr lang="en-US" altLang="ko-KR" sz="600" dirty="0"/>
          </a:p>
        </p:txBody>
      </p:sp>
      <p:sp>
        <p:nvSpPr>
          <p:cNvPr id="5" name="직사각형 4"/>
          <p:cNvSpPr/>
          <p:nvPr/>
        </p:nvSpPr>
        <p:spPr>
          <a:xfrm>
            <a:off x="2440373" y="2762378"/>
            <a:ext cx="3183480" cy="11087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2494358" y="2761607"/>
            <a:ext cx="563880" cy="132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525" dirty="0"/>
              <a:t>구분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/>
              <a:t>기준월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/>
              <a:t>품목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 err="1"/>
              <a:t>생상공정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/>
              <a:t>기타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/>
              <a:t>정렬</a:t>
            </a:r>
            <a:r>
              <a:rPr lang="en-US" altLang="ko-KR" sz="525" dirty="0"/>
              <a:t>/</a:t>
            </a:r>
            <a:r>
              <a:rPr lang="ko-KR" altLang="en-US" sz="525" dirty="0" err="1"/>
              <a:t>소계기준</a:t>
            </a:r>
            <a:endParaRPr lang="en-US" altLang="ko-KR" sz="525" dirty="0"/>
          </a:p>
          <a:p>
            <a:endParaRPr lang="ko-KR" altLang="en-US" sz="675" dirty="0"/>
          </a:p>
        </p:txBody>
      </p:sp>
      <p:sp>
        <p:nvSpPr>
          <p:cNvPr id="59" name="직사각형 58"/>
          <p:cNvSpPr/>
          <p:nvPr/>
        </p:nvSpPr>
        <p:spPr>
          <a:xfrm>
            <a:off x="3252547" y="3301557"/>
            <a:ext cx="2212388" cy="118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1" name="직사각형 60"/>
          <p:cNvSpPr/>
          <p:nvPr/>
        </p:nvSpPr>
        <p:spPr>
          <a:xfrm>
            <a:off x="3252547" y="2973679"/>
            <a:ext cx="2212388" cy="1226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2" name="직사각형 61"/>
          <p:cNvSpPr/>
          <p:nvPr/>
        </p:nvSpPr>
        <p:spPr>
          <a:xfrm>
            <a:off x="3252547" y="3135608"/>
            <a:ext cx="2212388" cy="118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직사각형 17"/>
          <p:cNvSpPr/>
          <p:nvPr/>
        </p:nvSpPr>
        <p:spPr>
          <a:xfrm>
            <a:off x="3256766" y="3495177"/>
            <a:ext cx="117475" cy="103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7" name="직사각형 66"/>
          <p:cNvSpPr/>
          <p:nvPr/>
        </p:nvSpPr>
        <p:spPr>
          <a:xfrm>
            <a:off x="3819196" y="3478639"/>
            <a:ext cx="117475" cy="103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8" name="직사각형 67"/>
          <p:cNvSpPr/>
          <p:nvPr/>
        </p:nvSpPr>
        <p:spPr>
          <a:xfrm>
            <a:off x="4352475" y="3467180"/>
            <a:ext cx="117475" cy="103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9" name="직사각형 68"/>
          <p:cNvSpPr/>
          <p:nvPr/>
        </p:nvSpPr>
        <p:spPr>
          <a:xfrm>
            <a:off x="4980423" y="3466345"/>
            <a:ext cx="117475" cy="103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0" name="직사각형 79"/>
          <p:cNvSpPr/>
          <p:nvPr/>
        </p:nvSpPr>
        <p:spPr>
          <a:xfrm>
            <a:off x="3252548" y="3640112"/>
            <a:ext cx="381263" cy="103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타원 5"/>
          <p:cNvSpPr/>
          <p:nvPr/>
        </p:nvSpPr>
        <p:spPr>
          <a:xfrm>
            <a:off x="3252548" y="2820468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5" name="타원 54"/>
          <p:cNvSpPr/>
          <p:nvPr/>
        </p:nvSpPr>
        <p:spPr>
          <a:xfrm>
            <a:off x="3688056" y="2818338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6" name="타원 55"/>
          <p:cNvSpPr/>
          <p:nvPr/>
        </p:nvSpPr>
        <p:spPr>
          <a:xfrm>
            <a:off x="4144678" y="2818338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7" name="타원 56"/>
          <p:cNvSpPr/>
          <p:nvPr/>
        </p:nvSpPr>
        <p:spPr>
          <a:xfrm>
            <a:off x="4546708" y="2818338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8" name="타원 57"/>
          <p:cNvSpPr/>
          <p:nvPr/>
        </p:nvSpPr>
        <p:spPr>
          <a:xfrm>
            <a:off x="4917468" y="2822222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0" name="직사각형 59"/>
          <p:cNvSpPr/>
          <p:nvPr/>
        </p:nvSpPr>
        <p:spPr>
          <a:xfrm>
            <a:off x="1379622" y="3695929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88211" y="3696767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일별이익</a:t>
            </a:r>
            <a:endParaRPr lang="ko-KR" altLang="en-US" sz="675" dirty="0"/>
          </a:p>
        </p:txBody>
      </p:sp>
      <p:sp>
        <p:nvSpPr>
          <p:cNvPr id="64" name="직사각형 63"/>
          <p:cNvSpPr/>
          <p:nvPr/>
        </p:nvSpPr>
        <p:spPr>
          <a:xfrm>
            <a:off x="1379622" y="3695929"/>
            <a:ext cx="708103" cy="628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5" name="TextBox 64"/>
          <p:cNvSpPr txBox="1"/>
          <p:nvPr/>
        </p:nvSpPr>
        <p:spPr>
          <a:xfrm>
            <a:off x="1382142" y="3907908"/>
            <a:ext cx="697393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75" dirty="0"/>
              <a:t>일별재고현황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일별이익현황</a:t>
            </a:r>
            <a:endParaRPr lang="en-US" altLang="ko-KR" sz="675" dirty="0"/>
          </a:p>
        </p:txBody>
      </p:sp>
      <p:sp>
        <p:nvSpPr>
          <p:cNvPr id="66" name="TextBox 65"/>
          <p:cNvSpPr txBox="1"/>
          <p:nvPr/>
        </p:nvSpPr>
        <p:spPr>
          <a:xfrm>
            <a:off x="1396587" y="3880145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449686" y="270186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16869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SC-ID-E-5140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차이분석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366249"/>
            <a:ext cx="928272" cy="3337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5" name="직사각형 94"/>
          <p:cNvSpPr/>
          <p:nvPr/>
        </p:nvSpPr>
        <p:spPr>
          <a:xfrm>
            <a:off x="2269708" y="2695955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2637087" y="2417557"/>
            <a:ext cx="93730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차이분석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69708" y="2384742"/>
            <a:ext cx="3471847" cy="222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90061" y="2416964"/>
            <a:ext cx="3109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55365" y="2412833"/>
            <a:ext cx="316703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09600" y="2435726"/>
            <a:ext cx="163194" cy="125175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257547" y="3907908"/>
          <a:ext cx="346867" cy="14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67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5010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차이 분석 검색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차이 분석을 각 조건에 맞게 설정 할 수 있는 메뉴</a:t>
                      </a:r>
                      <a:endParaRPr lang="en-US" altLang="ko-KR" sz="6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메뉴중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차이 분석 페이지 입니다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차이 분석 을 각 조건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구분 에 따라 검색하여 조회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있습니다</a:t>
                      </a:r>
                      <a:r>
                        <a:rPr lang="en-US" altLang="ko-KR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121991" y="2430479"/>
            <a:ext cx="831335" cy="1131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9" name="타원 188"/>
          <p:cNvSpPr/>
          <p:nvPr/>
        </p:nvSpPr>
        <p:spPr>
          <a:xfrm>
            <a:off x="5272595" y="390912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23" name="TextBox 222"/>
          <p:cNvSpPr txBox="1"/>
          <p:nvPr/>
        </p:nvSpPr>
        <p:spPr>
          <a:xfrm>
            <a:off x="5355365" y="2412833"/>
            <a:ext cx="316703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4121991" y="2430479"/>
            <a:ext cx="831335" cy="1131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1" name="직사각형 120"/>
          <p:cNvSpPr/>
          <p:nvPr/>
        </p:nvSpPr>
        <p:spPr>
          <a:xfrm>
            <a:off x="1367569" y="2463127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2" name="TextBox 121"/>
          <p:cNvSpPr txBox="1"/>
          <p:nvPr/>
        </p:nvSpPr>
        <p:spPr>
          <a:xfrm>
            <a:off x="1476158" y="2463965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월별이익</a:t>
            </a:r>
            <a:endParaRPr lang="ko-KR" altLang="en-US" sz="675" dirty="0"/>
          </a:p>
        </p:txBody>
      </p:sp>
      <p:sp>
        <p:nvSpPr>
          <p:cNvPr id="123" name="직사각형 122"/>
          <p:cNvSpPr/>
          <p:nvPr/>
        </p:nvSpPr>
        <p:spPr>
          <a:xfrm>
            <a:off x="1367569" y="2463127"/>
            <a:ext cx="708103" cy="1176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4" name="TextBox 123"/>
          <p:cNvSpPr txBox="1"/>
          <p:nvPr/>
        </p:nvSpPr>
        <p:spPr>
          <a:xfrm>
            <a:off x="1367569" y="2730127"/>
            <a:ext cx="697393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75" dirty="0" err="1"/>
              <a:t>원가생성</a:t>
            </a:r>
            <a:r>
              <a:rPr lang="en-US" altLang="ko-KR" sz="675" dirty="0"/>
              <a:t>/</a:t>
            </a:r>
            <a:r>
              <a:rPr lang="ko-KR" altLang="en-US" sz="675" dirty="0"/>
              <a:t>수정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표준원가현황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실제원가현황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차이분석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월별이익현황</a:t>
            </a:r>
            <a:endParaRPr lang="en-US" altLang="ko-KR" sz="675" dirty="0"/>
          </a:p>
          <a:p>
            <a:pPr algn="ctr"/>
            <a:endParaRPr lang="en-US" altLang="ko-KR" sz="675" dirty="0"/>
          </a:p>
        </p:txBody>
      </p:sp>
      <p:sp>
        <p:nvSpPr>
          <p:cNvPr id="125" name="TextBox 124"/>
          <p:cNvSpPr txBox="1"/>
          <p:nvPr/>
        </p:nvSpPr>
        <p:spPr>
          <a:xfrm>
            <a:off x="1384535" y="2647343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274293" y="2188347"/>
            <a:ext cx="4530215" cy="172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8" name="TextBox 97"/>
          <p:cNvSpPr txBox="1"/>
          <p:nvPr/>
        </p:nvSpPr>
        <p:spPr>
          <a:xfrm>
            <a:off x="1566616" y="2203684"/>
            <a:ext cx="3945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/>
              <a:t>쇼핑몰관리</a:t>
            </a:r>
            <a:r>
              <a:rPr lang="en-US" altLang="ko-KR" sz="600" dirty="0"/>
              <a:t>	</a:t>
            </a:r>
            <a:r>
              <a:rPr lang="ko-KR" altLang="en-US" sz="600" dirty="0"/>
              <a:t>상품관리</a:t>
            </a:r>
            <a:r>
              <a:rPr lang="en-US" altLang="ko-KR" sz="600" dirty="0"/>
              <a:t>	A/S</a:t>
            </a:r>
            <a:r>
              <a:rPr lang="ko-KR" altLang="en-US" sz="600" dirty="0"/>
              <a:t>관리</a:t>
            </a:r>
            <a:r>
              <a:rPr lang="en-US" altLang="ko-KR" sz="600" dirty="0"/>
              <a:t>	</a:t>
            </a:r>
            <a:r>
              <a:rPr lang="ko-KR" altLang="en-US" sz="600" dirty="0"/>
              <a:t>품질관리 </a:t>
            </a:r>
            <a:r>
              <a:rPr lang="en-US" altLang="ko-KR" sz="600" dirty="0"/>
              <a:t>	</a:t>
            </a:r>
            <a:r>
              <a:rPr lang="ko-KR" altLang="en-US" sz="600" dirty="0" err="1"/>
              <a:t>이익관리</a:t>
            </a:r>
            <a:r>
              <a:rPr lang="en-US" altLang="ko-KR" sz="600" dirty="0"/>
              <a:t>	</a:t>
            </a:r>
            <a:r>
              <a:rPr lang="ko-KR" altLang="en-US" sz="600" dirty="0" err="1"/>
              <a:t>오더관리</a:t>
            </a:r>
            <a:endParaRPr lang="en-US" altLang="ko-KR" sz="600" dirty="0"/>
          </a:p>
        </p:txBody>
      </p:sp>
      <p:sp>
        <p:nvSpPr>
          <p:cNvPr id="5" name="직사각형 4"/>
          <p:cNvSpPr/>
          <p:nvPr/>
        </p:nvSpPr>
        <p:spPr>
          <a:xfrm>
            <a:off x="2440373" y="2762378"/>
            <a:ext cx="3183480" cy="11087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2494358" y="2761607"/>
            <a:ext cx="563880" cy="132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525" dirty="0"/>
              <a:t>구분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/>
              <a:t>기준월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/>
              <a:t>품목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 err="1"/>
              <a:t>생상공정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/>
              <a:t>기타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/>
              <a:t>정렬</a:t>
            </a:r>
            <a:r>
              <a:rPr lang="en-US" altLang="ko-KR" sz="525" dirty="0"/>
              <a:t>/</a:t>
            </a:r>
            <a:r>
              <a:rPr lang="ko-KR" altLang="en-US" sz="525" dirty="0" err="1"/>
              <a:t>소계기준</a:t>
            </a:r>
            <a:endParaRPr lang="en-US" altLang="ko-KR" sz="525" dirty="0"/>
          </a:p>
          <a:p>
            <a:endParaRPr lang="ko-KR" altLang="en-US" sz="675" dirty="0"/>
          </a:p>
        </p:txBody>
      </p:sp>
      <p:sp>
        <p:nvSpPr>
          <p:cNvPr id="59" name="직사각형 58"/>
          <p:cNvSpPr/>
          <p:nvPr/>
        </p:nvSpPr>
        <p:spPr>
          <a:xfrm>
            <a:off x="3252547" y="3301557"/>
            <a:ext cx="2212388" cy="118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1" name="직사각형 60"/>
          <p:cNvSpPr/>
          <p:nvPr/>
        </p:nvSpPr>
        <p:spPr>
          <a:xfrm>
            <a:off x="3252547" y="2973679"/>
            <a:ext cx="2212388" cy="1226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2" name="직사각형 61"/>
          <p:cNvSpPr/>
          <p:nvPr/>
        </p:nvSpPr>
        <p:spPr>
          <a:xfrm>
            <a:off x="3252547" y="3135608"/>
            <a:ext cx="2212388" cy="118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직사각형 17"/>
          <p:cNvSpPr/>
          <p:nvPr/>
        </p:nvSpPr>
        <p:spPr>
          <a:xfrm>
            <a:off x="3256766" y="3495177"/>
            <a:ext cx="117475" cy="103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7" name="직사각형 66"/>
          <p:cNvSpPr/>
          <p:nvPr/>
        </p:nvSpPr>
        <p:spPr>
          <a:xfrm>
            <a:off x="3819196" y="3478639"/>
            <a:ext cx="117475" cy="103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8" name="직사각형 67"/>
          <p:cNvSpPr/>
          <p:nvPr/>
        </p:nvSpPr>
        <p:spPr>
          <a:xfrm>
            <a:off x="4352475" y="3467180"/>
            <a:ext cx="117475" cy="103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0" name="직사각형 79"/>
          <p:cNvSpPr/>
          <p:nvPr/>
        </p:nvSpPr>
        <p:spPr>
          <a:xfrm>
            <a:off x="3252548" y="3640112"/>
            <a:ext cx="381263" cy="103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타원 5"/>
          <p:cNvSpPr/>
          <p:nvPr/>
        </p:nvSpPr>
        <p:spPr>
          <a:xfrm>
            <a:off x="3252548" y="2820468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5" name="타원 54"/>
          <p:cNvSpPr/>
          <p:nvPr/>
        </p:nvSpPr>
        <p:spPr>
          <a:xfrm>
            <a:off x="3688056" y="2818338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6" name="타원 55"/>
          <p:cNvSpPr/>
          <p:nvPr/>
        </p:nvSpPr>
        <p:spPr>
          <a:xfrm>
            <a:off x="4144678" y="2818338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7" name="타원 56"/>
          <p:cNvSpPr/>
          <p:nvPr/>
        </p:nvSpPr>
        <p:spPr>
          <a:xfrm>
            <a:off x="4546708" y="2818338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8" name="타원 57"/>
          <p:cNvSpPr/>
          <p:nvPr/>
        </p:nvSpPr>
        <p:spPr>
          <a:xfrm>
            <a:off x="4917468" y="2822222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0" name="직사각형 59"/>
          <p:cNvSpPr/>
          <p:nvPr/>
        </p:nvSpPr>
        <p:spPr>
          <a:xfrm>
            <a:off x="1379622" y="3695929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88211" y="3696767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일별이익</a:t>
            </a:r>
            <a:endParaRPr lang="ko-KR" altLang="en-US" sz="675" dirty="0"/>
          </a:p>
        </p:txBody>
      </p:sp>
      <p:sp>
        <p:nvSpPr>
          <p:cNvPr id="64" name="직사각형 63"/>
          <p:cNvSpPr/>
          <p:nvPr/>
        </p:nvSpPr>
        <p:spPr>
          <a:xfrm>
            <a:off x="1379622" y="3695929"/>
            <a:ext cx="708103" cy="628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5" name="TextBox 64"/>
          <p:cNvSpPr txBox="1"/>
          <p:nvPr/>
        </p:nvSpPr>
        <p:spPr>
          <a:xfrm>
            <a:off x="1382142" y="3907908"/>
            <a:ext cx="697393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75" dirty="0"/>
              <a:t>일별재고현황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일별이익현황</a:t>
            </a:r>
            <a:endParaRPr lang="en-US" altLang="ko-KR" sz="675" dirty="0"/>
          </a:p>
        </p:txBody>
      </p:sp>
      <p:sp>
        <p:nvSpPr>
          <p:cNvPr id="66" name="TextBox 65"/>
          <p:cNvSpPr txBox="1"/>
          <p:nvPr/>
        </p:nvSpPr>
        <p:spPr>
          <a:xfrm>
            <a:off x="1396587" y="3880145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2462282" y="271812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412537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SC-ID-E-5150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일별이익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월별이익현황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366249"/>
            <a:ext cx="928272" cy="3337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5" name="직사각형 94"/>
          <p:cNvSpPr/>
          <p:nvPr/>
        </p:nvSpPr>
        <p:spPr>
          <a:xfrm>
            <a:off x="2269708" y="2695955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2637087" y="2417557"/>
            <a:ext cx="93730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월별이익현황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69708" y="2384742"/>
            <a:ext cx="3471847" cy="222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90061" y="2416964"/>
            <a:ext cx="3109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55365" y="2412833"/>
            <a:ext cx="316703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09600" y="2435726"/>
            <a:ext cx="163194" cy="125175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216271" y="4838183"/>
          <a:ext cx="346867" cy="14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67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5010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 이익 현황을 검색 할 수 있는 버튼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 이익 현황을 각 조건에 맞게 설정 할 수 있는 메뉴</a:t>
                      </a:r>
                      <a:endParaRPr lang="en-US" altLang="ko-KR" sz="6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메뉴중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월별 이익 현황 페이지 입니다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 이익 현황을 각 조건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구분 에 따라 검색하여 조회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있습니다</a:t>
                      </a:r>
                      <a:r>
                        <a:rPr lang="en-US" altLang="ko-KR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121991" y="2430479"/>
            <a:ext cx="831335" cy="1131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9" name="타원 188"/>
          <p:cNvSpPr/>
          <p:nvPr/>
        </p:nvSpPr>
        <p:spPr>
          <a:xfrm>
            <a:off x="5231319" y="483940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23" name="TextBox 222"/>
          <p:cNvSpPr txBox="1"/>
          <p:nvPr/>
        </p:nvSpPr>
        <p:spPr>
          <a:xfrm>
            <a:off x="5355365" y="2412833"/>
            <a:ext cx="316703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4121991" y="2430479"/>
            <a:ext cx="831335" cy="1131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1" name="직사각형 120"/>
          <p:cNvSpPr/>
          <p:nvPr/>
        </p:nvSpPr>
        <p:spPr>
          <a:xfrm>
            <a:off x="1367569" y="2463127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2" name="TextBox 121"/>
          <p:cNvSpPr txBox="1"/>
          <p:nvPr/>
        </p:nvSpPr>
        <p:spPr>
          <a:xfrm>
            <a:off x="1476158" y="2463965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월별이익</a:t>
            </a:r>
            <a:endParaRPr lang="ko-KR" altLang="en-US" sz="675" dirty="0"/>
          </a:p>
        </p:txBody>
      </p:sp>
      <p:sp>
        <p:nvSpPr>
          <p:cNvPr id="123" name="직사각형 122"/>
          <p:cNvSpPr/>
          <p:nvPr/>
        </p:nvSpPr>
        <p:spPr>
          <a:xfrm>
            <a:off x="1367569" y="2463127"/>
            <a:ext cx="708103" cy="1176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4" name="TextBox 123"/>
          <p:cNvSpPr txBox="1"/>
          <p:nvPr/>
        </p:nvSpPr>
        <p:spPr>
          <a:xfrm>
            <a:off x="1367569" y="2730127"/>
            <a:ext cx="697393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75" dirty="0" err="1"/>
              <a:t>원가생성</a:t>
            </a:r>
            <a:r>
              <a:rPr lang="en-US" altLang="ko-KR" sz="675" dirty="0"/>
              <a:t>/</a:t>
            </a:r>
            <a:r>
              <a:rPr lang="ko-KR" altLang="en-US" sz="675" dirty="0"/>
              <a:t>수정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표준원가현황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실제원가현황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차이분석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월별이익현황</a:t>
            </a:r>
            <a:endParaRPr lang="en-US" altLang="ko-KR" sz="675" dirty="0"/>
          </a:p>
          <a:p>
            <a:pPr algn="ctr"/>
            <a:endParaRPr lang="en-US" altLang="ko-KR" sz="675" dirty="0"/>
          </a:p>
        </p:txBody>
      </p:sp>
      <p:sp>
        <p:nvSpPr>
          <p:cNvPr id="125" name="TextBox 124"/>
          <p:cNvSpPr txBox="1"/>
          <p:nvPr/>
        </p:nvSpPr>
        <p:spPr>
          <a:xfrm>
            <a:off x="1384535" y="2647343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274293" y="2188347"/>
            <a:ext cx="4530215" cy="172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8" name="TextBox 97"/>
          <p:cNvSpPr txBox="1"/>
          <p:nvPr/>
        </p:nvSpPr>
        <p:spPr>
          <a:xfrm>
            <a:off x="1566616" y="2203684"/>
            <a:ext cx="3945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/>
              <a:t>쇼핑몰관리</a:t>
            </a:r>
            <a:r>
              <a:rPr lang="en-US" altLang="ko-KR" sz="600" dirty="0"/>
              <a:t>	</a:t>
            </a:r>
            <a:r>
              <a:rPr lang="ko-KR" altLang="en-US" sz="600" dirty="0"/>
              <a:t>상품관리</a:t>
            </a:r>
            <a:r>
              <a:rPr lang="en-US" altLang="ko-KR" sz="600" dirty="0"/>
              <a:t>	A/S</a:t>
            </a:r>
            <a:r>
              <a:rPr lang="ko-KR" altLang="en-US" sz="600" dirty="0"/>
              <a:t>관리</a:t>
            </a:r>
            <a:r>
              <a:rPr lang="en-US" altLang="ko-KR" sz="600" dirty="0"/>
              <a:t>	</a:t>
            </a:r>
            <a:r>
              <a:rPr lang="ko-KR" altLang="en-US" sz="600" dirty="0"/>
              <a:t>품질관리 </a:t>
            </a:r>
            <a:r>
              <a:rPr lang="en-US" altLang="ko-KR" sz="600" dirty="0"/>
              <a:t>	</a:t>
            </a:r>
            <a:r>
              <a:rPr lang="ko-KR" altLang="en-US" sz="600" dirty="0" err="1"/>
              <a:t>이익관리</a:t>
            </a:r>
            <a:r>
              <a:rPr lang="en-US" altLang="ko-KR" sz="600" dirty="0"/>
              <a:t>	</a:t>
            </a:r>
            <a:r>
              <a:rPr lang="ko-KR" altLang="en-US" sz="600" dirty="0" err="1"/>
              <a:t>오더관리</a:t>
            </a:r>
            <a:endParaRPr lang="en-US" altLang="ko-KR" sz="600" dirty="0"/>
          </a:p>
        </p:txBody>
      </p:sp>
      <p:sp>
        <p:nvSpPr>
          <p:cNvPr id="99" name="직사각형 98"/>
          <p:cNvSpPr/>
          <p:nvPr/>
        </p:nvSpPr>
        <p:spPr>
          <a:xfrm>
            <a:off x="1379622" y="3695929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12" name="TextBox 111"/>
          <p:cNvSpPr txBox="1"/>
          <p:nvPr/>
        </p:nvSpPr>
        <p:spPr>
          <a:xfrm>
            <a:off x="1488211" y="3696767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일별이익</a:t>
            </a:r>
            <a:endParaRPr lang="ko-KR" altLang="en-US" sz="675" dirty="0"/>
          </a:p>
        </p:txBody>
      </p:sp>
      <p:sp>
        <p:nvSpPr>
          <p:cNvPr id="113" name="직사각형 112"/>
          <p:cNvSpPr/>
          <p:nvPr/>
        </p:nvSpPr>
        <p:spPr>
          <a:xfrm>
            <a:off x="1379622" y="3695929"/>
            <a:ext cx="708103" cy="628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0" name="TextBox 119"/>
          <p:cNvSpPr txBox="1"/>
          <p:nvPr/>
        </p:nvSpPr>
        <p:spPr>
          <a:xfrm>
            <a:off x="1382142" y="3907908"/>
            <a:ext cx="697393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75" dirty="0"/>
              <a:t>일별재고현황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일별이익현황</a:t>
            </a:r>
            <a:endParaRPr lang="en-US" altLang="ko-KR" sz="675" dirty="0"/>
          </a:p>
        </p:txBody>
      </p:sp>
      <p:sp>
        <p:nvSpPr>
          <p:cNvPr id="126" name="TextBox 125"/>
          <p:cNvSpPr txBox="1"/>
          <p:nvPr/>
        </p:nvSpPr>
        <p:spPr>
          <a:xfrm>
            <a:off x="1396587" y="3880145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18707" y="2771354"/>
            <a:ext cx="3183480" cy="1986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2494358" y="2761607"/>
            <a:ext cx="563880" cy="197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525" dirty="0"/>
              <a:t>구분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/>
              <a:t>기준월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 err="1"/>
              <a:t>출하창고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/>
              <a:t>프로젝트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 err="1"/>
              <a:t>관리항목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/>
              <a:t>거래처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 err="1"/>
              <a:t>품목코드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/>
              <a:t>판매액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/>
              <a:t>기타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/>
              <a:t>정렬</a:t>
            </a:r>
            <a:r>
              <a:rPr lang="en-US" altLang="ko-KR" sz="525" dirty="0"/>
              <a:t>/</a:t>
            </a:r>
            <a:r>
              <a:rPr lang="ko-KR" altLang="en-US" sz="525" dirty="0" err="1"/>
              <a:t>소계기준</a:t>
            </a:r>
            <a:endParaRPr lang="en-US" altLang="ko-KR" sz="525" dirty="0"/>
          </a:p>
          <a:p>
            <a:endParaRPr lang="ko-KR" altLang="en-US" sz="675" dirty="0"/>
          </a:p>
        </p:txBody>
      </p:sp>
      <p:sp>
        <p:nvSpPr>
          <p:cNvPr id="59" name="직사각형 58"/>
          <p:cNvSpPr/>
          <p:nvPr/>
        </p:nvSpPr>
        <p:spPr>
          <a:xfrm>
            <a:off x="3252547" y="3301557"/>
            <a:ext cx="2212388" cy="118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1" name="직사각형 60"/>
          <p:cNvSpPr/>
          <p:nvPr/>
        </p:nvSpPr>
        <p:spPr>
          <a:xfrm>
            <a:off x="3252547" y="2973679"/>
            <a:ext cx="2212388" cy="1226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2" name="직사각형 61"/>
          <p:cNvSpPr/>
          <p:nvPr/>
        </p:nvSpPr>
        <p:spPr>
          <a:xfrm>
            <a:off x="3252547" y="3135608"/>
            <a:ext cx="2212388" cy="118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직사각형 17"/>
          <p:cNvSpPr/>
          <p:nvPr/>
        </p:nvSpPr>
        <p:spPr>
          <a:xfrm>
            <a:off x="3253680" y="4112790"/>
            <a:ext cx="117475" cy="103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7" name="직사각형 66"/>
          <p:cNvSpPr/>
          <p:nvPr/>
        </p:nvSpPr>
        <p:spPr>
          <a:xfrm>
            <a:off x="3816111" y="4096252"/>
            <a:ext cx="117475" cy="103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8" name="직사각형 67"/>
          <p:cNvSpPr/>
          <p:nvPr/>
        </p:nvSpPr>
        <p:spPr>
          <a:xfrm>
            <a:off x="4349389" y="4084793"/>
            <a:ext cx="117475" cy="103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0" name="직사각형 79"/>
          <p:cNvSpPr/>
          <p:nvPr/>
        </p:nvSpPr>
        <p:spPr>
          <a:xfrm>
            <a:off x="3249463" y="4257725"/>
            <a:ext cx="381263" cy="103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타원 5"/>
          <p:cNvSpPr/>
          <p:nvPr/>
        </p:nvSpPr>
        <p:spPr>
          <a:xfrm>
            <a:off x="3252548" y="2820468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5" name="타원 54"/>
          <p:cNvSpPr/>
          <p:nvPr/>
        </p:nvSpPr>
        <p:spPr>
          <a:xfrm>
            <a:off x="3688056" y="2818338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6" name="타원 55"/>
          <p:cNvSpPr/>
          <p:nvPr/>
        </p:nvSpPr>
        <p:spPr>
          <a:xfrm>
            <a:off x="4144678" y="2818338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7" name="타원 56"/>
          <p:cNvSpPr/>
          <p:nvPr/>
        </p:nvSpPr>
        <p:spPr>
          <a:xfrm>
            <a:off x="4546708" y="2818338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8" name="타원 57"/>
          <p:cNvSpPr/>
          <p:nvPr/>
        </p:nvSpPr>
        <p:spPr>
          <a:xfrm>
            <a:off x="4917468" y="2822222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3" name="직사각형 62"/>
          <p:cNvSpPr/>
          <p:nvPr/>
        </p:nvSpPr>
        <p:spPr>
          <a:xfrm>
            <a:off x="3255084" y="3463146"/>
            <a:ext cx="2212388" cy="118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4" name="직사각형 63"/>
          <p:cNvSpPr/>
          <p:nvPr/>
        </p:nvSpPr>
        <p:spPr>
          <a:xfrm>
            <a:off x="3242377" y="3634214"/>
            <a:ext cx="2212388" cy="118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5" name="직사각형 64"/>
          <p:cNvSpPr/>
          <p:nvPr/>
        </p:nvSpPr>
        <p:spPr>
          <a:xfrm>
            <a:off x="3239791" y="3793388"/>
            <a:ext cx="2212388" cy="118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6" name="타원 65"/>
          <p:cNvSpPr/>
          <p:nvPr/>
        </p:nvSpPr>
        <p:spPr>
          <a:xfrm>
            <a:off x="3252548" y="3937730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9" name="타원 68"/>
          <p:cNvSpPr/>
          <p:nvPr/>
        </p:nvSpPr>
        <p:spPr>
          <a:xfrm>
            <a:off x="3622192" y="3940037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0" name="타원 69"/>
          <p:cNvSpPr/>
          <p:nvPr/>
        </p:nvSpPr>
        <p:spPr>
          <a:xfrm>
            <a:off x="2409108" y="2716373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58153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SC-ID-E-5210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일별재고현황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366249"/>
            <a:ext cx="928272" cy="3337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5" name="직사각형 94"/>
          <p:cNvSpPr/>
          <p:nvPr/>
        </p:nvSpPr>
        <p:spPr>
          <a:xfrm>
            <a:off x="2269708" y="2695955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2637087" y="2417557"/>
            <a:ext cx="93730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일별재고현황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69708" y="2384742"/>
            <a:ext cx="3471847" cy="222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90061" y="2416964"/>
            <a:ext cx="3109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55365" y="2412833"/>
            <a:ext cx="316703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09600" y="2435726"/>
            <a:ext cx="163194" cy="125175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257547" y="3907908"/>
          <a:ext cx="346867" cy="14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67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5010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 재고 현황 검색 버튼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 재고 현황을 각 조건에 맞게 설정  할 수 있는 메뉴</a:t>
                      </a:r>
                      <a:endParaRPr lang="en-US" altLang="ko-KR" sz="6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일별이익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메뉴중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일 별 재고 현황 페이지 입니다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 별 재고 현황을 각 조건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구분 에 따라 검색하여 조회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있습니다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121991" y="2430479"/>
            <a:ext cx="831335" cy="1131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9" name="타원 188"/>
          <p:cNvSpPr/>
          <p:nvPr/>
        </p:nvSpPr>
        <p:spPr>
          <a:xfrm>
            <a:off x="5272595" y="390912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23" name="TextBox 222"/>
          <p:cNvSpPr txBox="1"/>
          <p:nvPr/>
        </p:nvSpPr>
        <p:spPr>
          <a:xfrm>
            <a:off x="5355365" y="2412833"/>
            <a:ext cx="316703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4121991" y="2430479"/>
            <a:ext cx="831335" cy="1131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1" name="직사각형 120"/>
          <p:cNvSpPr/>
          <p:nvPr/>
        </p:nvSpPr>
        <p:spPr>
          <a:xfrm>
            <a:off x="1367569" y="2463127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2" name="TextBox 121"/>
          <p:cNvSpPr txBox="1"/>
          <p:nvPr/>
        </p:nvSpPr>
        <p:spPr>
          <a:xfrm>
            <a:off x="1476158" y="2463965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월별이익</a:t>
            </a:r>
            <a:endParaRPr lang="ko-KR" altLang="en-US" sz="675" dirty="0"/>
          </a:p>
        </p:txBody>
      </p:sp>
      <p:sp>
        <p:nvSpPr>
          <p:cNvPr id="123" name="직사각형 122"/>
          <p:cNvSpPr/>
          <p:nvPr/>
        </p:nvSpPr>
        <p:spPr>
          <a:xfrm>
            <a:off x="1367569" y="2463127"/>
            <a:ext cx="708103" cy="1176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4" name="TextBox 123"/>
          <p:cNvSpPr txBox="1"/>
          <p:nvPr/>
        </p:nvSpPr>
        <p:spPr>
          <a:xfrm>
            <a:off x="1367569" y="2730127"/>
            <a:ext cx="697393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75" dirty="0" err="1"/>
              <a:t>원가생성</a:t>
            </a:r>
            <a:r>
              <a:rPr lang="en-US" altLang="ko-KR" sz="675" dirty="0"/>
              <a:t>/</a:t>
            </a:r>
            <a:r>
              <a:rPr lang="ko-KR" altLang="en-US" sz="675" dirty="0"/>
              <a:t>수정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표준원가현황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실제원가현황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차이분석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월별이익현황</a:t>
            </a:r>
            <a:endParaRPr lang="en-US" altLang="ko-KR" sz="675" dirty="0"/>
          </a:p>
          <a:p>
            <a:pPr algn="ctr"/>
            <a:endParaRPr lang="en-US" altLang="ko-KR" sz="675" dirty="0"/>
          </a:p>
        </p:txBody>
      </p:sp>
      <p:sp>
        <p:nvSpPr>
          <p:cNvPr id="125" name="TextBox 124"/>
          <p:cNvSpPr txBox="1"/>
          <p:nvPr/>
        </p:nvSpPr>
        <p:spPr>
          <a:xfrm>
            <a:off x="1384535" y="2647343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274293" y="2188347"/>
            <a:ext cx="4530215" cy="172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8" name="TextBox 97"/>
          <p:cNvSpPr txBox="1"/>
          <p:nvPr/>
        </p:nvSpPr>
        <p:spPr>
          <a:xfrm>
            <a:off x="1566616" y="2203684"/>
            <a:ext cx="3945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/>
              <a:t>쇼핑몰관리</a:t>
            </a:r>
            <a:r>
              <a:rPr lang="en-US" altLang="ko-KR" sz="600" dirty="0"/>
              <a:t>	</a:t>
            </a:r>
            <a:r>
              <a:rPr lang="ko-KR" altLang="en-US" sz="600" dirty="0"/>
              <a:t>상품관리</a:t>
            </a:r>
            <a:r>
              <a:rPr lang="en-US" altLang="ko-KR" sz="600" dirty="0"/>
              <a:t>	A/S</a:t>
            </a:r>
            <a:r>
              <a:rPr lang="ko-KR" altLang="en-US" sz="600" dirty="0"/>
              <a:t>관리</a:t>
            </a:r>
            <a:r>
              <a:rPr lang="en-US" altLang="ko-KR" sz="600" dirty="0"/>
              <a:t>	</a:t>
            </a:r>
            <a:r>
              <a:rPr lang="ko-KR" altLang="en-US" sz="600" dirty="0"/>
              <a:t>품질관리 </a:t>
            </a:r>
            <a:r>
              <a:rPr lang="en-US" altLang="ko-KR" sz="600" dirty="0"/>
              <a:t>	</a:t>
            </a:r>
            <a:r>
              <a:rPr lang="ko-KR" altLang="en-US" sz="600" dirty="0" err="1"/>
              <a:t>이익관리</a:t>
            </a:r>
            <a:r>
              <a:rPr lang="en-US" altLang="ko-KR" sz="600" dirty="0"/>
              <a:t>	</a:t>
            </a:r>
            <a:r>
              <a:rPr lang="ko-KR" altLang="en-US" sz="600" dirty="0" err="1"/>
              <a:t>오더관리</a:t>
            </a:r>
            <a:endParaRPr lang="en-US" altLang="ko-KR" sz="600" dirty="0"/>
          </a:p>
        </p:txBody>
      </p:sp>
      <p:sp>
        <p:nvSpPr>
          <p:cNvPr id="5" name="직사각형 4"/>
          <p:cNvSpPr/>
          <p:nvPr/>
        </p:nvSpPr>
        <p:spPr>
          <a:xfrm>
            <a:off x="2440373" y="2762378"/>
            <a:ext cx="3183480" cy="11087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2494358" y="2761607"/>
            <a:ext cx="563880" cy="132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525" dirty="0" err="1"/>
              <a:t>기준일자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/>
              <a:t>창고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/>
              <a:t>품목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/>
              <a:t>원가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/>
              <a:t>기타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/>
              <a:t>정렬</a:t>
            </a:r>
            <a:r>
              <a:rPr lang="en-US" altLang="ko-KR" sz="525" dirty="0"/>
              <a:t>/</a:t>
            </a:r>
            <a:r>
              <a:rPr lang="ko-KR" altLang="en-US" sz="525" dirty="0" err="1"/>
              <a:t>소계기준</a:t>
            </a:r>
            <a:endParaRPr lang="en-US" altLang="ko-KR" sz="525" dirty="0"/>
          </a:p>
          <a:p>
            <a:endParaRPr lang="ko-KR" altLang="en-US" sz="675" dirty="0"/>
          </a:p>
        </p:txBody>
      </p:sp>
      <p:sp>
        <p:nvSpPr>
          <p:cNvPr id="61" name="직사각형 60"/>
          <p:cNvSpPr/>
          <p:nvPr/>
        </p:nvSpPr>
        <p:spPr>
          <a:xfrm>
            <a:off x="3252547" y="2973679"/>
            <a:ext cx="2212388" cy="1226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2" name="직사각형 61"/>
          <p:cNvSpPr/>
          <p:nvPr/>
        </p:nvSpPr>
        <p:spPr>
          <a:xfrm>
            <a:off x="3252547" y="3135608"/>
            <a:ext cx="2212388" cy="118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직사각형 17"/>
          <p:cNvSpPr/>
          <p:nvPr/>
        </p:nvSpPr>
        <p:spPr>
          <a:xfrm>
            <a:off x="3256766" y="3495177"/>
            <a:ext cx="117475" cy="103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7" name="직사각형 66"/>
          <p:cNvSpPr/>
          <p:nvPr/>
        </p:nvSpPr>
        <p:spPr>
          <a:xfrm>
            <a:off x="3819196" y="3478639"/>
            <a:ext cx="117475" cy="103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8" name="직사각형 67"/>
          <p:cNvSpPr/>
          <p:nvPr/>
        </p:nvSpPr>
        <p:spPr>
          <a:xfrm>
            <a:off x="4352475" y="3467180"/>
            <a:ext cx="117475" cy="103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0" name="직사각형 79"/>
          <p:cNvSpPr/>
          <p:nvPr/>
        </p:nvSpPr>
        <p:spPr>
          <a:xfrm>
            <a:off x="3252548" y="3640112"/>
            <a:ext cx="381263" cy="103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9" name="직사각형 68"/>
          <p:cNvSpPr/>
          <p:nvPr/>
        </p:nvSpPr>
        <p:spPr>
          <a:xfrm>
            <a:off x="1379622" y="3695929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488211" y="3696767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일별이익</a:t>
            </a:r>
            <a:endParaRPr lang="ko-KR" altLang="en-US" sz="675" dirty="0"/>
          </a:p>
        </p:txBody>
      </p:sp>
      <p:sp>
        <p:nvSpPr>
          <p:cNvPr id="71" name="직사각형 70"/>
          <p:cNvSpPr/>
          <p:nvPr/>
        </p:nvSpPr>
        <p:spPr>
          <a:xfrm>
            <a:off x="1379622" y="3695929"/>
            <a:ext cx="708103" cy="628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82142" y="3907908"/>
            <a:ext cx="697393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75" dirty="0"/>
              <a:t>일별재고현황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일별이익현황</a:t>
            </a:r>
            <a:endParaRPr lang="en-US" altLang="ko-KR" sz="675" dirty="0"/>
          </a:p>
        </p:txBody>
      </p:sp>
      <p:sp>
        <p:nvSpPr>
          <p:cNvPr id="73" name="TextBox 72"/>
          <p:cNvSpPr txBox="1"/>
          <p:nvPr/>
        </p:nvSpPr>
        <p:spPr>
          <a:xfrm>
            <a:off x="1396587" y="3880145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231375" y="3304708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5" name="타원 74"/>
          <p:cNvSpPr/>
          <p:nvPr/>
        </p:nvSpPr>
        <p:spPr>
          <a:xfrm>
            <a:off x="3666882" y="3302578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6" name="타원 75"/>
          <p:cNvSpPr/>
          <p:nvPr/>
        </p:nvSpPr>
        <p:spPr>
          <a:xfrm>
            <a:off x="4123505" y="3302578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7" name="타원 76"/>
          <p:cNvSpPr/>
          <p:nvPr/>
        </p:nvSpPr>
        <p:spPr>
          <a:xfrm>
            <a:off x="4525535" y="3302578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8" name="타원 77"/>
          <p:cNvSpPr/>
          <p:nvPr/>
        </p:nvSpPr>
        <p:spPr>
          <a:xfrm>
            <a:off x="4896294" y="3306462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3256766" y="2816435"/>
            <a:ext cx="679905" cy="1154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8" name="타원 57"/>
          <p:cNvSpPr/>
          <p:nvPr/>
        </p:nvSpPr>
        <p:spPr>
          <a:xfrm>
            <a:off x="2470757" y="275197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428069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SC-ID-E-5220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일별이익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일별이익현황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366249"/>
            <a:ext cx="928272" cy="3337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5" name="직사각형 94"/>
          <p:cNvSpPr/>
          <p:nvPr/>
        </p:nvSpPr>
        <p:spPr>
          <a:xfrm>
            <a:off x="2269708" y="2695955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2637087" y="2417557"/>
            <a:ext cx="93730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일별이익현황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69708" y="2384742"/>
            <a:ext cx="3471847" cy="222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90061" y="2416964"/>
            <a:ext cx="3109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55365" y="2412833"/>
            <a:ext cx="316703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09600" y="2435726"/>
            <a:ext cx="163194" cy="125175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216271" y="4838183"/>
          <a:ext cx="346867" cy="14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67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5010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 현황 페이지 검색 버튼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 현황 조건을 각 조건에 맞게 설정  할 수 있는 메뉴</a:t>
                      </a:r>
                      <a:endParaRPr lang="en-US" altLang="ko-KR" sz="6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일별이익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메뉴중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일 별 이익 현황 페이지 입니다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 별 이익 현황을 각 조건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구분 에 따라 검색하여 조회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있습니다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121991" y="2430479"/>
            <a:ext cx="831335" cy="1131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9" name="타원 188"/>
          <p:cNvSpPr/>
          <p:nvPr/>
        </p:nvSpPr>
        <p:spPr>
          <a:xfrm>
            <a:off x="5231319" y="483940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23" name="TextBox 222"/>
          <p:cNvSpPr txBox="1"/>
          <p:nvPr/>
        </p:nvSpPr>
        <p:spPr>
          <a:xfrm>
            <a:off x="5355365" y="2412833"/>
            <a:ext cx="316703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4121991" y="2430479"/>
            <a:ext cx="831335" cy="1131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1" name="직사각형 120"/>
          <p:cNvSpPr/>
          <p:nvPr/>
        </p:nvSpPr>
        <p:spPr>
          <a:xfrm>
            <a:off x="1367569" y="2463127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2" name="TextBox 121"/>
          <p:cNvSpPr txBox="1"/>
          <p:nvPr/>
        </p:nvSpPr>
        <p:spPr>
          <a:xfrm>
            <a:off x="1476158" y="2463965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월별이익</a:t>
            </a:r>
            <a:endParaRPr lang="ko-KR" altLang="en-US" sz="675" dirty="0"/>
          </a:p>
        </p:txBody>
      </p:sp>
      <p:sp>
        <p:nvSpPr>
          <p:cNvPr id="123" name="직사각형 122"/>
          <p:cNvSpPr/>
          <p:nvPr/>
        </p:nvSpPr>
        <p:spPr>
          <a:xfrm>
            <a:off x="1367569" y="2463127"/>
            <a:ext cx="708103" cy="1176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4" name="TextBox 123"/>
          <p:cNvSpPr txBox="1"/>
          <p:nvPr/>
        </p:nvSpPr>
        <p:spPr>
          <a:xfrm>
            <a:off x="1367569" y="2730127"/>
            <a:ext cx="697393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75" dirty="0" err="1"/>
              <a:t>원가생성</a:t>
            </a:r>
            <a:r>
              <a:rPr lang="en-US" altLang="ko-KR" sz="675" dirty="0"/>
              <a:t>/</a:t>
            </a:r>
            <a:r>
              <a:rPr lang="ko-KR" altLang="en-US" sz="675" dirty="0"/>
              <a:t>수정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표준원가현황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실제원가현황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차이분석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월별이익현황</a:t>
            </a:r>
            <a:endParaRPr lang="en-US" altLang="ko-KR" sz="675" dirty="0"/>
          </a:p>
          <a:p>
            <a:pPr algn="ctr"/>
            <a:endParaRPr lang="en-US" altLang="ko-KR" sz="675" dirty="0"/>
          </a:p>
        </p:txBody>
      </p:sp>
      <p:sp>
        <p:nvSpPr>
          <p:cNvPr id="125" name="TextBox 124"/>
          <p:cNvSpPr txBox="1"/>
          <p:nvPr/>
        </p:nvSpPr>
        <p:spPr>
          <a:xfrm>
            <a:off x="1384535" y="2647343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274293" y="2188347"/>
            <a:ext cx="4530215" cy="172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8" name="TextBox 97"/>
          <p:cNvSpPr txBox="1"/>
          <p:nvPr/>
        </p:nvSpPr>
        <p:spPr>
          <a:xfrm>
            <a:off x="1566616" y="2203684"/>
            <a:ext cx="3945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/>
              <a:t>쇼핑몰관리</a:t>
            </a:r>
            <a:r>
              <a:rPr lang="en-US" altLang="ko-KR" sz="600" dirty="0"/>
              <a:t>	</a:t>
            </a:r>
            <a:r>
              <a:rPr lang="ko-KR" altLang="en-US" sz="600" dirty="0"/>
              <a:t>상품관리</a:t>
            </a:r>
            <a:r>
              <a:rPr lang="en-US" altLang="ko-KR" sz="600" dirty="0"/>
              <a:t>	A/S</a:t>
            </a:r>
            <a:r>
              <a:rPr lang="ko-KR" altLang="en-US" sz="600" dirty="0"/>
              <a:t>관리</a:t>
            </a:r>
            <a:r>
              <a:rPr lang="en-US" altLang="ko-KR" sz="600" dirty="0"/>
              <a:t>	</a:t>
            </a:r>
            <a:r>
              <a:rPr lang="ko-KR" altLang="en-US" sz="600" dirty="0"/>
              <a:t>품질관리 </a:t>
            </a:r>
            <a:r>
              <a:rPr lang="en-US" altLang="ko-KR" sz="600" dirty="0"/>
              <a:t>	</a:t>
            </a:r>
            <a:r>
              <a:rPr lang="ko-KR" altLang="en-US" sz="600" dirty="0" err="1"/>
              <a:t>이익관리</a:t>
            </a:r>
            <a:r>
              <a:rPr lang="en-US" altLang="ko-KR" sz="600" dirty="0"/>
              <a:t>	</a:t>
            </a:r>
            <a:r>
              <a:rPr lang="ko-KR" altLang="en-US" sz="600" dirty="0" err="1"/>
              <a:t>오더관리</a:t>
            </a:r>
            <a:endParaRPr lang="en-US" altLang="ko-KR" sz="600" dirty="0"/>
          </a:p>
        </p:txBody>
      </p:sp>
      <p:sp>
        <p:nvSpPr>
          <p:cNvPr id="99" name="직사각형 98"/>
          <p:cNvSpPr/>
          <p:nvPr/>
        </p:nvSpPr>
        <p:spPr>
          <a:xfrm>
            <a:off x="1379622" y="3695929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12" name="TextBox 111"/>
          <p:cNvSpPr txBox="1"/>
          <p:nvPr/>
        </p:nvSpPr>
        <p:spPr>
          <a:xfrm>
            <a:off x="1488211" y="3696767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일별이익</a:t>
            </a:r>
            <a:endParaRPr lang="ko-KR" altLang="en-US" sz="675" dirty="0"/>
          </a:p>
        </p:txBody>
      </p:sp>
      <p:sp>
        <p:nvSpPr>
          <p:cNvPr id="113" name="직사각형 112"/>
          <p:cNvSpPr/>
          <p:nvPr/>
        </p:nvSpPr>
        <p:spPr>
          <a:xfrm>
            <a:off x="1379622" y="3695929"/>
            <a:ext cx="708103" cy="628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0" name="TextBox 119"/>
          <p:cNvSpPr txBox="1"/>
          <p:nvPr/>
        </p:nvSpPr>
        <p:spPr>
          <a:xfrm>
            <a:off x="1382142" y="3907908"/>
            <a:ext cx="697393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75" dirty="0"/>
              <a:t>일별재고현황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일별이익현황</a:t>
            </a:r>
            <a:endParaRPr lang="en-US" altLang="ko-KR" sz="675" dirty="0"/>
          </a:p>
        </p:txBody>
      </p:sp>
      <p:sp>
        <p:nvSpPr>
          <p:cNvPr id="126" name="TextBox 125"/>
          <p:cNvSpPr txBox="1"/>
          <p:nvPr/>
        </p:nvSpPr>
        <p:spPr>
          <a:xfrm>
            <a:off x="1396587" y="3880145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18707" y="2771354"/>
            <a:ext cx="3183480" cy="1986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2494358" y="2761607"/>
            <a:ext cx="563880" cy="197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525" dirty="0"/>
              <a:t>구분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 err="1"/>
              <a:t>기준일자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/>
              <a:t>창고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 err="1"/>
              <a:t>프로잭트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/>
              <a:t>거래처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/>
              <a:t>품목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/>
              <a:t>판매액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/>
              <a:t>원가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/>
              <a:t>기타</a:t>
            </a:r>
            <a:endParaRPr lang="en-US" altLang="ko-KR" sz="525" dirty="0"/>
          </a:p>
          <a:p>
            <a:pPr>
              <a:lnSpc>
                <a:spcPct val="200000"/>
              </a:lnSpc>
            </a:pPr>
            <a:r>
              <a:rPr lang="ko-KR" altLang="en-US" sz="525" dirty="0"/>
              <a:t>정렬</a:t>
            </a:r>
            <a:r>
              <a:rPr lang="en-US" altLang="ko-KR" sz="525" dirty="0"/>
              <a:t>/</a:t>
            </a:r>
            <a:r>
              <a:rPr lang="ko-KR" altLang="en-US" sz="525" dirty="0" err="1"/>
              <a:t>소계기준</a:t>
            </a:r>
            <a:endParaRPr lang="en-US" altLang="ko-KR" sz="525" dirty="0"/>
          </a:p>
          <a:p>
            <a:endParaRPr lang="ko-KR" altLang="en-US" sz="675" dirty="0"/>
          </a:p>
        </p:txBody>
      </p:sp>
      <p:sp>
        <p:nvSpPr>
          <p:cNvPr id="59" name="직사각형 58"/>
          <p:cNvSpPr/>
          <p:nvPr/>
        </p:nvSpPr>
        <p:spPr>
          <a:xfrm>
            <a:off x="3252547" y="3301557"/>
            <a:ext cx="2212388" cy="118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1" name="직사각형 60"/>
          <p:cNvSpPr/>
          <p:nvPr/>
        </p:nvSpPr>
        <p:spPr>
          <a:xfrm>
            <a:off x="3252547" y="2973679"/>
            <a:ext cx="2212388" cy="1226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2" name="직사각형 61"/>
          <p:cNvSpPr/>
          <p:nvPr/>
        </p:nvSpPr>
        <p:spPr>
          <a:xfrm>
            <a:off x="3252547" y="3135608"/>
            <a:ext cx="2212388" cy="118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직사각형 17"/>
          <p:cNvSpPr/>
          <p:nvPr/>
        </p:nvSpPr>
        <p:spPr>
          <a:xfrm>
            <a:off x="3253680" y="4112790"/>
            <a:ext cx="117475" cy="103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7" name="직사각형 66"/>
          <p:cNvSpPr/>
          <p:nvPr/>
        </p:nvSpPr>
        <p:spPr>
          <a:xfrm>
            <a:off x="3816111" y="4096252"/>
            <a:ext cx="117475" cy="103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8" name="직사각형 67"/>
          <p:cNvSpPr/>
          <p:nvPr/>
        </p:nvSpPr>
        <p:spPr>
          <a:xfrm>
            <a:off x="4349389" y="4084793"/>
            <a:ext cx="117475" cy="103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0" name="직사각형 79"/>
          <p:cNvSpPr/>
          <p:nvPr/>
        </p:nvSpPr>
        <p:spPr>
          <a:xfrm>
            <a:off x="3249463" y="4257725"/>
            <a:ext cx="381263" cy="103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타원 5"/>
          <p:cNvSpPr/>
          <p:nvPr/>
        </p:nvSpPr>
        <p:spPr>
          <a:xfrm>
            <a:off x="3252548" y="2820468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5" name="타원 54"/>
          <p:cNvSpPr/>
          <p:nvPr/>
        </p:nvSpPr>
        <p:spPr>
          <a:xfrm>
            <a:off x="3688056" y="2818338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6" name="타원 55"/>
          <p:cNvSpPr/>
          <p:nvPr/>
        </p:nvSpPr>
        <p:spPr>
          <a:xfrm>
            <a:off x="4144678" y="2818338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7" name="타원 56"/>
          <p:cNvSpPr/>
          <p:nvPr/>
        </p:nvSpPr>
        <p:spPr>
          <a:xfrm>
            <a:off x="4546708" y="2818338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8" name="타원 57"/>
          <p:cNvSpPr/>
          <p:nvPr/>
        </p:nvSpPr>
        <p:spPr>
          <a:xfrm>
            <a:off x="4917468" y="2822222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3" name="직사각형 62"/>
          <p:cNvSpPr/>
          <p:nvPr/>
        </p:nvSpPr>
        <p:spPr>
          <a:xfrm>
            <a:off x="3255084" y="3463146"/>
            <a:ext cx="2212388" cy="118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4" name="직사각형 63"/>
          <p:cNvSpPr/>
          <p:nvPr/>
        </p:nvSpPr>
        <p:spPr>
          <a:xfrm>
            <a:off x="3242377" y="3634214"/>
            <a:ext cx="2212388" cy="118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6" name="타원 65"/>
          <p:cNvSpPr/>
          <p:nvPr/>
        </p:nvSpPr>
        <p:spPr>
          <a:xfrm>
            <a:off x="3252548" y="3937730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9" name="타원 68"/>
          <p:cNvSpPr/>
          <p:nvPr/>
        </p:nvSpPr>
        <p:spPr>
          <a:xfrm>
            <a:off x="3622192" y="3940037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0" name="타원 69"/>
          <p:cNvSpPr/>
          <p:nvPr/>
        </p:nvSpPr>
        <p:spPr>
          <a:xfrm>
            <a:off x="3255084" y="3795804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1" name="타원 70"/>
          <p:cNvSpPr/>
          <p:nvPr/>
        </p:nvSpPr>
        <p:spPr>
          <a:xfrm>
            <a:off x="3624729" y="3798111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2" name="타원 71"/>
          <p:cNvSpPr/>
          <p:nvPr/>
        </p:nvSpPr>
        <p:spPr>
          <a:xfrm>
            <a:off x="4036373" y="3920871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3" name="타원 72"/>
          <p:cNvSpPr/>
          <p:nvPr/>
        </p:nvSpPr>
        <p:spPr>
          <a:xfrm>
            <a:off x="4406017" y="3923178"/>
            <a:ext cx="121693" cy="1132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4" name="타원 73"/>
          <p:cNvSpPr/>
          <p:nvPr/>
        </p:nvSpPr>
        <p:spPr>
          <a:xfrm>
            <a:off x="2409972" y="275197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42151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SC-ID-E-6100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오더관리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관리유형조회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34860" y="1588364"/>
            <a:ext cx="4595429" cy="4106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296814" y="1698680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269991" y="1696204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42808" y="1914704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23709" y="1914704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065455" y="1914704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00463" y="1956814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098616" y="1919691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43657" y="2357886"/>
            <a:ext cx="928272" cy="3337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5" name="직사각형 94"/>
          <p:cNvSpPr/>
          <p:nvPr/>
        </p:nvSpPr>
        <p:spPr>
          <a:xfrm>
            <a:off x="2234882" y="2687592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2568322" y="2400964"/>
            <a:ext cx="93730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관리유형조회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790557" y="1916096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23718" y="1921083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39568" y="1912296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566385" y="1960641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271015" y="1913022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297832" y="1955132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35625" y="1914996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63462" y="1961631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34882" y="2376379"/>
            <a:ext cx="3471847" cy="222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55234" y="2408600"/>
            <a:ext cx="3109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20539" y="2404470"/>
            <a:ext cx="316703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374774" y="2427362"/>
            <a:ext cx="163194" cy="125175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400612" y="5355871"/>
          <a:ext cx="702838" cy="19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838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19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smtClean="0">
                          <a:solidFill>
                            <a:schemeClr val="tx1"/>
                          </a:solidFill>
                        </a:rPr>
                        <a:t> 생성</a:t>
                      </a:r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500" b="0" dirty="0" smtClean="0">
                          <a:solidFill>
                            <a:schemeClr val="tx1"/>
                          </a:solidFill>
                        </a:rPr>
                        <a:t>수정 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유형 생성 창 띄우는</a:t>
                      </a:r>
                      <a:r>
                        <a:rPr lang="en-US" altLang="ko-KR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버튼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유형 조회 기능</a:t>
                      </a:r>
                      <a:endParaRPr lang="en-US" altLang="ko-KR" sz="6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오더관리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메뉴의 관리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유형 조회 페이지 입니다</a:t>
                      </a:r>
                      <a:r>
                        <a:rPr lang="en-US" altLang="ko-KR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오더를 각 단계별로 등록하여 흐름을 파악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할 수 있습니다</a:t>
                      </a:r>
                      <a:r>
                        <a:rPr lang="en-US" altLang="ko-KR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유형을 생성</a:t>
                      </a:r>
                      <a:r>
                        <a:rPr lang="en-US" altLang="ko-KR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조회하는 기능이 있습니다</a:t>
                      </a:r>
                      <a:r>
                        <a:rPr lang="en-US" altLang="ko-KR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87165" y="2422116"/>
            <a:ext cx="831335" cy="1131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9" name="타원 188"/>
          <p:cNvSpPr/>
          <p:nvPr/>
        </p:nvSpPr>
        <p:spPr>
          <a:xfrm>
            <a:off x="2415661" y="5357089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23" name="TextBox 222"/>
          <p:cNvSpPr txBox="1"/>
          <p:nvPr/>
        </p:nvSpPr>
        <p:spPr>
          <a:xfrm>
            <a:off x="5320539" y="2404470"/>
            <a:ext cx="316703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4087165" y="2422116"/>
            <a:ext cx="831335" cy="1131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2315445" y="2744099"/>
          <a:ext cx="3086778" cy="22434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7371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554030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503486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662963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536368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</a:tblGrid>
              <a:tr h="163142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</a:tbl>
          </a:graphicData>
        </a:graphic>
      </p:graphicFrame>
      <p:sp>
        <p:nvSpPr>
          <p:cNvPr id="97" name="직사각형 96"/>
          <p:cNvSpPr/>
          <p:nvPr/>
        </p:nvSpPr>
        <p:spPr>
          <a:xfrm>
            <a:off x="1239466" y="2179983"/>
            <a:ext cx="4530215" cy="172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8" name="TextBox 97"/>
          <p:cNvSpPr txBox="1"/>
          <p:nvPr/>
        </p:nvSpPr>
        <p:spPr>
          <a:xfrm>
            <a:off x="1531789" y="2195320"/>
            <a:ext cx="3945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/>
              <a:t>쇼핑몰관리</a:t>
            </a:r>
            <a:r>
              <a:rPr lang="en-US" altLang="ko-KR" sz="600" dirty="0"/>
              <a:t>	</a:t>
            </a:r>
            <a:r>
              <a:rPr lang="ko-KR" altLang="en-US" sz="600" dirty="0"/>
              <a:t>상품관리</a:t>
            </a:r>
            <a:r>
              <a:rPr lang="en-US" altLang="ko-KR" sz="600" dirty="0"/>
              <a:t>	A/S</a:t>
            </a:r>
            <a:r>
              <a:rPr lang="ko-KR" altLang="en-US" sz="600" dirty="0"/>
              <a:t>관리</a:t>
            </a:r>
            <a:r>
              <a:rPr lang="en-US" altLang="ko-KR" sz="600" dirty="0"/>
              <a:t>	</a:t>
            </a:r>
            <a:r>
              <a:rPr lang="ko-KR" altLang="en-US" sz="600" dirty="0"/>
              <a:t>품질관리 </a:t>
            </a:r>
            <a:r>
              <a:rPr lang="en-US" altLang="ko-KR" sz="600" dirty="0"/>
              <a:t>	</a:t>
            </a:r>
            <a:r>
              <a:rPr lang="ko-KR" altLang="en-US" sz="600" dirty="0" err="1"/>
              <a:t>이익관리</a:t>
            </a:r>
            <a:r>
              <a:rPr lang="en-US" altLang="ko-KR" sz="600" dirty="0"/>
              <a:t>	</a:t>
            </a:r>
            <a:r>
              <a:rPr lang="ko-KR" altLang="en-US" sz="600" dirty="0" err="1"/>
              <a:t>오더관리</a:t>
            </a:r>
            <a:endParaRPr lang="en-US" altLang="ko-KR" sz="600" dirty="0"/>
          </a:p>
        </p:txBody>
      </p:sp>
      <p:sp>
        <p:nvSpPr>
          <p:cNvPr id="141" name="직사각형 140"/>
          <p:cNvSpPr/>
          <p:nvPr/>
        </p:nvSpPr>
        <p:spPr>
          <a:xfrm>
            <a:off x="1351910" y="2390769"/>
            <a:ext cx="761106" cy="469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42" name="TextBox 141"/>
          <p:cNvSpPr txBox="1"/>
          <p:nvPr/>
        </p:nvSpPr>
        <p:spPr>
          <a:xfrm>
            <a:off x="1298022" y="2443025"/>
            <a:ext cx="867373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75" dirty="0"/>
              <a:t>관리유형조회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관리진행단계</a:t>
            </a:r>
            <a:endParaRPr lang="en-US" altLang="ko-KR" sz="675" dirty="0"/>
          </a:p>
        </p:txBody>
      </p:sp>
      <p:sp>
        <p:nvSpPr>
          <p:cNvPr id="143" name="TextBox 142"/>
          <p:cNvSpPr txBox="1"/>
          <p:nvPr/>
        </p:nvSpPr>
        <p:spPr>
          <a:xfrm>
            <a:off x="1363055" y="2597351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945277" y="2892349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67584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SC-ID-E-6200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오더관리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관리진행단계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진행 등록 창 띄우는 버튼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각 진행 단계별 조회</a:t>
                      </a:r>
                      <a:r>
                        <a:rPr lang="en-US" altLang="ko-KR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완료 버튼</a:t>
                      </a:r>
                      <a:endParaRPr lang="en-US" altLang="ko-KR" sz="6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오더관리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메뉴의 관리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진행 단계 페이지 입니다</a:t>
                      </a:r>
                      <a:r>
                        <a:rPr lang="en-US" altLang="ko-KR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각각의 유형에 따라 진행 단계를 설정하여 관리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파악 할 수 있습니다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관리할 대상을 </a:t>
                      </a:r>
                      <a:r>
                        <a:rPr lang="ko-KR" altLang="en-US" sz="6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진행단계를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설정하여 생성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있습니다</a:t>
                      </a:r>
                      <a:r>
                        <a:rPr lang="en-US" altLang="ko-KR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1143000" y="1588364"/>
            <a:ext cx="4595429" cy="4106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7" name="직사각형 86"/>
          <p:cNvSpPr/>
          <p:nvPr/>
        </p:nvSpPr>
        <p:spPr>
          <a:xfrm>
            <a:off x="1204954" y="1698680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9" name="TextBox 98"/>
          <p:cNvSpPr txBox="1"/>
          <p:nvPr/>
        </p:nvSpPr>
        <p:spPr>
          <a:xfrm>
            <a:off x="1178131" y="1696204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1150948" y="1914704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3" name="직사각형 112"/>
          <p:cNvSpPr/>
          <p:nvPr/>
        </p:nvSpPr>
        <p:spPr>
          <a:xfrm>
            <a:off x="1231849" y="1914704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0" name="직사각형 119"/>
          <p:cNvSpPr/>
          <p:nvPr/>
        </p:nvSpPr>
        <p:spPr>
          <a:xfrm>
            <a:off x="1973595" y="1914704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7" name="TextBox 136"/>
          <p:cNvSpPr txBox="1"/>
          <p:nvPr/>
        </p:nvSpPr>
        <p:spPr>
          <a:xfrm>
            <a:off x="1208603" y="1956814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006756" y="1919691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40" name="직사각형 139"/>
          <p:cNvSpPr/>
          <p:nvPr/>
        </p:nvSpPr>
        <p:spPr>
          <a:xfrm>
            <a:off x="1151797" y="2357886"/>
            <a:ext cx="928272" cy="3337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1" name="직사각형 140"/>
          <p:cNvSpPr/>
          <p:nvPr/>
        </p:nvSpPr>
        <p:spPr>
          <a:xfrm>
            <a:off x="2143022" y="2687592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2" name="TextBox 141"/>
          <p:cNvSpPr txBox="1"/>
          <p:nvPr/>
        </p:nvSpPr>
        <p:spPr>
          <a:xfrm>
            <a:off x="2476462" y="2400964"/>
            <a:ext cx="93730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관리진행단계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2698697" y="1916096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4" name="TextBox 143"/>
          <p:cNvSpPr txBox="1"/>
          <p:nvPr/>
        </p:nvSpPr>
        <p:spPr>
          <a:xfrm>
            <a:off x="2731858" y="1921083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45" name="직사각형 144"/>
          <p:cNvSpPr/>
          <p:nvPr/>
        </p:nvSpPr>
        <p:spPr>
          <a:xfrm>
            <a:off x="3447708" y="1912296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6" name="TextBox 145"/>
          <p:cNvSpPr txBox="1"/>
          <p:nvPr/>
        </p:nvSpPr>
        <p:spPr>
          <a:xfrm>
            <a:off x="3474525" y="1960641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4179155" y="1913022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8" name="TextBox 147"/>
          <p:cNvSpPr txBox="1"/>
          <p:nvPr/>
        </p:nvSpPr>
        <p:spPr>
          <a:xfrm>
            <a:off x="4205972" y="1955132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4943765" y="1914996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0" name="TextBox 149"/>
          <p:cNvSpPr txBox="1"/>
          <p:nvPr/>
        </p:nvSpPr>
        <p:spPr>
          <a:xfrm>
            <a:off x="4971602" y="1961631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51" name="직사각형 150"/>
          <p:cNvSpPr/>
          <p:nvPr/>
        </p:nvSpPr>
        <p:spPr>
          <a:xfrm>
            <a:off x="2143022" y="2376379"/>
            <a:ext cx="3471847" cy="222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2" name="TextBox 151"/>
          <p:cNvSpPr txBox="1"/>
          <p:nvPr/>
        </p:nvSpPr>
        <p:spPr>
          <a:xfrm>
            <a:off x="4863374" y="2408600"/>
            <a:ext cx="3109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228679" y="2404470"/>
            <a:ext cx="316703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54" name="포인트가 5개인 별 153"/>
          <p:cNvSpPr/>
          <p:nvPr/>
        </p:nvSpPr>
        <p:spPr>
          <a:xfrm>
            <a:off x="2282914" y="2427362"/>
            <a:ext cx="163194" cy="125175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/>
          </p:nvPr>
        </p:nvGraphicFramePr>
        <p:xfrm>
          <a:off x="2308752" y="5355871"/>
          <a:ext cx="702838" cy="19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838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19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smtClean="0">
                          <a:solidFill>
                            <a:schemeClr val="tx1"/>
                          </a:solidFill>
                        </a:rPr>
                        <a:t> 생성</a:t>
                      </a:r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500" b="0" dirty="0" smtClean="0">
                          <a:solidFill>
                            <a:schemeClr val="tx1"/>
                          </a:solidFill>
                        </a:rPr>
                        <a:t>수정 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sp>
        <p:nvSpPr>
          <p:cNvPr id="156" name="모서리가 둥근 직사각형 155"/>
          <p:cNvSpPr/>
          <p:nvPr/>
        </p:nvSpPr>
        <p:spPr>
          <a:xfrm>
            <a:off x="3995305" y="2422116"/>
            <a:ext cx="831335" cy="1131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7" name="타원 156"/>
          <p:cNvSpPr/>
          <p:nvPr/>
        </p:nvSpPr>
        <p:spPr>
          <a:xfrm>
            <a:off x="2323801" y="5357089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228679" y="2404470"/>
            <a:ext cx="316703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3995305" y="2422116"/>
            <a:ext cx="831335" cy="1131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1" name="직사각형 160"/>
          <p:cNvSpPr/>
          <p:nvPr/>
        </p:nvSpPr>
        <p:spPr>
          <a:xfrm>
            <a:off x="1147606" y="2179983"/>
            <a:ext cx="4530215" cy="172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2" name="TextBox 161"/>
          <p:cNvSpPr txBox="1"/>
          <p:nvPr/>
        </p:nvSpPr>
        <p:spPr>
          <a:xfrm>
            <a:off x="1439929" y="2195320"/>
            <a:ext cx="3945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/>
              <a:t>쇼핑몰관리</a:t>
            </a:r>
            <a:r>
              <a:rPr lang="en-US" altLang="ko-KR" sz="600" dirty="0"/>
              <a:t>	</a:t>
            </a:r>
            <a:r>
              <a:rPr lang="ko-KR" altLang="en-US" sz="600" dirty="0"/>
              <a:t>상품관리</a:t>
            </a:r>
            <a:r>
              <a:rPr lang="en-US" altLang="ko-KR" sz="600" dirty="0"/>
              <a:t>	A/S</a:t>
            </a:r>
            <a:r>
              <a:rPr lang="ko-KR" altLang="en-US" sz="600" dirty="0"/>
              <a:t>관리</a:t>
            </a:r>
            <a:r>
              <a:rPr lang="en-US" altLang="ko-KR" sz="600" dirty="0"/>
              <a:t>	</a:t>
            </a:r>
            <a:r>
              <a:rPr lang="ko-KR" altLang="en-US" sz="600" dirty="0"/>
              <a:t>품질관리 </a:t>
            </a:r>
            <a:r>
              <a:rPr lang="en-US" altLang="ko-KR" sz="600" dirty="0"/>
              <a:t>	</a:t>
            </a:r>
            <a:r>
              <a:rPr lang="ko-KR" altLang="en-US" sz="600" dirty="0" err="1"/>
              <a:t>이익관리</a:t>
            </a:r>
            <a:r>
              <a:rPr lang="en-US" altLang="ko-KR" sz="600" dirty="0"/>
              <a:t>	</a:t>
            </a:r>
            <a:r>
              <a:rPr lang="ko-KR" altLang="en-US" sz="600" dirty="0" err="1"/>
              <a:t>오더관리</a:t>
            </a:r>
            <a:endParaRPr lang="en-US" altLang="ko-KR" sz="600" dirty="0"/>
          </a:p>
        </p:txBody>
      </p:sp>
      <p:sp>
        <p:nvSpPr>
          <p:cNvPr id="163" name="직사각형 162"/>
          <p:cNvSpPr/>
          <p:nvPr/>
        </p:nvSpPr>
        <p:spPr>
          <a:xfrm>
            <a:off x="1260050" y="2390769"/>
            <a:ext cx="761106" cy="469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64" name="TextBox 163"/>
          <p:cNvSpPr txBox="1"/>
          <p:nvPr/>
        </p:nvSpPr>
        <p:spPr>
          <a:xfrm>
            <a:off x="1206162" y="2443025"/>
            <a:ext cx="867373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75" dirty="0"/>
              <a:t>관리유형조회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관리진행단계</a:t>
            </a:r>
            <a:endParaRPr lang="en-US" altLang="ko-KR" sz="675" dirty="0"/>
          </a:p>
        </p:txBody>
      </p:sp>
      <p:sp>
        <p:nvSpPr>
          <p:cNvPr id="165" name="TextBox 164"/>
          <p:cNvSpPr txBox="1"/>
          <p:nvPr/>
        </p:nvSpPr>
        <p:spPr>
          <a:xfrm>
            <a:off x="1271195" y="2597351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graphicFrame>
        <p:nvGraphicFramePr>
          <p:cNvPr id="166" name="표 165"/>
          <p:cNvGraphicFramePr>
            <a:graphicFrameLocks noGrp="1"/>
          </p:cNvGraphicFramePr>
          <p:nvPr>
            <p:extLst/>
          </p:nvPr>
        </p:nvGraphicFramePr>
        <p:xfrm>
          <a:off x="2227454" y="2803796"/>
          <a:ext cx="3302982" cy="8610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925">
                  <a:extLst>
                    <a:ext uri="{9D8B030D-6E8A-4147-A177-3AD203B41FA5}">
                      <a16:colId xmlns:a16="http://schemas.microsoft.com/office/drawing/2014/main" xmlns="" val="2031846466"/>
                    </a:ext>
                  </a:extLst>
                </a:gridCol>
                <a:gridCol w="363842">
                  <a:extLst>
                    <a:ext uri="{9D8B030D-6E8A-4147-A177-3AD203B41FA5}">
                      <a16:colId xmlns:a16="http://schemas.microsoft.com/office/drawing/2014/main" xmlns="" val="1280975943"/>
                    </a:ext>
                  </a:extLst>
                </a:gridCol>
                <a:gridCol w="364029">
                  <a:extLst>
                    <a:ext uri="{9D8B030D-6E8A-4147-A177-3AD203B41FA5}">
                      <a16:colId xmlns:a16="http://schemas.microsoft.com/office/drawing/2014/main" xmlns="" val="2801367445"/>
                    </a:ext>
                  </a:extLst>
                </a:gridCol>
                <a:gridCol w="441595">
                  <a:extLst>
                    <a:ext uri="{9D8B030D-6E8A-4147-A177-3AD203B41FA5}">
                      <a16:colId xmlns:a16="http://schemas.microsoft.com/office/drawing/2014/main" xmlns="" val="3040189541"/>
                    </a:ext>
                  </a:extLst>
                </a:gridCol>
                <a:gridCol w="1691196">
                  <a:extLst>
                    <a:ext uri="{9D8B030D-6E8A-4147-A177-3AD203B41FA5}">
                      <a16:colId xmlns:a16="http://schemas.microsoft.com/office/drawing/2014/main" xmlns="" val="3177237815"/>
                    </a:ext>
                  </a:extLst>
                </a:gridCol>
                <a:gridCol w="254395">
                  <a:extLst>
                    <a:ext uri="{9D8B030D-6E8A-4147-A177-3AD203B41FA5}">
                      <a16:colId xmlns:a16="http://schemas.microsoft.com/office/drawing/2014/main" xmlns="" val="42062501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smtClean="0"/>
                        <a:t>관리번호</a:t>
                      </a:r>
                      <a:endParaRPr lang="ko-KR" altLang="en-US" sz="5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smtClean="0"/>
                        <a:t>관리 명</a:t>
                      </a:r>
                      <a:endParaRPr lang="ko-KR" altLang="en-US" sz="5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smtClean="0"/>
                        <a:t>기준</a:t>
                      </a:r>
                      <a:endParaRPr lang="en-US" altLang="ko-KR" sz="500" b="0" dirty="0" smtClean="0"/>
                    </a:p>
                    <a:p>
                      <a:pPr algn="ctr" latinLnBrk="1"/>
                      <a:r>
                        <a:rPr lang="ko-KR" altLang="en-US" sz="500" b="0" dirty="0" smtClean="0"/>
                        <a:t>일자</a:t>
                      </a:r>
                      <a:endParaRPr lang="ko-KR" altLang="en-US" sz="5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err="1" smtClean="0"/>
                        <a:t>진행단계</a:t>
                      </a:r>
                      <a:endParaRPr lang="ko-KR" altLang="en-US" sz="5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smtClean="0"/>
                        <a:t>상세</a:t>
                      </a:r>
                      <a:endParaRPr lang="ko-KR" altLang="en-US" sz="500" b="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34904878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/>
                        <a:t>00023-</a:t>
                      </a:r>
                    </a:p>
                    <a:p>
                      <a:pPr algn="ctr" latinLnBrk="1"/>
                      <a:r>
                        <a:rPr lang="en-US" altLang="ko-KR" sz="500" b="0" dirty="0" smtClean="0"/>
                        <a:t>202307</a:t>
                      </a:r>
                      <a:endParaRPr lang="ko-KR" altLang="en-US" sz="5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smtClean="0"/>
                        <a:t>상품</a:t>
                      </a:r>
                      <a:r>
                        <a:rPr lang="en-US" altLang="ko-KR" sz="500" b="0" dirty="0" smtClean="0"/>
                        <a:t>1</a:t>
                      </a:r>
                      <a:endParaRPr lang="ko-KR" altLang="en-US" sz="5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/>
                        <a:t>2023/07/01</a:t>
                      </a:r>
                      <a:endParaRPr lang="ko-KR" altLang="en-US" sz="5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3583662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/>
                        <a:t>00024-</a:t>
                      </a:r>
                    </a:p>
                    <a:p>
                      <a:pPr algn="ctr" latinLnBrk="1"/>
                      <a:r>
                        <a:rPr lang="en-US" altLang="ko-KR" sz="500" b="0" dirty="0" smtClean="0"/>
                        <a:t>202307</a:t>
                      </a:r>
                      <a:endParaRPr lang="ko-KR" altLang="en-US" sz="500" b="0" dirty="0" smtClean="0"/>
                    </a:p>
                    <a:p>
                      <a:pPr algn="ctr" latinLnBrk="1"/>
                      <a:endParaRPr lang="ko-KR" altLang="en-US" sz="5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 smtClean="0"/>
                        <a:t>상품</a:t>
                      </a:r>
                      <a:r>
                        <a:rPr lang="en-US" altLang="ko-KR" sz="500" b="0" dirty="0" smtClean="0"/>
                        <a:t>2</a:t>
                      </a:r>
                      <a:endParaRPr lang="ko-KR" altLang="en-US" sz="500" b="0" dirty="0" smtClean="0"/>
                    </a:p>
                    <a:p>
                      <a:pPr algn="ctr" latinLnBrk="1"/>
                      <a:endParaRPr lang="ko-KR" altLang="en-US" sz="5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 smtClean="0"/>
                        <a:t>2023/07/01</a:t>
                      </a:r>
                      <a:endParaRPr lang="ko-KR" altLang="en-US" sz="500" b="0" dirty="0" smtClean="0"/>
                    </a:p>
                    <a:p>
                      <a:pPr algn="ctr" latinLnBrk="1"/>
                      <a:endParaRPr lang="ko-KR" altLang="en-US" sz="5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186724116"/>
                  </a:ext>
                </a:extLst>
              </a:tr>
            </a:tbl>
          </a:graphicData>
        </a:graphic>
      </p:graphicFrame>
      <p:sp>
        <p:nvSpPr>
          <p:cNvPr id="167" name="직사각형 166"/>
          <p:cNvSpPr/>
          <p:nvPr/>
        </p:nvSpPr>
        <p:spPr>
          <a:xfrm>
            <a:off x="2304534" y="3136306"/>
            <a:ext cx="60627" cy="10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>
                <a:solidFill>
                  <a:schemeClr val="tx1"/>
                </a:solidFill>
              </a:rPr>
              <a:t>1</a:t>
            </a:r>
            <a:endParaRPr lang="ko-KR" altLang="en-US" sz="675" dirty="0">
              <a:solidFill>
                <a:schemeClr val="tx1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2304534" y="3413808"/>
            <a:ext cx="61542" cy="106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>
                <a:solidFill>
                  <a:schemeClr val="tx1"/>
                </a:solidFill>
              </a:rPr>
              <a:t>2</a:t>
            </a:r>
            <a:endParaRPr lang="ko-KR" altLang="en-US" sz="675" dirty="0">
              <a:solidFill>
                <a:schemeClr val="tx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306001" y="2869229"/>
            <a:ext cx="59161" cy="106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 dirty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3622306" y="3165565"/>
            <a:ext cx="247650" cy="932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450" dirty="0">
                <a:solidFill>
                  <a:schemeClr val="tx1"/>
                </a:solidFill>
              </a:rPr>
              <a:t>주문서</a:t>
            </a:r>
            <a:r>
              <a:rPr lang="en-US" altLang="ko-KR" sz="450" dirty="0">
                <a:solidFill>
                  <a:schemeClr val="tx1"/>
                </a:solidFill>
              </a:rPr>
              <a:t>(1)</a:t>
            </a:r>
            <a:endParaRPr lang="ko-KR" altLang="en-US" sz="45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3913105" y="3168649"/>
            <a:ext cx="247650" cy="932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450" dirty="0">
                <a:solidFill>
                  <a:schemeClr val="tx1"/>
                </a:solidFill>
              </a:rPr>
              <a:t>발주서</a:t>
            </a:r>
            <a:r>
              <a:rPr lang="en-US" altLang="ko-KR" sz="450" dirty="0">
                <a:solidFill>
                  <a:schemeClr val="tx1"/>
                </a:solidFill>
              </a:rPr>
              <a:t>(1)</a:t>
            </a:r>
            <a:endParaRPr lang="ko-KR" altLang="en-US" sz="45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207173" y="3168649"/>
            <a:ext cx="247650" cy="932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450" dirty="0">
                <a:solidFill>
                  <a:schemeClr val="tx1"/>
                </a:solidFill>
              </a:rPr>
              <a:t>구매</a:t>
            </a:r>
            <a:r>
              <a:rPr lang="en-US" altLang="ko-KR" sz="450" dirty="0">
                <a:solidFill>
                  <a:schemeClr val="tx1"/>
                </a:solidFill>
              </a:rPr>
              <a:t>(1)</a:t>
            </a:r>
            <a:endParaRPr lang="ko-KR" altLang="en-US" sz="450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4501241" y="3168649"/>
            <a:ext cx="247650" cy="932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450" dirty="0">
                <a:solidFill>
                  <a:schemeClr val="tx1"/>
                </a:solidFill>
              </a:rPr>
              <a:t>작지</a:t>
            </a:r>
            <a:r>
              <a:rPr lang="en-US" altLang="ko-KR" sz="450" dirty="0">
                <a:solidFill>
                  <a:schemeClr val="tx1"/>
                </a:solidFill>
              </a:rPr>
              <a:t>(1)</a:t>
            </a:r>
            <a:endParaRPr lang="ko-KR" altLang="en-US" sz="450" dirty="0"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4795310" y="3168649"/>
            <a:ext cx="247650" cy="932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450" dirty="0">
                <a:solidFill>
                  <a:schemeClr val="tx1"/>
                </a:solidFill>
              </a:rPr>
              <a:t>생산</a:t>
            </a:r>
            <a:r>
              <a:rPr lang="en-US" altLang="ko-KR" sz="450" dirty="0">
                <a:solidFill>
                  <a:schemeClr val="tx1"/>
                </a:solidFill>
              </a:rPr>
              <a:t>(1)</a:t>
            </a:r>
            <a:endParaRPr lang="ko-KR" altLang="en-US" sz="450" dirty="0"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5090918" y="3168649"/>
            <a:ext cx="161605" cy="932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450" dirty="0">
                <a:solidFill>
                  <a:schemeClr val="tx1"/>
                </a:solidFill>
              </a:rPr>
              <a:t>판매</a:t>
            </a:r>
            <a:r>
              <a:rPr lang="en-US" altLang="ko-KR" sz="450" dirty="0">
                <a:solidFill>
                  <a:schemeClr val="tx1"/>
                </a:solidFill>
              </a:rPr>
              <a:t>(1)</a:t>
            </a:r>
            <a:endParaRPr lang="ko-KR" altLang="en-US" sz="450" dirty="0">
              <a:solidFill>
                <a:schemeClr val="tx1"/>
              </a:solidFill>
            </a:endParaRPr>
          </a:p>
        </p:txBody>
      </p:sp>
      <p:cxnSp>
        <p:nvCxnSpPr>
          <p:cNvPr id="176" name="직선 연결선 175"/>
          <p:cNvCxnSpPr>
            <a:stCxn id="171" idx="3"/>
            <a:endCxn id="172" idx="1"/>
          </p:cNvCxnSpPr>
          <p:nvPr/>
        </p:nvCxnSpPr>
        <p:spPr>
          <a:xfrm>
            <a:off x="4160755" y="3215276"/>
            <a:ext cx="46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3866687" y="3215276"/>
            <a:ext cx="46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172" idx="3"/>
            <a:endCxn id="173" idx="1"/>
          </p:cNvCxnSpPr>
          <p:nvPr/>
        </p:nvCxnSpPr>
        <p:spPr>
          <a:xfrm>
            <a:off x="4454824" y="3215276"/>
            <a:ext cx="46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>
            <a:stCxn id="173" idx="3"/>
            <a:endCxn id="174" idx="1"/>
          </p:cNvCxnSpPr>
          <p:nvPr/>
        </p:nvCxnSpPr>
        <p:spPr>
          <a:xfrm>
            <a:off x="4748892" y="3215276"/>
            <a:ext cx="46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5045916" y="3215276"/>
            <a:ext cx="42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3576456" y="3089226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421994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528115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SC-ID-B-1004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 문의하기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 문의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56192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관리자에게 문의 보내기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시스템을 제공해주는 관리자에게 문의를 보낼 수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개인정보</a:t>
            </a:r>
            <a:r>
              <a:rPr lang="en-US" altLang="ko-KR" sz="1200" dirty="0"/>
              <a:t>/</a:t>
            </a:r>
            <a:r>
              <a:rPr lang="ko-KR" altLang="en-US" sz="12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재고 메뉴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 메뉴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180642" y="1771648"/>
            <a:ext cx="1447479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51520" y="1871788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19046" y="18737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개인정보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47420" y="1871788"/>
            <a:ext cx="1341720" cy="909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92732" y="2181817"/>
            <a:ext cx="14734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개인정보 조회 및 수정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회원 탈퇴</a:t>
            </a:r>
            <a:endParaRPr lang="en-US" altLang="ko-KR" sz="1000" dirty="0"/>
          </a:p>
        </p:txBody>
      </p:sp>
      <p:sp>
        <p:nvSpPr>
          <p:cNvPr id="83" name="직사각형 82"/>
          <p:cNvSpPr/>
          <p:nvPr/>
        </p:nvSpPr>
        <p:spPr>
          <a:xfrm>
            <a:off x="251520" y="2912121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67047" y="291412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관리자 문의</a:t>
            </a:r>
            <a:endParaRPr lang="ko-KR" altLang="en-US" sz="1200" dirty="0"/>
          </a:p>
        </p:txBody>
      </p:sp>
      <p:sp>
        <p:nvSpPr>
          <p:cNvPr id="85" name="직사각형 84"/>
          <p:cNvSpPr/>
          <p:nvPr/>
        </p:nvSpPr>
        <p:spPr>
          <a:xfrm>
            <a:off x="247420" y="2912120"/>
            <a:ext cx="1341720" cy="1236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40765" y="3354065"/>
            <a:ext cx="1127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관리자 문의하기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문의 답변 확인</a:t>
            </a:r>
            <a:endParaRPr lang="en-US" altLang="ko-KR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287380" y="356558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933738" y="1921888"/>
            <a:ext cx="3971330" cy="2587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046166" y="2009745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관리자 문의하기</a:t>
            </a:r>
            <a:endParaRPr lang="en-US" altLang="ko-KR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2168810" y="2326358"/>
            <a:ext cx="3555318" cy="148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382853" y="2902574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문의내용</a:t>
            </a:r>
            <a:r>
              <a:rPr lang="ko-KR" altLang="en-US" sz="1000" dirty="0"/>
              <a:t> 작성</a:t>
            </a:r>
            <a:endParaRPr lang="en-US" altLang="ko-KR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4850173" y="411809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문의 보내기</a:t>
            </a:r>
            <a:endParaRPr lang="en-US" altLang="ko-KR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4855717" y="4091398"/>
            <a:ext cx="867179" cy="25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/>
          <p:cNvSpPr/>
          <p:nvPr/>
        </p:nvSpPr>
        <p:spPr>
          <a:xfrm>
            <a:off x="4731759" y="397710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TextBox 225"/>
          <p:cNvSpPr txBox="1"/>
          <p:nvPr/>
        </p:nvSpPr>
        <p:spPr>
          <a:xfrm>
            <a:off x="4704276" y="395040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68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554572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SC-ID-B-1005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 답변 확인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 답변 확인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3208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관리자에게 보낸 문의사항에 대한 답변을 확인할 수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개인정보</a:t>
            </a:r>
            <a:r>
              <a:rPr lang="en-US" altLang="ko-KR" sz="1200" dirty="0"/>
              <a:t>/</a:t>
            </a:r>
            <a:r>
              <a:rPr lang="ko-KR" altLang="en-US" sz="12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재고 메뉴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 메뉴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180642" y="1771648"/>
            <a:ext cx="1447479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51520" y="1871788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19046" y="18737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개인정보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47420" y="1871788"/>
            <a:ext cx="1341720" cy="909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92732" y="2181817"/>
            <a:ext cx="14734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개인정보 조회 및 수정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회원 탈퇴</a:t>
            </a:r>
            <a:endParaRPr lang="en-US" altLang="ko-KR" sz="1000" dirty="0"/>
          </a:p>
        </p:txBody>
      </p:sp>
      <p:sp>
        <p:nvSpPr>
          <p:cNvPr id="83" name="직사각형 82"/>
          <p:cNvSpPr/>
          <p:nvPr/>
        </p:nvSpPr>
        <p:spPr>
          <a:xfrm>
            <a:off x="251520" y="2912121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67047" y="291412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관리자 문의</a:t>
            </a:r>
            <a:endParaRPr lang="ko-KR" altLang="en-US" sz="1200" dirty="0"/>
          </a:p>
        </p:txBody>
      </p:sp>
      <p:sp>
        <p:nvSpPr>
          <p:cNvPr id="85" name="직사각형 84"/>
          <p:cNvSpPr/>
          <p:nvPr/>
        </p:nvSpPr>
        <p:spPr>
          <a:xfrm>
            <a:off x="247420" y="2912120"/>
            <a:ext cx="1341720" cy="1236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40765" y="3354065"/>
            <a:ext cx="1127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관리자 문의하기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문의 답변 확인</a:t>
            </a:r>
            <a:endParaRPr lang="en-US" altLang="ko-KR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287380" y="356558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933738" y="1921888"/>
            <a:ext cx="4006414" cy="2875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074334" y="2038202"/>
            <a:ext cx="2693067" cy="238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53375" y="203395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문의 내용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982880" y="2038202"/>
            <a:ext cx="841111" cy="238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030277" y="202673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답변 여부</a:t>
            </a:r>
            <a:endParaRPr lang="ko-KR" altLang="en-US" sz="1100" dirty="0"/>
          </a:p>
        </p:txBody>
      </p:sp>
      <p:sp>
        <p:nvSpPr>
          <p:cNvPr id="40" name="직사각형 39"/>
          <p:cNvSpPr/>
          <p:nvPr/>
        </p:nvSpPr>
        <p:spPr>
          <a:xfrm>
            <a:off x="2074334" y="2393185"/>
            <a:ext cx="3749657" cy="797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520094" y="266134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답변 내용</a:t>
            </a:r>
            <a:endParaRPr lang="ko-KR" altLang="en-US" sz="1100" dirty="0"/>
          </a:p>
        </p:txBody>
      </p:sp>
      <p:sp>
        <p:nvSpPr>
          <p:cNvPr id="42" name="직사각형 41"/>
          <p:cNvSpPr/>
          <p:nvPr/>
        </p:nvSpPr>
        <p:spPr>
          <a:xfrm>
            <a:off x="2045183" y="3348871"/>
            <a:ext cx="2693067" cy="238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024224" y="334462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문의 내용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953729" y="3348871"/>
            <a:ext cx="841111" cy="238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01126" y="333740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답변 여부</a:t>
            </a:r>
            <a:endParaRPr lang="ko-KR" altLang="en-US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2045183" y="3703854"/>
            <a:ext cx="3749657" cy="797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90943" y="397201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답변 내용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43297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09801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나만의메뉴</a:t>
                      </a:r>
                      <a:endParaRPr lang="en-US" altLang="ko-KR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SC-ID-B-0001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나만의메뉴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쪽지함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544043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쪽지함으로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쪽지 보내기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쪽지 확인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쪽지를 확인할 수 있는 페이지이다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개인정보</a:t>
            </a:r>
            <a:r>
              <a:rPr lang="en-US" altLang="ko-KR" sz="1200" dirty="0"/>
              <a:t>/</a:t>
            </a:r>
            <a:r>
              <a:rPr lang="ko-KR" altLang="en-US" sz="12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재고 메뉴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 메뉴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180642" y="1788995"/>
            <a:ext cx="1485570" cy="4664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67142" y="1902735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44605" y="190473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커뮤니케이션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263042" y="1902734"/>
            <a:ext cx="1341720" cy="950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39552" y="2204864"/>
            <a:ext cx="80182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/>
              <a:t>쪽지함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쪽지 보내기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1897313" y="2006578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132385" y="2411047"/>
            <a:ext cx="3555318" cy="3138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29099" y="2513672"/>
            <a:ext cx="3416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제목            </a:t>
            </a:r>
            <a:r>
              <a:rPr lang="ko-KR" altLang="en-US" sz="800" dirty="0" err="1"/>
              <a:t>보낸사람</a:t>
            </a:r>
            <a:r>
              <a:rPr lang="ko-KR" altLang="en-US" sz="800" dirty="0"/>
              <a:t>          </a:t>
            </a:r>
            <a:r>
              <a:rPr lang="ko-KR" altLang="en-US" sz="800" dirty="0" err="1"/>
              <a:t>보낸시간</a:t>
            </a:r>
            <a:r>
              <a:rPr lang="ko-KR" altLang="en-US" sz="800" dirty="0"/>
              <a:t>      첨부파일유무    </a:t>
            </a:r>
            <a:r>
              <a:rPr lang="ko-KR" altLang="en-US" sz="800" dirty="0" err="1"/>
              <a:t>회신여부</a:t>
            </a:r>
            <a:endParaRPr lang="en-US" altLang="ko-KR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2147958" y="2750659"/>
            <a:ext cx="34804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A</a:t>
            </a:r>
            <a:r>
              <a:rPr lang="ko-KR" altLang="en-US" sz="700" dirty="0"/>
              <a:t>제품문의          </a:t>
            </a:r>
            <a:r>
              <a:rPr lang="en-US" altLang="ko-KR" sz="700" dirty="0"/>
              <a:t>B</a:t>
            </a:r>
            <a:r>
              <a:rPr lang="ko-KR" altLang="en-US" sz="700" dirty="0"/>
              <a:t>생산라인        </a:t>
            </a:r>
            <a:r>
              <a:rPr lang="en-US" altLang="ko-KR" sz="700" dirty="0"/>
              <a:t>2022/08/12 12:04          </a:t>
            </a:r>
            <a:r>
              <a:rPr lang="ko-KR" altLang="en-US" sz="700" dirty="0"/>
              <a:t>유                  </a:t>
            </a:r>
            <a:r>
              <a:rPr lang="en-US" altLang="ko-KR" sz="700" dirty="0"/>
              <a:t>X</a:t>
            </a:r>
            <a:endParaRPr lang="en-US" altLang="ko-KR" sz="900" dirty="0"/>
          </a:p>
        </p:txBody>
      </p:sp>
      <p:sp>
        <p:nvSpPr>
          <p:cNvPr id="40" name="타원 39"/>
          <p:cNvSpPr/>
          <p:nvPr/>
        </p:nvSpPr>
        <p:spPr>
          <a:xfrm>
            <a:off x="601943" y="2155538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72386" y="21236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25456" y="2370903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95899" y="233902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135231" y="2675595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105674" y="264371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846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40071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나만의메뉴</a:t>
                      </a:r>
                      <a:endParaRPr lang="en-US" altLang="ko-KR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SC-ID-B-0001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나만의메뉴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쪽지함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55952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첨부된 파일 다운로드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쪽지 답장하기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받은 쪽지 삭제하기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받은 쪽지 내용을 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답장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삭제할 수 있는 페이지이다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개인정보</a:t>
            </a:r>
            <a:r>
              <a:rPr lang="en-US" altLang="ko-KR" sz="1200" dirty="0"/>
              <a:t>/</a:t>
            </a:r>
            <a:r>
              <a:rPr lang="ko-KR" altLang="en-US" sz="12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나만의 메뉴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재고 메뉴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 메뉴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180642" y="1788995"/>
            <a:ext cx="1485570" cy="4664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67142" y="1902735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44605" y="190473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커뮤니케이션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263042" y="1902734"/>
            <a:ext cx="1341720" cy="950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39552" y="2204864"/>
            <a:ext cx="80182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/>
              <a:t>쪽지함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쪽지 보내기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1897313" y="2006578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132385" y="2411047"/>
            <a:ext cx="3555318" cy="3138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29099" y="2513672"/>
            <a:ext cx="3416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제목            </a:t>
            </a:r>
            <a:r>
              <a:rPr lang="ko-KR" altLang="en-US" sz="800" dirty="0" err="1"/>
              <a:t>보낸사람</a:t>
            </a:r>
            <a:r>
              <a:rPr lang="ko-KR" altLang="en-US" sz="800" dirty="0"/>
              <a:t>          </a:t>
            </a:r>
            <a:r>
              <a:rPr lang="ko-KR" altLang="en-US" sz="800" dirty="0" err="1"/>
              <a:t>보낸시간</a:t>
            </a:r>
            <a:r>
              <a:rPr lang="ko-KR" altLang="en-US" sz="800" dirty="0"/>
              <a:t>      첨부파일유무    </a:t>
            </a:r>
            <a:r>
              <a:rPr lang="ko-KR" altLang="en-US" sz="800" dirty="0" err="1"/>
              <a:t>회신여부</a:t>
            </a:r>
            <a:endParaRPr lang="en-US" altLang="ko-KR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2147958" y="2750659"/>
            <a:ext cx="34804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A</a:t>
            </a:r>
            <a:r>
              <a:rPr lang="ko-KR" altLang="en-US" sz="700" dirty="0"/>
              <a:t>제품문의          </a:t>
            </a:r>
            <a:r>
              <a:rPr lang="en-US" altLang="ko-KR" sz="700" dirty="0"/>
              <a:t>B</a:t>
            </a:r>
            <a:r>
              <a:rPr lang="ko-KR" altLang="en-US" sz="700" dirty="0"/>
              <a:t>생산라인        </a:t>
            </a:r>
            <a:r>
              <a:rPr lang="en-US" altLang="ko-KR" sz="700" dirty="0"/>
              <a:t>2022/08/12 12:04          </a:t>
            </a:r>
            <a:r>
              <a:rPr lang="ko-KR" altLang="en-US" sz="700" dirty="0"/>
              <a:t>유                  </a:t>
            </a:r>
            <a:r>
              <a:rPr lang="en-US" altLang="ko-KR" sz="700" dirty="0"/>
              <a:t>X</a:t>
            </a:r>
            <a:endParaRPr lang="en-US" altLang="ko-KR" sz="900" dirty="0"/>
          </a:p>
        </p:txBody>
      </p:sp>
      <p:sp>
        <p:nvSpPr>
          <p:cNvPr id="2" name="직사각형 1"/>
          <p:cNvSpPr/>
          <p:nvPr/>
        </p:nvSpPr>
        <p:spPr>
          <a:xfrm>
            <a:off x="1187624" y="2132856"/>
            <a:ext cx="4608512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365002" y="2256917"/>
            <a:ext cx="4263395" cy="307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511339" y="2258096"/>
            <a:ext cx="96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쪽지 제목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356948" y="2659292"/>
            <a:ext cx="4263395" cy="307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485336" y="2660335"/>
            <a:ext cx="135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보낸 사람</a:t>
            </a:r>
            <a:r>
              <a:rPr lang="en-US" altLang="ko-KR" sz="1200" dirty="0"/>
              <a:t>(</a:t>
            </a:r>
            <a:r>
              <a:rPr lang="ko-KR" altLang="en-US" sz="1200" dirty="0"/>
              <a:t>업체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1365002" y="3101317"/>
            <a:ext cx="4263395" cy="16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043815" y="3674229"/>
            <a:ext cx="135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쪽지 내용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1365002" y="4982086"/>
            <a:ext cx="4255341" cy="284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365002" y="5002150"/>
            <a:ext cx="943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첨부 파일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365002" y="5403100"/>
            <a:ext cx="767383" cy="284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539858" y="5423437"/>
            <a:ext cx="943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회신</a:t>
            </a:r>
            <a:endParaRPr lang="ko-KR" altLang="en-US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2324314" y="5395388"/>
            <a:ext cx="767383" cy="284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499170" y="5415725"/>
            <a:ext cx="943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삭제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99108" y="5448439"/>
            <a:ext cx="767383" cy="284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973964" y="5468776"/>
            <a:ext cx="943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닫기</a:t>
            </a:r>
          </a:p>
        </p:txBody>
      </p:sp>
      <p:sp>
        <p:nvSpPr>
          <p:cNvPr id="40" name="타원 39"/>
          <p:cNvSpPr/>
          <p:nvPr/>
        </p:nvSpPr>
        <p:spPr>
          <a:xfrm>
            <a:off x="1260531" y="494001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230974" y="490813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258906" y="5344078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229349" y="531219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242263" y="5346841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212706" y="531496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675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25466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나만의메뉴</a:t>
                      </a:r>
                      <a:endParaRPr lang="en-US" altLang="ko-KR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SC-ID-B-0002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나만의메뉴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쪽지보내기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쪽지보내기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199899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첨부파일 추가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쪽지 보내기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모든 내용 초기화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쪽지를 보낼 수 있는 페이지이다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개인정보</a:t>
            </a:r>
            <a:r>
              <a:rPr lang="en-US" altLang="ko-KR" sz="1200" dirty="0"/>
              <a:t>/</a:t>
            </a:r>
            <a:r>
              <a:rPr lang="ko-KR" altLang="en-US" sz="12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재고 메뉴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 메뉴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180642" y="1788995"/>
            <a:ext cx="1485570" cy="4664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67142" y="1902735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44605" y="190473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커뮤니케이션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263042" y="1902734"/>
            <a:ext cx="1341720" cy="950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39552" y="2204864"/>
            <a:ext cx="80182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/>
              <a:t>쪽지함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쪽지 보내기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1897313" y="2006578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159600" y="2182151"/>
            <a:ext cx="3555318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29099" y="220486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제목</a:t>
            </a:r>
            <a:endParaRPr lang="en-US" altLang="ko-KR" sz="800" dirty="0"/>
          </a:p>
        </p:txBody>
      </p:sp>
      <p:sp>
        <p:nvSpPr>
          <p:cNvPr id="33" name="직사각형 32"/>
          <p:cNvSpPr/>
          <p:nvPr/>
        </p:nvSpPr>
        <p:spPr>
          <a:xfrm>
            <a:off x="2159600" y="2494200"/>
            <a:ext cx="3555318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29099" y="2526175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받는사람</a:t>
            </a:r>
            <a:r>
              <a:rPr lang="en-US" altLang="ko-KR" sz="800" dirty="0"/>
              <a:t>(</a:t>
            </a:r>
            <a:r>
              <a:rPr lang="ko-KR" altLang="en-US" sz="800" dirty="0"/>
              <a:t>업체</a:t>
            </a:r>
            <a:r>
              <a:rPr lang="en-US" altLang="ko-KR" sz="800" dirty="0"/>
              <a:t>)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159600" y="2807184"/>
            <a:ext cx="3555318" cy="1629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770867" y="348224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내용</a:t>
            </a:r>
            <a:endParaRPr lang="en-US" altLang="ko-KR" sz="800" dirty="0"/>
          </a:p>
        </p:txBody>
      </p:sp>
      <p:sp>
        <p:nvSpPr>
          <p:cNvPr id="37" name="직사각형 36"/>
          <p:cNvSpPr/>
          <p:nvPr/>
        </p:nvSpPr>
        <p:spPr>
          <a:xfrm>
            <a:off x="2159600" y="4551505"/>
            <a:ext cx="3555318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229099" y="457421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첨부파일</a:t>
            </a:r>
            <a:endParaRPr lang="en-US" altLang="ko-KR" sz="800" dirty="0"/>
          </a:p>
        </p:txBody>
      </p:sp>
      <p:sp>
        <p:nvSpPr>
          <p:cNvPr id="43" name="직사각형 42"/>
          <p:cNvSpPr/>
          <p:nvPr/>
        </p:nvSpPr>
        <p:spPr>
          <a:xfrm>
            <a:off x="2169539" y="5758407"/>
            <a:ext cx="746277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309482" y="578065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보내기</a:t>
            </a:r>
            <a:endParaRPr lang="en-US" altLang="ko-KR" sz="800" dirty="0"/>
          </a:p>
        </p:txBody>
      </p:sp>
      <p:sp>
        <p:nvSpPr>
          <p:cNvPr id="46" name="직사각형 45"/>
          <p:cNvSpPr/>
          <p:nvPr/>
        </p:nvSpPr>
        <p:spPr>
          <a:xfrm>
            <a:off x="3036256" y="5773320"/>
            <a:ext cx="746277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176199" y="579557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초기화</a:t>
            </a:r>
            <a:endParaRPr lang="en-US" altLang="ko-KR" sz="800" dirty="0"/>
          </a:p>
        </p:txBody>
      </p:sp>
      <p:sp>
        <p:nvSpPr>
          <p:cNvPr id="40" name="타원 39"/>
          <p:cNvSpPr/>
          <p:nvPr/>
        </p:nvSpPr>
        <p:spPr>
          <a:xfrm>
            <a:off x="2043177" y="4448691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013620" y="441681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043177" y="5666667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013620" y="563478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944732" y="5659076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915175" y="562719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972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297126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endParaRPr lang="en-US" altLang="ko-KR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SC-ID-E-1101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수당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902295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수당에 대한 내용을 조회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수당 내용을 추가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회사에서 지급하는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수당종류를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개인정보</a:t>
            </a:r>
            <a:r>
              <a:rPr lang="en-US" altLang="ko-KR" sz="1200" dirty="0"/>
              <a:t>/</a:t>
            </a:r>
            <a:r>
              <a:rPr lang="ko-KR" altLang="en-US" sz="12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재고 메뉴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 메뉴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180642" y="2002050"/>
            <a:ext cx="1485570" cy="4451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43650" y="2095591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21113" y="209759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기본사항등록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239550" y="2095590"/>
            <a:ext cx="1341720" cy="950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93807" y="2397720"/>
            <a:ext cx="6463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/>
              <a:t>수당등록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공제등록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부서등록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1911944" y="2151441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174231" y="2327014"/>
            <a:ext cx="3555318" cy="2307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43730" y="2349727"/>
            <a:ext cx="3558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수당코드</a:t>
            </a:r>
            <a:r>
              <a:rPr lang="ko-KR" altLang="en-US" sz="800" dirty="0"/>
              <a:t>             </a:t>
            </a:r>
            <a:r>
              <a:rPr lang="ko-KR" altLang="en-US" sz="800" dirty="0" err="1"/>
              <a:t>수당항목명</a:t>
            </a:r>
            <a:r>
              <a:rPr lang="ko-KR" altLang="en-US" sz="800" dirty="0"/>
              <a:t>                 </a:t>
            </a:r>
            <a:r>
              <a:rPr lang="ko-KR" altLang="en-US" sz="800" dirty="0" err="1"/>
              <a:t>지급유형</a:t>
            </a:r>
            <a:r>
              <a:rPr lang="ko-KR" altLang="en-US" sz="800" dirty="0"/>
              <a:t>              계산식</a:t>
            </a:r>
            <a:endParaRPr lang="en-US" altLang="ko-KR" sz="800" dirty="0"/>
          </a:p>
        </p:txBody>
      </p:sp>
      <p:sp>
        <p:nvSpPr>
          <p:cNvPr id="43" name="직사각형 42"/>
          <p:cNvSpPr/>
          <p:nvPr/>
        </p:nvSpPr>
        <p:spPr>
          <a:xfrm>
            <a:off x="2184170" y="5903270"/>
            <a:ext cx="746277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324113" y="592552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추가</a:t>
            </a:r>
            <a:endParaRPr lang="en-US" altLang="ko-KR" sz="800" dirty="0"/>
          </a:p>
        </p:txBody>
      </p:sp>
      <p:sp>
        <p:nvSpPr>
          <p:cNvPr id="40" name="타원 39"/>
          <p:cNvSpPr/>
          <p:nvPr/>
        </p:nvSpPr>
        <p:spPr>
          <a:xfrm>
            <a:off x="3204171" y="254657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174614" y="251469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057808" y="581153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028251" y="577965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7898" y="1759131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1522" y="1774815"/>
            <a:ext cx="26164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급여관리            인사관리               전자결재관리</a:t>
            </a:r>
            <a:endParaRPr lang="en-US" altLang="ko-KR" sz="800" dirty="0"/>
          </a:p>
        </p:txBody>
      </p:sp>
      <p:sp>
        <p:nvSpPr>
          <p:cNvPr id="49" name="직사각형 48"/>
          <p:cNvSpPr/>
          <p:nvPr/>
        </p:nvSpPr>
        <p:spPr>
          <a:xfrm>
            <a:off x="252567" y="3154933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48927" y="314096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근태 기록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8311" y="3548596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54671" y="353463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급여 작업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34734" y="2612084"/>
            <a:ext cx="3603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 </a:t>
            </a:r>
            <a:r>
              <a:rPr lang="en-US" altLang="ko-KR" sz="800" dirty="0"/>
              <a:t>001                     </a:t>
            </a:r>
            <a:r>
              <a:rPr lang="ko-KR" altLang="en-US" sz="800" dirty="0"/>
              <a:t>기본급                    </a:t>
            </a:r>
            <a:r>
              <a:rPr lang="ko-KR" altLang="en-US" sz="800" dirty="0" err="1"/>
              <a:t>전액과세</a:t>
            </a:r>
            <a:r>
              <a:rPr lang="ko-KR" altLang="en-US" sz="800" dirty="0"/>
              <a:t>                고정</a:t>
            </a:r>
            <a:endParaRPr lang="en-US" altLang="ko-KR" sz="800" dirty="0"/>
          </a:p>
          <a:p>
            <a:r>
              <a:rPr lang="en-US" altLang="ko-KR" sz="800" dirty="0"/>
              <a:t> 002                    </a:t>
            </a:r>
            <a:r>
              <a:rPr lang="ko-KR" altLang="en-US" sz="800" dirty="0" err="1"/>
              <a:t>야근수당</a:t>
            </a:r>
            <a:r>
              <a:rPr lang="ko-KR" altLang="en-US" sz="800" dirty="0"/>
              <a:t>                  변동</a:t>
            </a:r>
            <a:r>
              <a:rPr lang="en-US" altLang="ko-KR" sz="800" dirty="0"/>
              <a:t>(</a:t>
            </a:r>
            <a:r>
              <a:rPr lang="ko-KR" altLang="en-US" sz="800" dirty="0"/>
              <a:t>시간</a:t>
            </a:r>
            <a:r>
              <a:rPr lang="en-US" altLang="ko-KR" sz="800" dirty="0"/>
              <a:t>)           </a:t>
            </a:r>
            <a:r>
              <a:rPr lang="ko-KR" altLang="en-US" sz="800" dirty="0"/>
              <a:t>기본급</a:t>
            </a:r>
            <a:r>
              <a:rPr lang="en-US" altLang="ko-KR" sz="800" dirty="0"/>
              <a:t>*1.5</a:t>
            </a:r>
          </a:p>
        </p:txBody>
      </p:sp>
    </p:spTree>
    <p:extLst>
      <p:ext uri="{BB962C8B-B14F-4D97-AF65-F5344CB8AC3E}">
        <p14:creationId xmlns:p14="http://schemas.microsoft.com/office/powerpoint/2010/main" val="9117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420267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endParaRPr lang="en-US" altLang="ko-KR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SC-ID-E-1101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수당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내용 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23557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수당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내용을 수정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수당 내용을 삭제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선택한 수당을 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삭제할 수 있다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개인정보</a:t>
            </a:r>
            <a:r>
              <a:rPr lang="en-US" altLang="ko-KR" sz="1200" dirty="0"/>
              <a:t>/</a:t>
            </a:r>
            <a:r>
              <a:rPr lang="ko-KR" altLang="en-US" sz="12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재고 메뉴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 메뉴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180642" y="2002050"/>
            <a:ext cx="1485570" cy="4451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43650" y="2095591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21113" y="209759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기본사항등록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239550" y="2095590"/>
            <a:ext cx="1341720" cy="950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93807" y="2397720"/>
            <a:ext cx="6463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/>
              <a:t>수당등록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공제등록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부서등록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1911944" y="2151441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174231" y="2327014"/>
            <a:ext cx="3555318" cy="2307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43730" y="2349727"/>
            <a:ext cx="3558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수당코드</a:t>
            </a:r>
            <a:r>
              <a:rPr lang="ko-KR" altLang="en-US" sz="800" dirty="0"/>
              <a:t>             </a:t>
            </a:r>
            <a:r>
              <a:rPr lang="ko-KR" altLang="en-US" sz="800" dirty="0" err="1"/>
              <a:t>수당항목명</a:t>
            </a:r>
            <a:r>
              <a:rPr lang="ko-KR" altLang="en-US" sz="800" dirty="0"/>
              <a:t>                 </a:t>
            </a:r>
            <a:r>
              <a:rPr lang="ko-KR" altLang="en-US" sz="800" dirty="0" err="1"/>
              <a:t>지급유형</a:t>
            </a:r>
            <a:r>
              <a:rPr lang="ko-KR" altLang="en-US" sz="800" dirty="0"/>
              <a:t>              계산식</a:t>
            </a:r>
            <a:endParaRPr lang="en-US" altLang="ko-KR" sz="800" dirty="0"/>
          </a:p>
        </p:txBody>
      </p:sp>
      <p:sp>
        <p:nvSpPr>
          <p:cNvPr id="43" name="직사각형 42"/>
          <p:cNvSpPr/>
          <p:nvPr/>
        </p:nvSpPr>
        <p:spPr>
          <a:xfrm>
            <a:off x="2184170" y="5903270"/>
            <a:ext cx="746277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324113" y="592552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추가</a:t>
            </a:r>
            <a:endParaRPr lang="en-US" altLang="ko-KR" sz="800" dirty="0"/>
          </a:p>
        </p:txBody>
      </p:sp>
      <p:sp>
        <p:nvSpPr>
          <p:cNvPr id="40" name="타원 39"/>
          <p:cNvSpPr/>
          <p:nvPr/>
        </p:nvSpPr>
        <p:spPr>
          <a:xfrm>
            <a:off x="3204171" y="254657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174614" y="251469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7898" y="1759131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1522" y="1774815"/>
            <a:ext cx="26164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급여관리            인사관리               전자결재관리</a:t>
            </a:r>
            <a:endParaRPr lang="en-US" altLang="ko-KR" sz="800" dirty="0"/>
          </a:p>
        </p:txBody>
      </p:sp>
      <p:sp>
        <p:nvSpPr>
          <p:cNvPr id="49" name="직사각형 48"/>
          <p:cNvSpPr/>
          <p:nvPr/>
        </p:nvSpPr>
        <p:spPr>
          <a:xfrm>
            <a:off x="252567" y="3154933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48927" y="314096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근태 기록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8311" y="3548596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54671" y="353463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급여 작업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34734" y="2612084"/>
            <a:ext cx="3603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 </a:t>
            </a:r>
            <a:r>
              <a:rPr lang="en-US" altLang="ko-KR" sz="800" dirty="0"/>
              <a:t>001                     </a:t>
            </a:r>
            <a:r>
              <a:rPr lang="ko-KR" altLang="en-US" sz="800" dirty="0"/>
              <a:t>기본급                    </a:t>
            </a:r>
            <a:r>
              <a:rPr lang="ko-KR" altLang="en-US" sz="800" dirty="0" err="1"/>
              <a:t>전액과세</a:t>
            </a:r>
            <a:r>
              <a:rPr lang="ko-KR" altLang="en-US" sz="800" dirty="0"/>
              <a:t>                고정</a:t>
            </a:r>
            <a:endParaRPr lang="en-US" altLang="ko-KR" sz="800" dirty="0"/>
          </a:p>
          <a:p>
            <a:r>
              <a:rPr lang="en-US" altLang="ko-KR" sz="800" dirty="0"/>
              <a:t> 002                    </a:t>
            </a:r>
            <a:r>
              <a:rPr lang="ko-KR" altLang="en-US" sz="800" dirty="0" err="1"/>
              <a:t>야근수당</a:t>
            </a:r>
            <a:r>
              <a:rPr lang="ko-KR" altLang="en-US" sz="800" dirty="0"/>
              <a:t>                  변동</a:t>
            </a:r>
            <a:r>
              <a:rPr lang="en-US" altLang="ko-KR" sz="800" dirty="0"/>
              <a:t>(</a:t>
            </a:r>
            <a:r>
              <a:rPr lang="ko-KR" altLang="en-US" sz="800" dirty="0"/>
              <a:t>시간</a:t>
            </a:r>
            <a:r>
              <a:rPr lang="en-US" altLang="ko-KR" sz="800" dirty="0"/>
              <a:t>)           </a:t>
            </a:r>
            <a:r>
              <a:rPr lang="ko-KR" altLang="en-US" sz="800" dirty="0"/>
              <a:t>기본급</a:t>
            </a:r>
            <a:r>
              <a:rPr lang="en-US" altLang="ko-KR" sz="800" dirty="0"/>
              <a:t>*1.5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15616" y="1729076"/>
            <a:ext cx="3579670" cy="3068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151424" y="1988046"/>
            <a:ext cx="1033312" cy="215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26101" y="196299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수당코드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2151424" y="2346615"/>
            <a:ext cx="1033312" cy="215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45799" y="232156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수당항목명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2151424" y="2758633"/>
            <a:ext cx="1033312" cy="215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426101" y="27335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지급유형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2138343" y="3206363"/>
            <a:ext cx="1033312" cy="215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554341" y="318131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계산식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461136" y="4388919"/>
            <a:ext cx="639926" cy="242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570586" y="438521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수정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2283699" y="4394090"/>
            <a:ext cx="639926" cy="242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393149" y="439038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52" name="타원 51"/>
          <p:cNvSpPr/>
          <p:nvPr/>
        </p:nvSpPr>
        <p:spPr>
          <a:xfrm>
            <a:off x="2218499" y="429709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88942" y="426521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375356" y="426903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345799" y="423715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374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26093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endParaRPr lang="en-US" altLang="ko-KR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SC-ID-E-1102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공제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17974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공제에 대한 내용을 조회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공제 내용을 추가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회사에서 발생하는 공제 종류를 조회한다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개인정보</a:t>
            </a:r>
            <a:r>
              <a:rPr lang="en-US" altLang="ko-KR" sz="1200" dirty="0"/>
              <a:t>/</a:t>
            </a:r>
            <a:r>
              <a:rPr lang="ko-KR" altLang="en-US" sz="12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재고 메뉴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 메뉴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180642" y="2002050"/>
            <a:ext cx="1485570" cy="4451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43650" y="2095591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21113" y="209759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기본사항등록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239550" y="2095590"/>
            <a:ext cx="1341720" cy="950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93807" y="2397720"/>
            <a:ext cx="6463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/>
              <a:t>수당등록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공제등록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부서등록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1911944" y="2151441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174231" y="2327014"/>
            <a:ext cx="3555318" cy="2307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43730" y="2349727"/>
            <a:ext cx="3443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공제코드</a:t>
            </a:r>
            <a:r>
              <a:rPr lang="ko-KR" altLang="en-US" sz="800" dirty="0"/>
              <a:t>                              </a:t>
            </a:r>
            <a:r>
              <a:rPr lang="ko-KR" altLang="en-US" sz="800" dirty="0" err="1"/>
              <a:t>공제항목명</a:t>
            </a:r>
            <a:r>
              <a:rPr lang="ko-KR" altLang="en-US" sz="800" dirty="0"/>
              <a:t>                      계산식</a:t>
            </a:r>
            <a:endParaRPr lang="en-US" altLang="ko-KR" sz="800" dirty="0"/>
          </a:p>
        </p:txBody>
      </p:sp>
      <p:sp>
        <p:nvSpPr>
          <p:cNvPr id="43" name="직사각형 42"/>
          <p:cNvSpPr/>
          <p:nvPr/>
        </p:nvSpPr>
        <p:spPr>
          <a:xfrm>
            <a:off x="2184170" y="5903270"/>
            <a:ext cx="746277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324113" y="592552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추가</a:t>
            </a:r>
            <a:endParaRPr lang="en-US" altLang="ko-KR" sz="800" dirty="0"/>
          </a:p>
        </p:txBody>
      </p:sp>
      <p:sp>
        <p:nvSpPr>
          <p:cNvPr id="40" name="타원 39"/>
          <p:cNvSpPr/>
          <p:nvPr/>
        </p:nvSpPr>
        <p:spPr>
          <a:xfrm>
            <a:off x="3773465" y="252640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43908" y="249452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057808" y="581153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028251" y="577965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7898" y="1759131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1522" y="1774815"/>
            <a:ext cx="26164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급여관리            인사관리               전자결재관리</a:t>
            </a:r>
            <a:endParaRPr lang="en-US" altLang="ko-KR" sz="800" dirty="0"/>
          </a:p>
        </p:txBody>
      </p:sp>
      <p:sp>
        <p:nvSpPr>
          <p:cNvPr id="49" name="직사각형 48"/>
          <p:cNvSpPr/>
          <p:nvPr/>
        </p:nvSpPr>
        <p:spPr>
          <a:xfrm>
            <a:off x="252567" y="3154933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48927" y="314096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근태 기록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8311" y="3548596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54671" y="353463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급여 작업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34734" y="2612084"/>
            <a:ext cx="35814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 </a:t>
            </a:r>
            <a:r>
              <a:rPr lang="en-US" altLang="ko-KR" sz="800" dirty="0"/>
              <a:t>001                                      </a:t>
            </a:r>
            <a:r>
              <a:rPr lang="ko-KR" altLang="en-US" sz="800" dirty="0"/>
              <a:t>소득세                   </a:t>
            </a:r>
            <a:r>
              <a:rPr lang="ko-KR" altLang="en-US" sz="800" dirty="0" err="1"/>
              <a:t>소득세</a:t>
            </a:r>
            <a:r>
              <a:rPr lang="en-US" altLang="ko-KR" sz="800" dirty="0"/>
              <a:t>(</a:t>
            </a:r>
            <a:r>
              <a:rPr lang="ko-KR" altLang="en-US" sz="800" dirty="0" err="1"/>
              <a:t>계산항목</a:t>
            </a:r>
            <a:r>
              <a:rPr lang="en-US" altLang="ko-KR" sz="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4962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42193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endParaRPr lang="en-US" altLang="ko-KR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SC-ID-E-1102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공제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내용 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872576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공제 내용을 수정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공제 내용을 삭제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선택한 공제 내용을 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삭제할 수 있다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개인정보</a:t>
            </a:r>
            <a:r>
              <a:rPr lang="en-US" altLang="ko-KR" sz="1200" dirty="0"/>
              <a:t>/</a:t>
            </a:r>
            <a:r>
              <a:rPr lang="ko-KR" altLang="en-US" sz="12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재고 메뉴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 메뉴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180642" y="2002050"/>
            <a:ext cx="1485570" cy="4451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43650" y="2095591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21113" y="209759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기본사항등록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239550" y="2095590"/>
            <a:ext cx="1341720" cy="950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93807" y="2397720"/>
            <a:ext cx="6463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/>
              <a:t>수당등록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공제등록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부서등록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1911944" y="2151441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174231" y="2327014"/>
            <a:ext cx="3555318" cy="2307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43730" y="2349727"/>
            <a:ext cx="3558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수당코드</a:t>
            </a:r>
            <a:r>
              <a:rPr lang="ko-KR" altLang="en-US" sz="800" dirty="0"/>
              <a:t>             </a:t>
            </a:r>
            <a:r>
              <a:rPr lang="ko-KR" altLang="en-US" sz="800" dirty="0" err="1"/>
              <a:t>수당항목명</a:t>
            </a:r>
            <a:r>
              <a:rPr lang="ko-KR" altLang="en-US" sz="800" dirty="0"/>
              <a:t>                 </a:t>
            </a:r>
            <a:r>
              <a:rPr lang="ko-KR" altLang="en-US" sz="800" dirty="0" err="1"/>
              <a:t>지급유형</a:t>
            </a:r>
            <a:r>
              <a:rPr lang="ko-KR" altLang="en-US" sz="800" dirty="0"/>
              <a:t>              계산식</a:t>
            </a:r>
            <a:endParaRPr lang="en-US" altLang="ko-KR" sz="800" dirty="0"/>
          </a:p>
        </p:txBody>
      </p:sp>
      <p:sp>
        <p:nvSpPr>
          <p:cNvPr id="43" name="직사각형 42"/>
          <p:cNvSpPr/>
          <p:nvPr/>
        </p:nvSpPr>
        <p:spPr>
          <a:xfrm>
            <a:off x="2184170" y="5903270"/>
            <a:ext cx="746277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324113" y="592552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추가</a:t>
            </a:r>
            <a:endParaRPr lang="en-US" altLang="ko-KR" sz="800" dirty="0"/>
          </a:p>
        </p:txBody>
      </p:sp>
      <p:sp>
        <p:nvSpPr>
          <p:cNvPr id="40" name="타원 39"/>
          <p:cNvSpPr/>
          <p:nvPr/>
        </p:nvSpPr>
        <p:spPr>
          <a:xfrm>
            <a:off x="3204171" y="254657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174614" y="251469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7898" y="1759131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1522" y="1774815"/>
            <a:ext cx="26164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급여관리            인사관리               전자결재관리</a:t>
            </a:r>
            <a:endParaRPr lang="en-US" altLang="ko-KR" sz="800" dirty="0"/>
          </a:p>
        </p:txBody>
      </p:sp>
      <p:sp>
        <p:nvSpPr>
          <p:cNvPr id="49" name="직사각형 48"/>
          <p:cNvSpPr/>
          <p:nvPr/>
        </p:nvSpPr>
        <p:spPr>
          <a:xfrm>
            <a:off x="252567" y="3154933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48927" y="314096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근태 기록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8311" y="3548596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54671" y="353463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급여 작업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34734" y="2612084"/>
            <a:ext cx="3603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 </a:t>
            </a:r>
            <a:r>
              <a:rPr lang="en-US" altLang="ko-KR" sz="800" dirty="0"/>
              <a:t>001                     </a:t>
            </a:r>
            <a:r>
              <a:rPr lang="ko-KR" altLang="en-US" sz="800" dirty="0"/>
              <a:t>기본급                    </a:t>
            </a:r>
            <a:r>
              <a:rPr lang="ko-KR" altLang="en-US" sz="800" dirty="0" err="1"/>
              <a:t>전액과세</a:t>
            </a:r>
            <a:r>
              <a:rPr lang="ko-KR" altLang="en-US" sz="800" dirty="0"/>
              <a:t>                고정</a:t>
            </a:r>
            <a:endParaRPr lang="en-US" altLang="ko-KR" sz="800" dirty="0"/>
          </a:p>
          <a:p>
            <a:r>
              <a:rPr lang="en-US" altLang="ko-KR" sz="800" dirty="0"/>
              <a:t> 002                    </a:t>
            </a:r>
            <a:r>
              <a:rPr lang="ko-KR" altLang="en-US" sz="800" dirty="0" err="1"/>
              <a:t>야근수당</a:t>
            </a:r>
            <a:r>
              <a:rPr lang="ko-KR" altLang="en-US" sz="800" dirty="0"/>
              <a:t>                  변동</a:t>
            </a:r>
            <a:r>
              <a:rPr lang="en-US" altLang="ko-KR" sz="800" dirty="0"/>
              <a:t>(</a:t>
            </a:r>
            <a:r>
              <a:rPr lang="ko-KR" altLang="en-US" sz="800" dirty="0"/>
              <a:t>시간</a:t>
            </a:r>
            <a:r>
              <a:rPr lang="en-US" altLang="ko-KR" sz="800" dirty="0"/>
              <a:t>)           </a:t>
            </a:r>
            <a:r>
              <a:rPr lang="ko-KR" altLang="en-US" sz="800" dirty="0"/>
              <a:t>기본급</a:t>
            </a:r>
            <a:r>
              <a:rPr lang="en-US" altLang="ko-KR" sz="800" dirty="0"/>
              <a:t>*1.5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15616" y="1729076"/>
            <a:ext cx="3579670" cy="3068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151424" y="1988046"/>
            <a:ext cx="1033312" cy="215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26101" y="196299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공제코드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2151424" y="2589955"/>
            <a:ext cx="1033312" cy="215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45799" y="256490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공제항목명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2138343" y="3206363"/>
            <a:ext cx="1033312" cy="215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554341" y="318131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계산식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461136" y="4388919"/>
            <a:ext cx="639926" cy="242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570586" y="438521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수정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2283699" y="4394090"/>
            <a:ext cx="639926" cy="242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393149" y="439038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52" name="타원 51"/>
          <p:cNvSpPr/>
          <p:nvPr/>
        </p:nvSpPr>
        <p:spPr>
          <a:xfrm>
            <a:off x="2218499" y="429709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88942" y="426521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375356" y="426903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345799" y="423715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62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03637"/>
              </p:ext>
            </p:extLst>
          </p:nvPr>
        </p:nvGraphicFramePr>
        <p:xfrm>
          <a:off x="768670" y="836712"/>
          <a:ext cx="7606660" cy="55265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21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70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932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452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36104"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문서</a:t>
                      </a:r>
                      <a:r>
                        <a:rPr lang="en-US" alt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개정</a:t>
                      </a:r>
                      <a:r>
                        <a:rPr lang="en-US" alt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이력표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문서명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바탕"/>
                          <a:cs typeface="Times New Roman"/>
                        </a:rPr>
                        <a:t>화면정의서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버전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날짜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</a:rPr>
                        <a:t>작성자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4242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2016.07.29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최초 작성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74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911541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endParaRPr lang="en-US" altLang="ko-KR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SC-ID-E-1103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9099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부서에 대한 내용을 조회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부서를 추가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회사에 있는 부서를 조회한다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개인정보</a:t>
            </a:r>
            <a:r>
              <a:rPr lang="en-US" altLang="ko-KR" sz="1200" dirty="0"/>
              <a:t>/</a:t>
            </a:r>
            <a:r>
              <a:rPr lang="ko-KR" altLang="en-US" sz="12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재고 메뉴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 메뉴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180642" y="2002050"/>
            <a:ext cx="1485570" cy="4451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43650" y="2095591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21113" y="209759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기본사항등록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239550" y="2095590"/>
            <a:ext cx="1341720" cy="950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93807" y="2397720"/>
            <a:ext cx="6463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/>
              <a:t>수당등록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공제등록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부서등록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1911944" y="2151441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174231" y="2327014"/>
            <a:ext cx="3555318" cy="2307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43730" y="2349727"/>
            <a:ext cx="3340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부서코드</a:t>
            </a:r>
            <a:r>
              <a:rPr lang="ko-KR" altLang="en-US" sz="800" dirty="0"/>
              <a:t>                           부서명                            </a:t>
            </a:r>
            <a:r>
              <a:rPr lang="ko-KR" altLang="en-US" sz="800" dirty="0" err="1"/>
              <a:t>사용메뉴</a:t>
            </a:r>
            <a:endParaRPr lang="en-US" altLang="ko-KR" sz="800" dirty="0"/>
          </a:p>
        </p:txBody>
      </p:sp>
      <p:sp>
        <p:nvSpPr>
          <p:cNvPr id="43" name="직사각형 42"/>
          <p:cNvSpPr/>
          <p:nvPr/>
        </p:nvSpPr>
        <p:spPr>
          <a:xfrm>
            <a:off x="2184170" y="5903270"/>
            <a:ext cx="746277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324113" y="592552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추가</a:t>
            </a:r>
            <a:endParaRPr lang="en-US" altLang="ko-KR" sz="800" dirty="0"/>
          </a:p>
        </p:txBody>
      </p:sp>
      <p:sp>
        <p:nvSpPr>
          <p:cNvPr id="40" name="타원 39"/>
          <p:cNvSpPr/>
          <p:nvPr/>
        </p:nvSpPr>
        <p:spPr>
          <a:xfrm>
            <a:off x="3773465" y="252640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43908" y="249452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057808" y="581153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028251" y="577965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7898" y="1759131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1522" y="1774815"/>
            <a:ext cx="26164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급여관리            인사관리               전자결재관리</a:t>
            </a:r>
            <a:endParaRPr lang="en-US" altLang="ko-KR" sz="800" dirty="0"/>
          </a:p>
        </p:txBody>
      </p:sp>
      <p:sp>
        <p:nvSpPr>
          <p:cNvPr id="49" name="직사각형 48"/>
          <p:cNvSpPr/>
          <p:nvPr/>
        </p:nvSpPr>
        <p:spPr>
          <a:xfrm>
            <a:off x="252567" y="3154933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48927" y="314096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근태 기록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8311" y="3548596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54671" y="353463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급여 작업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34734" y="2612084"/>
            <a:ext cx="34708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 </a:t>
            </a:r>
            <a:r>
              <a:rPr lang="en-US" altLang="ko-KR" sz="800" dirty="0"/>
              <a:t>001                                  </a:t>
            </a:r>
            <a:r>
              <a:rPr lang="ko-KR" altLang="en-US" sz="800" dirty="0" err="1"/>
              <a:t>회계팀</a:t>
            </a:r>
            <a:r>
              <a:rPr lang="ko-KR" altLang="en-US" sz="800" dirty="0"/>
              <a:t>                           인사</a:t>
            </a:r>
            <a:r>
              <a:rPr lang="en-US" altLang="ko-KR" sz="800" dirty="0"/>
              <a:t>/</a:t>
            </a:r>
            <a:r>
              <a:rPr lang="ko-KR" altLang="en-US" sz="800" dirty="0"/>
              <a:t>회계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343981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90920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endParaRPr lang="en-US" altLang="ko-KR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SC-ID-E-1103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내용 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191655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내용을 수정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부서를 삭제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선택한 부서 내용을 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삭제할 수 있다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개인정보</a:t>
            </a:r>
            <a:r>
              <a:rPr lang="en-US" altLang="ko-KR" sz="1200" dirty="0"/>
              <a:t>/</a:t>
            </a:r>
            <a:r>
              <a:rPr lang="ko-KR" altLang="en-US" sz="12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재고 메뉴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 메뉴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180642" y="2002050"/>
            <a:ext cx="1485570" cy="4451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43650" y="2095591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21113" y="209759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기본사항등록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239550" y="2095590"/>
            <a:ext cx="1341720" cy="950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93807" y="2397720"/>
            <a:ext cx="6463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/>
              <a:t>수당등록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공제등록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부서등록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1911944" y="2151441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174231" y="2327014"/>
            <a:ext cx="3555318" cy="2307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43730" y="2349727"/>
            <a:ext cx="3558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수당코드</a:t>
            </a:r>
            <a:r>
              <a:rPr lang="ko-KR" altLang="en-US" sz="800" dirty="0"/>
              <a:t>             </a:t>
            </a:r>
            <a:r>
              <a:rPr lang="ko-KR" altLang="en-US" sz="800" dirty="0" err="1"/>
              <a:t>수당항목명</a:t>
            </a:r>
            <a:r>
              <a:rPr lang="ko-KR" altLang="en-US" sz="800" dirty="0"/>
              <a:t>                 </a:t>
            </a:r>
            <a:r>
              <a:rPr lang="ko-KR" altLang="en-US" sz="800" dirty="0" err="1"/>
              <a:t>지급유형</a:t>
            </a:r>
            <a:r>
              <a:rPr lang="ko-KR" altLang="en-US" sz="800" dirty="0"/>
              <a:t>              계산식</a:t>
            </a:r>
            <a:endParaRPr lang="en-US" altLang="ko-KR" sz="800" dirty="0"/>
          </a:p>
        </p:txBody>
      </p:sp>
      <p:sp>
        <p:nvSpPr>
          <p:cNvPr id="43" name="직사각형 42"/>
          <p:cNvSpPr/>
          <p:nvPr/>
        </p:nvSpPr>
        <p:spPr>
          <a:xfrm>
            <a:off x="2184170" y="5903270"/>
            <a:ext cx="746277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324113" y="592552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추가</a:t>
            </a:r>
            <a:endParaRPr lang="en-US" altLang="ko-KR" sz="800" dirty="0"/>
          </a:p>
        </p:txBody>
      </p:sp>
      <p:sp>
        <p:nvSpPr>
          <p:cNvPr id="40" name="타원 39"/>
          <p:cNvSpPr/>
          <p:nvPr/>
        </p:nvSpPr>
        <p:spPr>
          <a:xfrm>
            <a:off x="3204171" y="254657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174614" y="251469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7898" y="1759131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1522" y="1774815"/>
            <a:ext cx="26164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급여관리            인사관리               전자결재관리</a:t>
            </a:r>
            <a:endParaRPr lang="en-US" altLang="ko-KR" sz="800" dirty="0"/>
          </a:p>
        </p:txBody>
      </p:sp>
      <p:sp>
        <p:nvSpPr>
          <p:cNvPr id="49" name="직사각형 48"/>
          <p:cNvSpPr/>
          <p:nvPr/>
        </p:nvSpPr>
        <p:spPr>
          <a:xfrm>
            <a:off x="252567" y="3154933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48927" y="314096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근태 기록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8311" y="3548596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54671" y="353463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급여 작업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34734" y="2612084"/>
            <a:ext cx="3603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 </a:t>
            </a:r>
            <a:r>
              <a:rPr lang="en-US" altLang="ko-KR" sz="800" dirty="0"/>
              <a:t>001                     </a:t>
            </a:r>
            <a:r>
              <a:rPr lang="ko-KR" altLang="en-US" sz="800" dirty="0"/>
              <a:t>기본급                    </a:t>
            </a:r>
            <a:r>
              <a:rPr lang="ko-KR" altLang="en-US" sz="800" dirty="0" err="1"/>
              <a:t>전액과세</a:t>
            </a:r>
            <a:r>
              <a:rPr lang="ko-KR" altLang="en-US" sz="800" dirty="0"/>
              <a:t>                고정</a:t>
            </a:r>
            <a:endParaRPr lang="en-US" altLang="ko-KR" sz="800" dirty="0"/>
          </a:p>
          <a:p>
            <a:r>
              <a:rPr lang="en-US" altLang="ko-KR" sz="800" dirty="0"/>
              <a:t> 002                    </a:t>
            </a:r>
            <a:r>
              <a:rPr lang="ko-KR" altLang="en-US" sz="800" dirty="0" err="1"/>
              <a:t>야근수당</a:t>
            </a:r>
            <a:r>
              <a:rPr lang="ko-KR" altLang="en-US" sz="800" dirty="0"/>
              <a:t>                  변동</a:t>
            </a:r>
            <a:r>
              <a:rPr lang="en-US" altLang="ko-KR" sz="800" dirty="0"/>
              <a:t>(</a:t>
            </a:r>
            <a:r>
              <a:rPr lang="ko-KR" altLang="en-US" sz="800" dirty="0"/>
              <a:t>시간</a:t>
            </a:r>
            <a:r>
              <a:rPr lang="en-US" altLang="ko-KR" sz="800" dirty="0"/>
              <a:t>)           </a:t>
            </a:r>
            <a:r>
              <a:rPr lang="ko-KR" altLang="en-US" sz="800" dirty="0"/>
              <a:t>기본급</a:t>
            </a:r>
            <a:r>
              <a:rPr lang="en-US" altLang="ko-KR" sz="800" dirty="0"/>
              <a:t>*1.5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15616" y="1729076"/>
            <a:ext cx="3579670" cy="3068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151424" y="1988046"/>
            <a:ext cx="1033312" cy="215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26101" y="196299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부서코드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2151424" y="2383532"/>
            <a:ext cx="1033312" cy="215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480286" y="23593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부서명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138342" y="3206363"/>
            <a:ext cx="2001610" cy="40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403648" y="318131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사용메뉴</a:t>
            </a:r>
            <a:endParaRPr lang="ko-KR" altLang="en-US" sz="1000" dirty="0"/>
          </a:p>
        </p:txBody>
      </p:sp>
      <p:sp>
        <p:nvSpPr>
          <p:cNvPr id="61" name="직사각형 60"/>
          <p:cNvSpPr/>
          <p:nvPr/>
        </p:nvSpPr>
        <p:spPr>
          <a:xfrm>
            <a:off x="1461136" y="4388919"/>
            <a:ext cx="639926" cy="242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570586" y="438521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수정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2283699" y="4394090"/>
            <a:ext cx="639926" cy="242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393149" y="439038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52" name="타원 51"/>
          <p:cNvSpPr/>
          <p:nvPr/>
        </p:nvSpPr>
        <p:spPr>
          <a:xfrm>
            <a:off x="2218499" y="429709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88942" y="426521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375356" y="426903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345799" y="423715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41528" y="2769025"/>
            <a:ext cx="1033312" cy="215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1470390" y="274488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부서장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33981" y="3308303"/>
            <a:ext cx="1503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ㅁ</a:t>
            </a:r>
            <a:r>
              <a:rPr lang="ko-KR" altLang="en-US" sz="900" dirty="0"/>
              <a:t> 회계  </a:t>
            </a:r>
            <a:r>
              <a:rPr lang="ko-KR" altLang="en-US" sz="900" dirty="0" err="1"/>
              <a:t>ㅁ</a:t>
            </a:r>
            <a:r>
              <a:rPr lang="ko-KR" altLang="en-US" sz="900" dirty="0"/>
              <a:t> 인사  </a:t>
            </a:r>
            <a:r>
              <a:rPr lang="ko-KR" altLang="en-US" sz="900" dirty="0" err="1"/>
              <a:t>ㅁ</a:t>
            </a:r>
            <a:r>
              <a:rPr lang="ko-KR" altLang="en-US" sz="900" dirty="0"/>
              <a:t> 재고</a:t>
            </a:r>
            <a:endParaRPr lang="en-US" altLang="ko-KR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3254787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804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24408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endParaRPr lang="en-US" altLang="ko-KR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SC-ID-E-1104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81493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급여대장의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명세서를 조회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새로운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급여대장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추가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급여대장을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삭제할 수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개인정보</a:t>
            </a:r>
            <a:r>
              <a:rPr lang="en-US" altLang="ko-KR" sz="1200" dirty="0"/>
              <a:t>/</a:t>
            </a:r>
            <a:r>
              <a:rPr lang="ko-KR" altLang="en-US" sz="12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재고 메뉴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 메뉴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180642" y="2002050"/>
            <a:ext cx="1485570" cy="4451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43650" y="2095591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21113" y="209759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기본사항등록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239550" y="2095590"/>
            <a:ext cx="1341720" cy="950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93807" y="2397720"/>
            <a:ext cx="6463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수당등록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공제등록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부서등록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1911944" y="2151441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184170" y="5903270"/>
            <a:ext cx="746277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324113" y="592552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추가</a:t>
            </a:r>
            <a:endParaRPr lang="en-US" altLang="ko-KR" sz="800" dirty="0"/>
          </a:p>
        </p:txBody>
      </p:sp>
      <p:sp>
        <p:nvSpPr>
          <p:cNvPr id="40" name="타원 39"/>
          <p:cNvSpPr/>
          <p:nvPr/>
        </p:nvSpPr>
        <p:spPr>
          <a:xfrm>
            <a:off x="2094242" y="5792566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064685" y="576068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7898" y="1759131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1522" y="1774815"/>
            <a:ext cx="26164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급여관리            인사관리               전자결재관리</a:t>
            </a:r>
            <a:endParaRPr lang="en-US" altLang="ko-KR" sz="800" dirty="0"/>
          </a:p>
        </p:txBody>
      </p:sp>
      <p:sp>
        <p:nvSpPr>
          <p:cNvPr id="49" name="직사각형 48"/>
          <p:cNvSpPr/>
          <p:nvPr/>
        </p:nvSpPr>
        <p:spPr>
          <a:xfrm>
            <a:off x="252567" y="3154933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48927" y="314096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근태 기록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8311" y="3548596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54671" y="353463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급여 작업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174231" y="2335195"/>
            <a:ext cx="3555318" cy="1870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96771" y="2450398"/>
            <a:ext cx="36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급여지급일</a:t>
            </a:r>
            <a:r>
              <a:rPr lang="ko-KR" altLang="en-US" sz="800" dirty="0"/>
              <a:t>     </a:t>
            </a:r>
            <a:r>
              <a:rPr lang="ko-KR" altLang="en-US" sz="800" dirty="0" err="1"/>
              <a:t>급여구분</a:t>
            </a:r>
            <a:r>
              <a:rPr lang="ko-KR" altLang="en-US" sz="800" dirty="0"/>
              <a:t>     </a:t>
            </a:r>
            <a:r>
              <a:rPr lang="ko-KR" altLang="en-US" sz="800" dirty="0" err="1"/>
              <a:t>급여대장명</a:t>
            </a:r>
            <a:r>
              <a:rPr lang="ko-KR" altLang="en-US" sz="800" dirty="0"/>
              <a:t>      명세서     총인원      </a:t>
            </a:r>
            <a:r>
              <a:rPr lang="ko-KR" altLang="en-US" sz="800" dirty="0" err="1"/>
              <a:t>총급여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2023/07/20       </a:t>
            </a:r>
            <a:r>
              <a:rPr lang="ko-KR" altLang="en-US" sz="800" dirty="0"/>
              <a:t>급여        </a:t>
            </a:r>
            <a:r>
              <a:rPr lang="en-US" altLang="ko-KR" sz="800" dirty="0"/>
              <a:t>23/07 </a:t>
            </a:r>
            <a:r>
              <a:rPr lang="ko-KR" altLang="en-US" sz="800" dirty="0"/>
              <a:t>급여        조회         </a:t>
            </a:r>
            <a:r>
              <a:rPr lang="en-US" altLang="ko-KR" sz="800" dirty="0"/>
              <a:t>6       35,274,000</a:t>
            </a:r>
            <a:endParaRPr lang="ko-KR" altLang="en-US" sz="800" dirty="0"/>
          </a:p>
        </p:txBody>
      </p:sp>
      <p:sp>
        <p:nvSpPr>
          <p:cNvPr id="47" name="타원 46"/>
          <p:cNvSpPr/>
          <p:nvPr/>
        </p:nvSpPr>
        <p:spPr>
          <a:xfrm>
            <a:off x="4241517" y="2653267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211960" y="262138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302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17657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endParaRPr lang="en-US" altLang="ko-KR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SC-ID-E-1105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근태 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근태 조회 및 수정창을 띄움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496419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근무 기록을 조회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근무자들 수정 창을 띄움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급여대장을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수정창을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나오게함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개인정보</a:t>
            </a:r>
            <a:r>
              <a:rPr lang="en-US" altLang="ko-KR" sz="1200" dirty="0"/>
              <a:t>/</a:t>
            </a:r>
            <a:r>
              <a:rPr lang="ko-KR" altLang="en-US" sz="12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재고 메뉴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 메뉴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180642" y="2002050"/>
            <a:ext cx="1485570" cy="4451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63520" y="2663746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65432" y="2663746"/>
            <a:ext cx="1341720" cy="950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73226" y="269411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근태 기록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11944" y="2151441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184170" y="5903270"/>
            <a:ext cx="746277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324113" y="592552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수정</a:t>
            </a:r>
            <a:endParaRPr lang="en-US" altLang="ko-KR" sz="800" dirty="0"/>
          </a:p>
        </p:txBody>
      </p:sp>
      <p:sp>
        <p:nvSpPr>
          <p:cNvPr id="40" name="타원 39"/>
          <p:cNvSpPr/>
          <p:nvPr/>
        </p:nvSpPr>
        <p:spPr>
          <a:xfrm>
            <a:off x="2094242" y="5792566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064685" y="576068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7898" y="1759131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1522" y="1774815"/>
            <a:ext cx="26164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급여관리            인사관리               전자결재관리</a:t>
            </a:r>
            <a:endParaRPr lang="en-US" altLang="ko-KR" sz="800" dirty="0"/>
          </a:p>
        </p:txBody>
      </p:sp>
      <p:sp>
        <p:nvSpPr>
          <p:cNvPr id="49" name="직사각형 48"/>
          <p:cNvSpPr/>
          <p:nvPr/>
        </p:nvSpPr>
        <p:spPr>
          <a:xfrm>
            <a:off x="261624" y="2216993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13086" y="221699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기본사항 등록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8311" y="3748161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87149" y="374816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급여 작업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174231" y="2335195"/>
            <a:ext cx="3555318" cy="1870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20040" y="2450398"/>
            <a:ext cx="2505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근무일자       사원         수당 항목     근무 기록 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2023/07/20    7366</a:t>
            </a:r>
            <a:r>
              <a:rPr lang="ko-KR" altLang="en-US" sz="800" dirty="0"/>
              <a:t>        야근수당        </a:t>
            </a:r>
            <a:r>
              <a:rPr lang="en-US" altLang="ko-KR" sz="800" dirty="0"/>
              <a:t>2.0</a:t>
            </a:r>
            <a:r>
              <a:rPr lang="ko-KR" altLang="en-US" sz="800" dirty="0"/>
              <a:t>  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2023/07/21    7536</a:t>
            </a:r>
            <a:r>
              <a:rPr lang="ko-KR" altLang="en-US" sz="800" dirty="0"/>
              <a:t>        연차수당        </a:t>
            </a:r>
            <a:r>
              <a:rPr lang="en-US" altLang="ko-KR" sz="800" dirty="0"/>
              <a:t>3.0</a:t>
            </a:r>
            <a:r>
              <a:rPr lang="ko-KR" altLang="en-US" sz="800" dirty="0"/>
              <a:t>   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    </a:t>
            </a:r>
            <a:r>
              <a:rPr lang="en-US" altLang="ko-KR" sz="800" dirty="0"/>
              <a:t>    </a:t>
            </a:r>
            <a:endParaRPr lang="ko-KR" altLang="en-US" sz="800" dirty="0"/>
          </a:p>
          <a:p>
            <a:r>
              <a:rPr lang="ko-KR" altLang="en-US" sz="800" dirty="0"/>
              <a:t>     </a:t>
            </a:r>
            <a:r>
              <a:rPr lang="en-US" altLang="ko-KR" sz="800" dirty="0"/>
              <a:t>    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4241517" y="292721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3A8B26A-563A-40C5-85D3-11F76D481F0E}"/>
              </a:ext>
            </a:extLst>
          </p:cNvPr>
          <p:cNvSpPr txBox="1"/>
          <p:nvPr/>
        </p:nvSpPr>
        <p:spPr>
          <a:xfrm>
            <a:off x="573226" y="2995830"/>
            <a:ext cx="65915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50" dirty="0"/>
              <a:t>근무 입력</a:t>
            </a:r>
            <a:endParaRPr lang="en-US" altLang="ko-KR" sz="850" dirty="0"/>
          </a:p>
          <a:p>
            <a:r>
              <a:rPr lang="ko-KR" altLang="en-US" sz="850" dirty="0"/>
              <a:t>근무 조회</a:t>
            </a:r>
            <a:endParaRPr lang="en-US" altLang="ko-KR" sz="85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2FDB1A8B-9783-4C28-8A37-AA6DE6221EAA}"/>
              </a:ext>
            </a:extLst>
          </p:cNvPr>
          <p:cNvSpPr/>
          <p:nvPr/>
        </p:nvSpPr>
        <p:spPr>
          <a:xfrm>
            <a:off x="489295" y="316778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7136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026619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endParaRPr lang="en-US" altLang="ko-KR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SC-ID-E-1105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근태 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근무기록 수정 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359270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근무 기록을 수정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근무 기록 삭제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근무기록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삭제할 수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개인정보</a:t>
            </a:r>
            <a:r>
              <a:rPr lang="en-US" altLang="ko-KR" sz="1200" dirty="0"/>
              <a:t>/</a:t>
            </a:r>
            <a:r>
              <a:rPr lang="ko-KR" altLang="en-US" sz="12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재고 메뉴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 메뉴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180642" y="2002050"/>
            <a:ext cx="1485570" cy="4451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63520" y="2663746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65432" y="2663746"/>
            <a:ext cx="1341720" cy="950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73226" y="269411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근태 기록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11944" y="2151441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184170" y="5903270"/>
            <a:ext cx="746277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324113" y="592552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수정</a:t>
            </a:r>
            <a:endParaRPr lang="en-US" altLang="ko-KR" sz="800" dirty="0"/>
          </a:p>
        </p:txBody>
      </p:sp>
      <p:sp>
        <p:nvSpPr>
          <p:cNvPr id="44" name="직사각형 43"/>
          <p:cNvSpPr/>
          <p:nvPr/>
        </p:nvSpPr>
        <p:spPr>
          <a:xfrm>
            <a:off x="187898" y="1759131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1522" y="1774815"/>
            <a:ext cx="26164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급여관리            인사관리               전자결재관리</a:t>
            </a:r>
            <a:endParaRPr lang="en-US" altLang="ko-KR" sz="800" dirty="0"/>
          </a:p>
        </p:txBody>
      </p:sp>
      <p:sp>
        <p:nvSpPr>
          <p:cNvPr id="49" name="직사각형 48"/>
          <p:cNvSpPr/>
          <p:nvPr/>
        </p:nvSpPr>
        <p:spPr>
          <a:xfrm>
            <a:off x="261624" y="2216993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13086" y="221699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기본사항 등록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8311" y="3748161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87149" y="374816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급여 작업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174231" y="2335195"/>
            <a:ext cx="3555318" cy="1870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20040" y="2450398"/>
            <a:ext cx="2505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근무일자       사원         수당 항목     근무 기록 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2023/07/20    7366</a:t>
            </a:r>
            <a:r>
              <a:rPr lang="ko-KR" altLang="en-US" sz="800" dirty="0"/>
              <a:t>        야근수당        </a:t>
            </a:r>
            <a:r>
              <a:rPr lang="en-US" altLang="ko-KR" sz="800" dirty="0"/>
              <a:t>2.0</a:t>
            </a:r>
            <a:r>
              <a:rPr lang="ko-KR" altLang="en-US" sz="800" dirty="0"/>
              <a:t>  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2023/07/21    7536</a:t>
            </a:r>
            <a:r>
              <a:rPr lang="ko-KR" altLang="en-US" sz="800" dirty="0"/>
              <a:t>        연차수당        </a:t>
            </a:r>
            <a:r>
              <a:rPr lang="en-US" altLang="ko-KR" sz="800" dirty="0"/>
              <a:t>3.0</a:t>
            </a:r>
            <a:r>
              <a:rPr lang="ko-KR" altLang="en-US" sz="800" dirty="0"/>
              <a:t>   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    </a:t>
            </a:r>
            <a:r>
              <a:rPr lang="en-US" altLang="ko-KR" sz="800" dirty="0"/>
              <a:t>    </a:t>
            </a:r>
            <a:endParaRPr lang="ko-KR" altLang="en-US" sz="800" dirty="0"/>
          </a:p>
          <a:p>
            <a:r>
              <a:rPr lang="ko-KR" altLang="en-US" sz="800" dirty="0"/>
              <a:t>     </a:t>
            </a:r>
            <a:r>
              <a:rPr lang="en-US" altLang="ko-KR" sz="800" dirty="0"/>
              <a:t>    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4241517" y="292721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3A8B26A-563A-40C5-85D3-11F76D481F0E}"/>
              </a:ext>
            </a:extLst>
          </p:cNvPr>
          <p:cNvSpPr txBox="1"/>
          <p:nvPr/>
        </p:nvSpPr>
        <p:spPr>
          <a:xfrm>
            <a:off x="573226" y="2995830"/>
            <a:ext cx="65915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50" dirty="0"/>
              <a:t>근무 입력</a:t>
            </a:r>
            <a:endParaRPr lang="en-US" altLang="ko-KR" sz="850" dirty="0"/>
          </a:p>
          <a:p>
            <a:r>
              <a:rPr lang="ko-KR" altLang="en-US" sz="850" dirty="0"/>
              <a:t>근무 조회</a:t>
            </a:r>
            <a:endParaRPr lang="en-US" altLang="ko-KR" sz="85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081F8E16-2A7C-4DD8-8AE8-DA30BF013FD1}"/>
              </a:ext>
            </a:extLst>
          </p:cNvPr>
          <p:cNvSpPr/>
          <p:nvPr/>
        </p:nvSpPr>
        <p:spPr>
          <a:xfrm>
            <a:off x="1875169" y="2592575"/>
            <a:ext cx="3579670" cy="3068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7E8313B-0A36-4423-9D26-35855E0BE0BA}"/>
              </a:ext>
            </a:extLst>
          </p:cNvPr>
          <p:cNvSpPr/>
          <p:nvPr/>
        </p:nvSpPr>
        <p:spPr>
          <a:xfrm>
            <a:off x="2854878" y="2902093"/>
            <a:ext cx="1033312" cy="215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44567A0C-3E12-4E11-8CE3-DDA73E47F37A}"/>
              </a:ext>
            </a:extLst>
          </p:cNvPr>
          <p:cNvSpPr txBox="1"/>
          <p:nvPr/>
        </p:nvSpPr>
        <p:spPr>
          <a:xfrm>
            <a:off x="2129555" y="287704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근무일자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5C815E6-61A4-4340-84F9-9799131A0816}"/>
              </a:ext>
            </a:extLst>
          </p:cNvPr>
          <p:cNvSpPr txBox="1"/>
          <p:nvPr/>
        </p:nvSpPr>
        <p:spPr>
          <a:xfrm>
            <a:off x="2183740" y="327343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사원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7E174ADE-C7F3-4045-AD5C-03EDB70451FE}"/>
              </a:ext>
            </a:extLst>
          </p:cNvPr>
          <p:cNvSpPr/>
          <p:nvPr/>
        </p:nvSpPr>
        <p:spPr>
          <a:xfrm>
            <a:off x="2841796" y="4120410"/>
            <a:ext cx="2001610" cy="40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6E3E8B6E-8C0D-4AF9-B692-2BAAA130EF1D}"/>
              </a:ext>
            </a:extLst>
          </p:cNvPr>
          <p:cNvSpPr txBox="1"/>
          <p:nvPr/>
        </p:nvSpPr>
        <p:spPr>
          <a:xfrm>
            <a:off x="2107102" y="409535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근무 기록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3A9639EB-C458-4CB3-8ED1-9E58937DF0B4}"/>
              </a:ext>
            </a:extLst>
          </p:cNvPr>
          <p:cNvSpPr/>
          <p:nvPr/>
        </p:nvSpPr>
        <p:spPr>
          <a:xfrm>
            <a:off x="2844982" y="3683072"/>
            <a:ext cx="1033312" cy="215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ECE44A12-6DEB-443E-8CF4-7F1A5C0345E8}"/>
              </a:ext>
            </a:extLst>
          </p:cNvPr>
          <p:cNvSpPr txBox="1"/>
          <p:nvPr/>
        </p:nvSpPr>
        <p:spPr>
          <a:xfrm>
            <a:off x="2173844" y="3658928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수당 항목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D97C2722-99C4-4DEA-893E-09617DAC8655}"/>
              </a:ext>
            </a:extLst>
          </p:cNvPr>
          <p:cNvSpPr/>
          <p:nvPr/>
        </p:nvSpPr>
        <p:spPr>
          <a:xfrm>
            <a:off x="2864297" y="3310952"/>
            <a:ext cx="1033312" cy="215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345B9AAF-550A-4F70-A5CA-5A085EE99AB1}"/>
              </a:ext>
            </a:extLst>
          </p:cNvPr>
          <p:cNvSpPr/>
          <p:nvPr/>
        </p:nvSpPr>
        <p:spPr>
          <a:xfrm>
            <a:off x="2171205" y="5320323"/>
            <a:ext cx="746277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2DEBA9-787F-4E70-A851-2FDC1545E9D8}"/>
              </a:ext>
            </a:extLst>
          </p:cNvPr>
          <p:cNvSpPr txBox="1"/>
          <p:nvPr/>
        </p:nvSpPr>
        <p:spPr>
          <a:xfrm>
            <a:off x="2311148" y="534257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수정</a:t>
            </a:r>
            <a:endParaRPr lang="en-US" altLang="ko-KR" sz="800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BAF69AC2-F5D4-4F81-9F0E-1F630E3D3921}"/>
              </a:ext>
            </a:extLst>
          </p:cNvPr>
          <p:cNvSpPr/>
          <p:nvPr/>
        </p:nvSpPr>
        <p:spPr>
          <a:xfrm>
            <a:off x="2081277" y="520961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DFDEF5BB-3D55-46A9-8C64-FA72E761E019}"/>
              </a:ext>
            </a:extLst>
          </p:cNvPr>
          <p:cNvSpPr txBox="1"/>
          <p:nvPr/>
        </p:nvSpPr>
        <p:spPr>
          <a:xfrm>
            <a:off x="2051720" y="517774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1BDAEF3B-285F-4EC2-8FCA-ED68112F9686}"/>
              </a:ext>
            </a:extLst>
          </p:cNvPr>
          <p:cNvSpPr/>
          <p:nvPr/>
        </p:nvSpPr>
        <p:spPr>
          <a:xfrm>
            <a:off x="3132961" y="5301208"/>
            <a:ext cx="746277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461750BC-D171-47BB-BEF3-6A6016FE7EFB}"/>
              </a:ext>
            </a:extLst>
          </p:cNvPr>
          <p:cNvSpPr txBox="1"/>
          <p:nvPr/>
        </p:nvSpPr>
        <p:spPr>
          <a:xfrm>
            <a:off x="3291679" y="535277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삭제</a:t>
            </a:r>
            <a:endParaRPr lang="en-US" altLang="ko-KR" sz="800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CB9050FC-0522-452A-9E2F-7B3BA8C623E7}"/>
              </a:ext>
            </a:extLst>
          </p:cNvPr>
          <p:cNvSpPr/>
          <p:nvPr/>
        </p:nvSpPr>
        <p:spPr>
          <a:xfrm>
            <a:off x="3072434" y="5251526"/>
            <a:ext cx="136770" cy="13045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25070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789679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endParaRPr lang="en-US" altLang="ko-KR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SC-ID-E-1105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근무관리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근무 추가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095520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근무를 입력 할 수 있음 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근무 일자를 추가 할 수 있는 창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근무기록을 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추가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개인정보</a:t>
            </a:r>
            <a:r>
              <a:rPr lang="en-US" altLang="ko-KR" sz="1200" dirty="0"/>
              <a:t>/</a:t>
            </a:r>
            <a:r>
              <a:rPr lang="ko-KR" altLang="en-US" sz="12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재고 메뉴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 메뉴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180642" y="2002050"/>
            <a:ext cx="1485570" cy="4451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63520" y="2663746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65432" y="2663746"/>
            <a:ext cx="1341720" cy="950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73226" y="269411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근태 기록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11944" y="2151441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184170" y="5903270"/>
            <a:ext cx="746277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324113" y="592552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추가</a:t>
            </a:r>
            <a:endParaRPr lang="en-US" altLang="ko-KR" sz="800" dirty="0"/>
          </a:p>
        </p:txBody>
      </p:sp>
      <p:sp>
        <p:nvSpPr>
          <p:cNvPr id="40" name="타원 39"/>
          <p:cNvSpPr/>
          <p:nvPr/>
        </p:nvSpPr>
        <p:spPr>
          <a:xfrm>
            <a:off x="2094242" y="5792566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064685" y="576068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7898" y="1759131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1522" y="1774815"/>
            <a:ext cx="26164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급여관리            인사관리               전자결재관리</a:t>
            </a:r>
            <a:endParaRPr lang="en-US" altLang="ko-KR" sz="800" dirty="0"/>
          </a:p>
        </p:txBody>
      </p:sp>
      <p:sp>
        <p:nvSpPr>
          <p:cNvPr id="49" name="직사각형 48"/>
          <p:cNvSpPr/>
          <p:nvPr/>
        </p:nvSpPr>
        <p:spPr>
          <a:xfrm>
            <a:off x="261624" y="2216993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13086" y="221699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기본사항 등록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8311" y="3748161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87149" y="374816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급여 작업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174231" y="2335195"/>
            <a:ext cx="3555318" cy="1870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20040" y="2450398"/>
            <a:ext cx="2505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근무일자       사원         수당 항목     근무 기록 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2023/06/20    7166</a:t>
            </a:r>
            <a:r>
              <a:rPr lang="ko-KR" altLang="en-US" sz="800" dirty="0"/>
              <a:t>        야근수당        </a:t>
            </a:r>
            <a:r>
              <a:rPr lang="en-US" altLang="ko-KR" sz="800" dirty="0"/>
              <a:t>2.0</a:t>
            </a:r>
            <a:r>
              <a:rPr lang="ko-KR" altLang="en-US" sz="800" dirty="0"/>
              <a:t>  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2023/06/21    7236</a:t>
            </a:r>
            <a:r>
              <a:rPr lang="ko-KR" altLang="en-US" sz="800" dirty="0"/>
              <a:t>        연차수당        </a:t>
            </a:r>
            <a:r>
              <a:rPr lang="en-US" altLang="ko-KR" sz="800" dirty="0"/>
              <a:t>3.0</a:t>
            </a:r>
            <a:r>
              <a:rPr lang="ko-KR" altLang="en-US" sz="800" dirty="0"/>
              <a:t>   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    </a:t>
            </a:r>
            <a:r>
              <a:rPr lang="en-US" altLang="ko-KR" sz="800" dirty="0"/>
              <a:t>    </a:t>
            </a:r>
            <a:endParaRPr lang="ko-KR" altLang="en-US" sz="800" dirty="0"/>
          </a:p>
          <a:p>
            <a:r>
              <a:rPr lang="ko-KR" altLang="en-US" sz="800" dirty="0"/>
              <a:t>     </a:t>
            </a:r>
            <a:r>
              <a:rPr lang="en-US" altLang="ko-KR" sz="800" dirty="0"/>
              <a:t>    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4241517" y="292721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3A8B26A-563A-40C5-85D3-11F76D481F0E}"/>
              </a:ext>
            </a:extLst>
          </p:cNvPr>
          <p:cNvSpPr txBox="1"/>
          <p:nvPr/>
        </p:nvSpPr>
        <p:spPr>
          <a:xfrm>
            <a:off x="573226" y="2995830"/>
            <a:ext cx="65915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50" dirty="0"/>
              <a:t>근무 입력</a:t>
            </a:r>
            <a:endParaRPr lang="en-US" altLang="ko-KR" sz="850" dirty="0"/>
          </a:p>
          <a:p>
            <a:r>
              <a:rPr lang="ko-KR" altLang="en-US" sz="850" dirty="0"/>
              <a:t>근무 조회</a:t>
            </a:r>
            <a:endParaRPr lang="en-US" altLang="ko-KR" sz="85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2FDB1A8B-9783-4C28-8A37-AA6DE6221EAA}"/>
              </a:ext>
            </a:extLst>
          </p:cNvPr>
          <p:cNvSpPr/>
          <p:nvPr/>
        </p:nvSpPr>
        <p:spPr>
          <a:xfrm>
            <a:off x="489295" y="300734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70321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67047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endParaRPr lang="en-US" altLang="ko-KR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SC-ID-E-1105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근무관리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근무 추가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961455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근무를 추가 할 수 있음 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근무기록을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추가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개인정보</a:t>
            </a:r>
            <a:r>
              <a:rPr lang="en-US" altLang="ko-KR" sz="1200" dirty="0"/>
              <a:t>/</a:t>
            </a:r>
            <a:r>
              <a:rPr lang="ko-KR" altLang="en-US" sz="12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재고 메뉴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 메뉴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180642" y="2002050"/>
            <a:ext cx="1485570" cy="4451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63520" y="2663746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65432" y="2663746"/>
            <a:ext cx="1341720" cy="950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73226" y="269411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근태 기록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11944" y="2151441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87898" y="1759131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1522" y="1774815"/>
            <a:ext cx="26164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급여관리            인사관리               전자결재관리</a:t>
            </a:r>
            <a:endParaRPr lang="en-US" altLang="ko-KR" sz="800" dirty="0"/>
          </a:p>
        </p:txBody>
      </p:sp>
      <p:sp>
        <p:nvSpPr>
          <p:cNvPr id="49" name="직사각형 48"/>
          <p:cNvSpPr/>
          <p:nvPr/>
        </p:nvSpPr>
        <p:spPr>
          <a:xfrm>
            <a:off x="261624" y="2216993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13086" y="221699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기본사항 등록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8311" y="3748161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87149" y="374816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급여 작업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174231" y="2335195"/>
            <a:ext cx="3555318" cy="1870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20040" y="2450398"/>
            <a:ext cx="2505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근무일자       사원         수당 항목     근무 기록 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2023/06/20    7166</a:t>
            </a:r>
            <a:r>
              <a:rPr lang="ko-KR" altLang="en-US" sz="800" dirty="0"/>
              <a:t>        야근수당        </a:t>
            </a:r>
            <a:r>
              <a:rPr lang="en-US" altLang="ko-KR" sz="800" dirty="0"/>
              <a:t>2.0</a:t>
            </a:r>
            <a:r>
              <a:rPr lang="ko-KR" altLang="en-US" sz="800" dirty="0"/>
              <a:t>  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2023/06/21    7236</a:t>
            </a:r>
            <a:r>
              <a:rPr lang="ko-KR" altLang="en-US" sz="800" dirty="0"/>
              <a:t>        연차수당        </a:t>
            </a:r>
            <a:r>
              <a:rPr lang="en-US" altLang="ko-KR" sz="800" dirty="0"/>
              <a:t>3.0</a:t>
            </a:r>
            <a:r>
              <a:rPr lang="ko-KR" altLang="en-US" sz="800" dirty="0"/>
              <a:t>   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    </a:t>
            </a:r>
            <a:r>
              <a:rPr lang="en-US" altLang="ko-KR" sz="800" dirty="0"/>
              <a:t>    </a:t>
            </a:r>
            <a:endParaRPr lang="ko-KR" altLang="en-US" sz="800" dirty="0"/>
          </a:p>
          <a:p>
            <a:r>
              <a:rPr lang="ko-KR" altLang="en-US" sz="800" dirty="0"/>
              <a:t>     </a:t>
            </a:r>
            <a:r>
              <a:rPr lang="en-US" altLang="ko-KR" sz="800" dirty="0"/>
              <a:t>    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4241517" y="292721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3A8B26A-563A-40C5-85D3-11F76D481F0E}"/>
              </a:ext>
            </a:extLst>
          </p:cNvPr>
          <p:cNvSpPr txBox="1"/>
          <p:nvPr/>
        </p:nvSpPr>
        <p:spPr>
          <a:xfrm>
            <a:off x="573226" y="2995830"/>
            <a:ext cx="65915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50" dirty="0"/>
              <a:t>근무 입력</a:t>
            </a:r>
            <a:endParaRPr lang="en-US" altLang="ko-KR" sz="850" dirty="0"/>
          </a:p>
          <a:p>
            <a:r>
              <a:rPr lang="ko-KR" altLang="en-US" sz="850" dirty="0"/>
              <a:t>근무 조회</a:t>
            </a:r>
            <a:endParaRPr lang="en-US" altLang="ko-KR" sz="8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8945D165-D399-47F1-AB48-3C4D95785FD9}"/>
              </a:ext>
            </a:extLst>
          </p:cNvPr>
          <p:cNvSpPr txBox="1"/>
          <p:nvPr/>
        </p:nvSpPr>
        <p:spPr>
          <a:xfrm>
            <a:off x="2520040" y="2545702"/>
            <a:ext cx="23310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800" dirty="0"/>
          </a:p>
          <a:p>
            <a:r>
              <a:rPr lang="en-US" altLang="ko-KR" sz="800" dirty="0"/>
              <a:t>2023/07/20    7366</a:t>
            </a:r>
            <a:r>
              <a:rPr lang="ko-KR" altLang="en-US" sz="800" dirty="0"/>
              <a:t>        야근수당        </a:t>
            </a:r>
            <a:r>
              <a:rPr lang="en-US" altLang="ko-KR" sz="800" dirty="0"/>
              <a:t>2.0</a:t>
            </a:r>
            <a:r>
              <a:rPr lang="ko-KR" altLang="en-US" sz="800" dirty="0"/>
              <a:t>  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2023/07/21    7536</a:t>
            </a:r>
            <a:r>
              <a:rPr lang="ko-KR" altLang="en-US" sz="800" dirty="0"/>
              <a:t>        연차수당        </a:t>
            </a:r>
            <a:r>
              <a:rPr lang="en-US" altLang="ko-KR" sz="800" dirty="0"/>
              <a:t>3.0</a:t>
            </a:r>
            <a:r>
              <a:rPr lang="ko-KR" altLang="en-US" sz="800" dirty="0"/>
              <a:t>   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    </a:t>
            </a:r>
            <a:r>
              <a:rPr lang="en-US" altLang="ko-KR" sz="800" dirty="0"/>
              <a:t>    </a:t>
            </a:r>
            <a:endParaRPr lang="ko-KR" altLang="en-US" sz="800" dirty="0"/>
          </a:p>
          <a:p>
            <a:r>
              <a:rPr lang="ko-KR" altLang="en-US" sz="800" dirty="0"/>
              <a:t>     </a:t>
            </a:r>
            <a:r>
              <a:rPr lang="en-US" altLang="ko-KR" sz="800" dirty="0"/>
              <a:t>    </a:t>
            </a:r>
            <a:endParaRPr lang="ko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F0A9200-640A-421E-B943-BB1031EE0F23}"/>
              </a:ext>
            </a:extLst>
          </p:cNvPr>
          <p:cNvSpPr txBox="1"/>
          <p:nvPr/>
        </p:nvSpPr>
        <p:spPr>
          <a:xfrm>
            <a:off x="4241517" y="302252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2F374E0-A431-4439-A94A-F1F719A95C93}"/>
              </a:ext>
            </a:extLst>
          </p:cNvPr>
          <p:cNvSpPr/>
          <p:nvPr/>
        </p:nvSpPr>
        <p:spPr>
          <a:xfrm>
            <a:off x="1875169" y="2687879"/>
            <a:ext cx="3579670" cy="3068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C454BC5-8B69-42B2-976A-2C6C1F52F1C4}"/>
              </a:ext>
            </a:extLst>
          </p:cNvPr>
          <p:cNvSpPr/>
          <p:nvPr/>
        </p:nvSpPr>
        <p:spPr>
          <a:xfrm>
            <a:off x="2854878" y="2997397"/>
            <a:ext cx="1033312" cy="215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3570BC9C-540A-47B2-A961-EA9123426841}"/>
              </a:ext>
            </a:extLst>
          </p:cNvPr>
          <p:cNvSpPr txBox="1"/>
          <p:nvPr/>
        </p:nvSpPr>
        <p:spPr>
          <a:xfrm>
            <a:off x="2129555" y="29723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근무일자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8E1AF1A-D973-424C-9958-F9451FCB7AE5}"/>
              </a:ext>
            </a:extLst>
          </p:cNvPr>
          <p:cNvSpPr txBox="1"/>
          <p:nvPr/>
        </p:nvSpPr>
        <p:spPr>
          <a:xfrm>
            <a:off x="2183740" y="33687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사원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CEB5E133-48F0-4F50-BAA9-8427C6C5DBC6}"/>
              </a:ext>
            </a:extLst>
          </p:cNvPr>
          <p:cNvSpPr/>
          <p:nvPr/>
        </p:nvSpPr>
        <p:spPr>
          <a:xfrm>
            <a:off x="2841796" y="4215714"/>
            <a:ext cx="2001610" cy="40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92BF376A-014A-41AF-B886-E5CE9985D178}"/>
              </a:ext>
            </a:extLst>
          </p:cNvPr>
          <p:cNvSpPr txBox="1"/>
          <p:nvPr/>
        </p:nvSpPr>
        <p:spPr>
          <a:xfrm>
            <a:off x="2107102" y="419066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근무 기록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0EC98121-C8F5-42E2-BD6B-B294C90F2821}"/>
              </a:ext>
            </a:extLst>
          </p:cNvPr>
          <p:cNvSpPr/>
          <p:nvPr/>
        </p:nvSpPr>
        <p:spPr>
          <a:xfrm>
            <a:off x="2844982" y="3778376"/>
            <a:ext cx="1033312" cy="215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9EA8CA7B-F8AB-4A00-B8E3-DAA5105B278A}"/>
              </a:ext>
            </a:extLst>
          </p:cNvPr>
          <p:cNvSpPr txBox="1"/>
          <p:nvPr/>
        </p:nvSpPr>
        <p:spPr>
          <a:xfrm>
            <a:off x="2173844" y="375423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수당 항목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013B6E39-2C82-4090-9552-3DCC270A44D2}"/>
              </a:ext>
            </a:extLst>
          </p:cNvPr>
          <p:cNvSpPr/>
          <p:nvPr/>
        </p:nvSpPr>
        <p:spPr>
          <a:xfrm>
            <a:off x="2864297" y="3406256"/>
            <a:ext cx="1033312" cy="215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0A1BDE8-80F5-4A58-B99C-2CFE68003684}"/>
              </a:ext>
            </a:extLst>
          </p:cNvPr>
          <p:cNvSpPr/>
          <p:nvPr/>
        </p:nvSpPr>
        <p:spPr>
          <a:xfrm>
            <a:off x="2171205" y="5415627"/>
            <a:ext cx="746277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F23FF5B0-51A3-46E0-869E-01459DABA4A5}"/>
              </a:ext>
            </a:extLst>
          </p:cNvPr>
          <p:cNvSpPr txBox="1"/>
          <p:nvPr/>
        </p:nvSpPr>
        <p:spPr>
          <a:xfrm>
            <a:off x="2311148" y="543787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추가</a:t>
            </a:r>
            <a:endParaRPr lang="en-US" altLang="ko-KR" sz="8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255E443D-53D0-4303-BBCA-7BFAB66904E0}"/>
              </a:ext>
            </a:extLst>
          </p:cNvPr>
          <p:cNvSpPr/>
          <p:nvPr/>
        </p:nvSpPr>
        <p:spPr>
          <a:xfrm>
            <a:off x="2081277" y="5304923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2FE3321D-45C7-49D5-AA0C-3B594EE02935}"/>
              </a:ext>
            </a:extLst>
          </p:cNvPr>
          <p:cNvSpPr txBox="1"/>
          <p:nvPr/>
        </p:nvSpPr>
        <p:spPr>
          <a:xfrm>
            <a:off x="2051720" y="527304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6309D81-F6A1-480D-8590-C1FB156AA71D}"/>
              </a:ext>
            </a:extLst>
          </p:cNvPr>
          <p:cNvSpPr/>
          <p:nvPr/>
        </p:nvSpPr>
        <p:spPr>
          <a:xfrm>
            <a:off x="2171205" y="5947847"/>
            <a:ext cx="746277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EE387467-BBEA-4291-904D-3CFBE1E067A8}"/>
              </a:ext>
            </a:extLst>
          </p:cNvPr>
          <p:cNvSpPr txBox="1"/>
          <p:nvPr/>
        </p:nvSpPr>
        <p:spPr>
          <a:xfrm>
            <a:off x="2311148" y="597009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추가</a:t>
            </a:r>
            <a:endParaRPr lang="en-US" altLang="ko-KR" sz="8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DEF652F7-712B-4622-950B-2FDED25A9E2C}"/>
              </a:ext>
            </a:extLst>
          </p:cNvPr>
          <p:cNvSpPr/>
          <p:nvPr/>
        </p:nvSpPr>
        <p:spPr>
          <a:xfrm>
            <a:off x="2081277" y="5837143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69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50612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endParaRPr lang="en-US" altLang="ko-KR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SC-ID-E-1106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 작업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3180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 대장 조회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급여대장을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수정창을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나오게함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개인정보</a:t>
            </a:r>
            <a:r>
              <a:rPr lang="en-US" altLang="ko-KR" sz="1200" dirty="0"/>
              <a:t>/</a:t>
            </a:r>
            <a:r>
              <a:rPr lang="ko-KR" altLang="en-US" sz="12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재고 메뉴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 메뉴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180642" y="2002050"/>
            <a:ext cx="1485570" cy="4451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63520" y="3356992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65432" y="3356992"/>
            <a:ext cx="1341720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73226" y="338735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급여 작업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174669" y="5926548"/>
            <a:ext cx="746277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290582" y="5921136"/>
            <a:ext cx="514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수정</a:t>
            </a:r>
            <a:endParaRPr lang="en-US" altLang="ko-KR" sz="800" dirty="0"/>
          </a:p>
        </p:txBody>
      </p:sp>
      <p:sp>
        <p:nvSpPr>
          <p:cNvPr id="40" name="타원 39"/>
          <p:cNvSpPr/>
          <p:nvPr/>
        </p:nvSpPr>
        <p:spPr>
          <a:xfrm>
            <a:off x="2094242" y="5792566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064685" y="576068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7898" y="1759131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1522" y="1774815"/>
            <a:ext cx="26164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급여관리            인사관리               전자결재관리</a:t>
            </a:r>
            <a:endParaRPr lang="en-US" altLang="ko-KR" sz="800" dirty="0"/>
          </a:p>
        </p:txBody>
      </p:sp>
      <p:sp>
        <p:nvSpPr>
          <p:cNvPr id="49" name="직사각형 48"/>
          <p:cNvSpPr/>
          <p:nvPr/>
        </p:nvSpPr>
        <p:spPr>
          <a:xfrm>
            <a:off x="261624" y="2216993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13086" y="221699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기본사항 등록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8311" y="2708920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66974" y="270892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근태 기록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94165" y="2335712"/>
            <a:ext cx="3456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성명 부서명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2023/07/20    7366</a:t>
            </a:r>
            <a:r>
              <a:rPr lang="ko-KR" altLang="en-US" sz="800" dirty="0"/>
              <a:t>        야근수당       </a:t>
            </a:r>
            <a:r>
              <a:rPr lang="en-US" altLang="ko-KR" sz="800" dirty="0"/>
              <a:t>2</a:t>
            </a:r>
          </a:p>
          <a:p>
            <a:endParaRPr lang="en-US" altLang="ko-KR" sz="800" dirty="0"/>
          </a:p>
          <a:p>
            <a:r>
              <a:rPr lang="en-US" altLang="ko-KR" sz="800" dirty="0"/>
              <a:t>2023/07/21    7536</a:t>
            </a:r>
            <a:r>
              <a:rPr lang="ko-KR" altLang="en-US" sz="800" dirty="0"/>
              <a:t>        연차수당      </a:t>
            </a:r>
            <a:r>
              <a:rPr lang="en-US" altLang="ko-KR" sz="800" dirty="0"/>
              <a:t>3.0</a:t>
            </a:r>
            <a:r>
              <a:rPr lang="ko-KR" altLang="en-US" sz="800" dirty="0"/>
              <a:t>   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    </a:t>
            </a:r>
            <a:r>
              <a:rPr lang="en-US" altLang="ko-KR" sz="800" dirty="0"/>
              <a:t>    </a:t>
            </a:r>
            <a:endParaRPr lang="ko-KR" altLang="en-US" sz="800" dirty="0"/>
          </a:p>
          <a:p>
            <a:r>
              <a:rPr lang="ko-KR" altLang="en-US" sz="800" dirty="0"/>
              <a:t>     </a:t>
            </a:r>
            <a:r>
              <a:rPr lang="en-US" altLang="ko-KR" sz="800" dirty="0"/>
              <a:t>    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4241517" y="292721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3A8B26A-563A-40C5-85D3-11F76D481F0E}"/>
              </a:ext>
            </a:extLst>
          </p:cNvPr>
          <p:cNvSpPr txBox="1"/>
          <p:nvPr/>
        </p:nvSpPr>
        <p:spPr>
          <a:xfrm>
            <a:off x="467544" y="3717032"/>
            <a:ext cx="1024639" cy="746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50" dirty="0"/>
              <a:t>급여 대장 조회</a:t>
            </a:r>
            <a:endParaRPr lang="en-US" altLang="ko-KR" sz="850" dirty="0"/>
          </a:p>
          <a:p>
            <a:endParaRPr lang="en-US" altLang="ko-KR" sz="850" dirty="0"/>
          </a:p>
          <a:p>
            <a:r>
              <a:rPr lang="ko-KR" altLang="en-US" sz="850" dirty="0"/>
              <a:t>급여 대장 등록</a:t>
            </a:r>
            <a:endParaRPr lang="en-US" altLang="ko-KR" sz="850" dirty="0"/>
          </a:p>
          <a:p>
            <a:endParaRPr lang="en-US" altLang="ko-KR" sz="850" dirty="0"/>
          </a:p>
          <a:p>
            <a:r>
              <a:rPr lang="ko-KR" altLang="en-US" sz="850" dirty="0" err="1"/>
              <a:t>사원별</a:t>
            </a:r>
            <a:r>
              <a:rPr lang="ko-KR" altLang="en-US" sz="850" dirty="0"/>
              <a:t> 급여 조회</a:t>
            </a:r>
            <a:endParaRPr lang="en-US" altLang="ko-KR" sz="850" dirty="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BD63A428-67A4-430B-B5FE-C6BF34276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238519"/>
              </p:ext>
            </p:extLst>
          </p:nvPr>
        </p:nvGraphicFramePr>
        <p:xfrm>
          <a:off x="1691680" y="1988840"/>
          <a:ext cx="4528118" cy="37953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9483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712289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712289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712288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788604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763165">
                  <a:extLst>
                    <a:ext uri="{9D8B030D-6E8A-4147-A177-3AD203B41FA5}">
                      <a16:colId xmlns:a16="http://schemas.microsoft.com/office/drawing/2014/main" xmlns="" val="3755809618"/>
                    </a:ext>
                  </a:extLst>
                </a:gridCol>
              </a:tblGrid>
              <a:tr h="569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부서명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기본급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수당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총 액</a:t>
                      </a:r>
                    </a:p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2274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2098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2098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2098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22452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2098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2098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2098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2098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2098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2098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2098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2098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  <a:tr h="2098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8439294"/>
                  </a:ext>
                </a:extLst>
              </a:tr>
              <a:tr h="2098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053927"/>
                  </a:ext>
                </a:extLst>
              </a:tr>
            </a:tbl>
          </a:graphicData>
        </a:graphic>
      </p:graphicFrame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5459F8D2-76C4-4433-A2C0-A0CC8827FCF3}"/>
              </a:ext>
            </a:extLst>
          </p:cNvPr>
          <p:cNvSpPr/>
          <p:nvPr/>
        </p:nvSpPr>
        <p:spPr>
          <a:xfrm>
            <a:off x="417287" y="37170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9F44593C-ED57-45D2-A805-86F9762EF17B}"/>
              </a:ext>
            </a:extLst>
          </p:cNvPr>
          <p:cNvSpPr/>
          <p:nvPr/>
        </p:nvSpPr>
        <p:spPr>
          <a:xfrm>
            <a:off x="3056264" y="5921136"/>
            <a:ext cx="746277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D3F1692E-737B-427F-A0F8-114B3364D9FF}"/>
              </a:ext>
            </a:extLst>
          </p:cNvPr>
          <p:cNvSpPr txBox="1"/>
          <p:nvPr/>
        </p:nvSpPr>
        <p:spPr>
          <a:xfrm>
            <a:off x="3172177" y="5949860"/>
            <a:ext cx="514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삭제</a:t>
            </a:r>
            <a:endParaRPr lang="en-US" altLang="ko-KR" sz="8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5479E543-D7BE-4323-A2A2-E0D65A30693D}"/>
              </a:ext>
            </a:extLst>
          </p:cNvPr>
          <p:cNvSpPr/>
          <p:nvPr/>
        </p:nvSpPr>
        <p:spPr>
          <a:xfrm>
            <a:off x="2987824" y="581565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00786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endParaRPr lang="en-US" altLang="ko-KR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SC-ID-E-1106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 작업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064369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칸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급여대장을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수정창을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나오게함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개인정보</a:t>
            </a:r>
            <a:r>
              <a:rPr lang="en-US" altLang="ko-KR" sz="1200" dirty="0"/>
              <a:t>/</a:t>
            </a:r>
            <a:r>
              <a:rPr lang="ko-KR" altLang="en-US" sz="12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재고 메뉴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 메뉴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180642" y="2002050"/>
            <a:ext cx="1485570" cy="4451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63520" y="3356992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65432" y="3356992"/>
            <a:ext cx="1341720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73226" y="338735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급여 작업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87898" y="1759131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1522" y="1774815"/>
            <a:ext cx="26164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급여관리            인사관리               전자결재관리</a:t>
            </a:r>
            <a:endParaRPr lang="en-US" altLang="ko-KR" sz="800" dirty="0"/>
          </a:p>
        </p:txBody>
      </p:sp>
      <p:sp>
        <p:nvSpPr>
          <p:cNvPr id="49" name="직사각형 48"/>
          <p:cNvSpPr/>
          <p:nvPr/>
        </p:nvSpPr>
        <p:spPr>
          <a:xfrm>
            <a:off x="261624" y="2216993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13086" y="221699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기본사항 등록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8311" y="2708920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66974" y="270892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근태 기록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94165" y="2335712"/>
            <a:ext cx="3456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성명 부서명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2023/07/20    7366</a:t>
            </a:r>
            <a:r>
              <a:rPr lang="ko-KR" altLang="en-US" sz="800" dirty="0"/>
              <a:t>        야근수당       </a:t>
            </a:r>
            <a:r>
              <a:rPr lang="en-US" altLang="ko-KR" sz="800" dirty="0"/>
              <a:t>2</a:t>
            </a:r>
          </a:p>
          <a:p>
            <a:endParaRPr lang="en-US" altLang="ko-KR" sz="800" dirty="0"/>
          </a:p>
          <a:p>
            <a:r>
              <a:rPr lang="en-US" altLang="ko-KR" sz="800" dirty="0"/>
              <a:t>2023/07/21    7536</a:t>
            </a:r>
            <a:r>
              <a:rPr lang="ko-KR" altLang="en-US" sz="800" dirty="0"/>
              <a:t>        연차수당      </a:t>
            </a:r>
            <a:r>
              <a:rPr lang="en-US" altLang="ko-KR" sz="800" dirty="0"/>
              <a:t>3.0</a:t>
            </a:r>
            <a:r>
              <a:rPr lang="ko-KR" altLang="en-US" sz="800" dirty="0"/>
              <a:t>   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    </a:t>
            </a:r>
            <a:r>
              <a:rPr lang="en-US" altLang="ko-KR" sz="800" dirty="0"/>
              <a:t>    </a:t>
            </a:r>
            <a:endParaRPr lang="ko-KR" altLang="en-US" sz="800" dirty="0"/>
          </a:p>
          <a:p>
            <a:r>
              <a:rPr lang="ko-KR" altLang="en-US" sz="800" dirty="0"/>
              <a:t>     </a:t>
            </a:r>
            <a:r>
              <a:rPr lang="en-US" altLang="ko-KR" sz="800" dirty="0"/>
              <a:t>    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4241517" y="292721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3A8B26A-563A-40C5-85D3-11F76D481F0E}"/>
              </a:ext>
            </a:extLst>
          </p:cNvPr>
          <p:cNvSpPr txBox="1"/>
          <p:nvPr/>
        </p:nvSpPr>
        <p:spPr>
          <a:xfrm>
            <a:off x="499294" y="3739897"/>
            <a:ext cx="1024639" cy="746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50" dirty="0"/>
              <a:t>급여 대장 조회</a:t>
            </a:r>
            <a:endParaRPr lang="en-US" altLang="ko-KR" sz="850" dirty="0"/>
          </a:p>
          <a:p>
            <a:endParaRPr lang="en-US" altLang="ko-KR" sz="850" dirty="0"/>
          </a:p>
          <a:p>
            <a:r>
              <a:rPr lang="ko-KR" altLang="en-US" sz="850" dirty="0"/>
              <a:t>급여 대장 등록</a:t>
            </a:r>
            <a:endParaRPr lang="en-US" altLang="ko-KR" sz="850" dirty="0"/>
          </a:p>
          <a:p>
            <a:endParaRPr lang="en-US" altLang="ko-KR" sz="850" dirty="0"/>
          </a:p>
          <a:p>
            <a:r>
              <a:rPr lang="ko-KR" altLang="en-US" sz="850" dirty="0" err="1"/>
              <a:t>사원별</a:t>
            </a:r>
            <a:r>
              <a:rPr lang="ko-KR" altLang="en-US" sz="850" dirty="0"/>
              <a:t> 급여 조회</a:t>
            </a:r>
            <a:endParaRPr lang="en-US" altLang="ko-KR" sz="850" dirty="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BD63A428-67A4-430B-B5FE-C6BF3427600B}"/>
              </a:ext>
            </a:extLst>
          </p:cNvPr>
          <p:cNvGraphicFramePr>
            <a:graphicFrameLocks noGrp="1"/>
          </p:cNvGraphicFramePr>
          <p:nvPr/>
        </p:nvGraphicFramePr>
        <p:xfrm>
          <a:off x="1691680" y="1988840"/>
          <a:ext cx="4528118" cy="37953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9483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712289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712289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712288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788604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763165">
                  <a:extLst>
                    <a:ext uri="{9D8B030D-6E8A-4147-A177-3AD203B41FA5}">
                      <a16:colId xmlns:a16="http://schemas.microsoft.com/office/drawing/2014/main" xmlns="" val="3755809618"/>
                    </a:ext>
                  </a:extLst>
                </a:gridCol>
              </a:tblGrid>
              <a:tr h="569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부서명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기본급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수당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총 액</a:t>
                      </a:r>
                    </a:p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2274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2098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2098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2098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22452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2098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2098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2098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2098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2098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2098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2098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2098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  <a:tr h="2098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8439294"/>
                  </a:ext>
                </a:extLst>
              </a:tr>
              <a:tr h="2098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053927"/>
                  </a:ext>
                </a:extLst>
              </a:tr>
            </a:tbl>
          </a:graphicData>
        </a:graphic>
      </p:graphicFrame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5459F8D2-76C4-4433-A2C0-A0CC8827FCF3}"/>
              </a:ext>
            </a:extLst>
          </p:cNvPr>
          <p:cNvSpPr/>
          <p:nvPr/>
        </p:nvSpPr>
        <p:spPr>
          <a:xfrm>
            <a:off x="425428" y="402632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5D46E05F-4DEE-464C-9F67-DE6103EA3D27}"/>
              </a:ext>
            </a:extLst>
          </p:cNvPr>
          <p:cNvSpPr/>
          <p:nvPr/>
        </p:nvSpPr>
        <p:spPr>
          <a:xfrm>
            <a:off x="1912354" y="2377148"/>
            <a:ext cx="3579670" cy="3068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ADB8B4-71C6-4107-BE37-670169F1DF4D}"/>
              </a:ext>
            </a:extLst>
          </p:cNvPr>
          <p:cNvSpPr/>
          <p:nvPr/>
        </p:nvSpPr>
        <p:spPr>
          <a:xfrm>
            <a:off x="2854584" y="2746370"/>
            <a:ext cx="1033312" cy="215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5B77B79D-DA5E-444A-A106-68B845914986}"/>
              </a:ext>
            </a:extLst>
          </p:cNvPr>
          <p:cNvSpPr txBox="1"/>
          <p:nvPr/>
        </p:nvSpPr>
        <p:spPr>
          <a:xfrm>
            <a:off x="2129261" y="272131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성명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3F817744-3015-4D79-956D-FCF093C2F55F}"/>
              </a:ext>
            </a:extLst>
          </p:cNvPr>
          <p:cNvSpPr txBox="1"/>
          <p:nvPr/>
        </p:nvSpPr>
        <p:spPr>
          <a:xfrm>
            <a:off x="2183446" y="311771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부서명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BB976A6C-A61F-45E9-A7E5-A884AF3B3A06}"/>
              </a:ext>
            </a:extLst>
          </p:cNvPr>
          <p:cNvSpPr/>
          <p:nvPr/>
        </p:nvSpPr>
        <p:spPr>
          <a:xfrm>
            <a:off x="2841502" y="3964687"/>
            <a:ext cx="1080709" cy="260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9ADFD56A-CC0E-4E38-851F-A12F722EBD9D}"/>
              </a:ext>
            </a:extLst>
          </p:cNvPr>
          <p:cNvSpPr txBox="1"/>
          <p:nvPr/>
        </p:nvSpPr>
        <p:spPr>
          <a:xfrm>
            <a:off x="2232163" y="390709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수당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146CD44-0D2C-45E4-8904-64329D1FFC79}"/>
              </a:ext>
            </a:extLst>
          </p:cNvPr>
          <p:cNvSpPr/>
          <p:nvPr/>
        </p:nvSpPr>
        <p:spPr>
          <a:xfrm>
            <a:off x="2844688" y="3527349"/>
            <a:ext cx="1033312" cy="215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9AD67D20-BCF0-4948-8571-8C9BCF77DA27}"/>
              </a:ext>
            </a:extLst>
          </p:cNvPr>
          <p:cNvSpPr txBox="1"/>
          <p:nvPr/>
        </p:nvSpPr>
        <p:spPr>
          <a:xfrm>
            <a:off x="2173550" y="350320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기본급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7EB4A7AB-4A83-48A9-9D8B-8EEB23F85857}"/>
              </a:ext>
            </a:extLst>
          </p:cNvPr>
          <p:cNvSpPr/>
          <p:nvPr/>
        </p:nvSpPr>
        <p:spPr>
          <a:xfrm>
            <a:off x="2864003" y="3155229"/>
            <a:ext cx="1033312" cy="215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C028921C-EEA6-4694-A7BF-471BDB8E859A}"/>
              </a:ext>
            </a:extLst>
          </p:cNvPr>
          <p:cNvSpPr/>
          <p:nvPr/>
        </p:nvSpPr>
        <p:spPr>
          <a:xfrm>
            <a:off x="2863688" y="4653136"/>
            <a:ext cx="1080709" cy="260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7F670F8-FDF4-4630-9CB6-1713080CC3B5}"/>
              </a:ext>
            </a:extLst>
          </p:cNvPr>
          <p:cNvSpPr txBox="1"/>
          <p:nvPr/>
        </p:nvSpPr>
        <p:spPr>
          <a:xfrm>
            <a:off x="2222268" y="469698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총액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02DB523E-95C5-41F3-AB11-64C294EC675A}"/>
              </a:ext>
            </a:extLst>
          </p:cNvPr>
          <p:cNvSpPr/>
          <p:nvPr/>
        </p:nvSpPr>
        <p:spPr>
          <a:xfrm>
            <a:off x="2866874" y="4317240"/>
            <a:ext cx="1033312" cy="215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678D6C59-295A-4614-9F59-41D1E3EE9169}"/>
              </a:ext>
            </a:extLst>
          </p:cNvPr>
          <p:cNvSpPr txBox="1"/>
          <p:nvPr/>
        </p:nvSpPr>
        <p:spPr>
          <a:xfrm>
            <a:off x="2195736" y="429309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공제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34EB42C8-0AB2-4182-854E-21C42B27358B}"/>
              </a:ext>
            </a:extLst>
          </p:cNvPr>
          <p:cNvSpPr/>
          <p:nvPr/>
        </p:nvSpPr>
        <p:spPr>
          <a:xfrm>
            <a:off x="3033635" y="5134478"/>
            <a:ext cx="746277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3404D290-EB8E-43E5-B96B-D20EE1BDD61B}"/>
              </a:ext>
            </a:extLst>
          </p:cNvPr>
          <p:cNvSpPr txBox="1"/>
          <p:nvPr/>
        </p:nvSpPr>
        <p:spPr>
          <a:xfrm>
            <a:off x="3179255" y="5164196"/>
            <a:ext cx="528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등록</a:t>
            </a:r>
            <a:endParaRPr lang="en-US" altLang="ko-KR" sz="8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6DD603B2-1E04-453B-AFD6-9D4171D3EEA3}"/>
              </a:ext>
            </a:extLst>
          </p:cNvPr>
          <p:cNvSpPr/>
          <p:nvPr/>
        </p:nvSpPr>
        <p:spPr>
          <a:xfrm>
            <a:off x="2945373" y="502377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3368CE35-A030-48CF-96BD-F3E3A65BCCAE}"/>
              </a:ext>
            </a:extLst>
          </p:cNvPr>
          <p:cNvSpPr txBox="1"/>
          <p:nvPr/>
        </p:nvSpPr>
        <p:spPr>
          <a:xfrm>
            <a:off x="2914150" y="499189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291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endParaRPr lang="en-US" altLang="ko-KR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SC-ID-E-1106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 작업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85148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사원별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급여 조회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선택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사원별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급여 조회 페이지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개인정보</a:t>
            </a:r>
            <a:r>
              <a:rPr lang="en-US" altLang="ko-KR" sz="1200" dirty="0"/>
              <a:t>/</a:t>
            </a:r>
            <a:r>
              <a:rPr lang="ko-KR" altLang="en-US" sz="12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재고 메뉴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 메뉴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180642" y="2002050"/>
            <a:ext cx="1485570" cy="4451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63520" y="3356992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65432" y="3356992"/>
            <a:ext cx="1341720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73226" y="338735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급여 작업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87898" y="1759131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1522" y="1774815"/>
            <a:ext cx="26164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급여관리            인사관리               전자결재관리</a:t>
            </a:r>
            <a:endParaRPr lang="en-US" altLang="ko-KR" sz="800" dirty="0"/>
          </a:p>
        </p:txBody>
      </p:sp>
      <p:sp>
        <p:nvSpPr>
          <p:cNvPr id="49" name="직사각형 48"/>
          <p:cNvSpPr/>
          <p:nvPr/>
        </p:nvSpPr>
        <p:spPr>
          <a:xfrm>
            <a:off x="261624" y="2216993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13086" y="221699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기본사항 등록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8311" y="2708920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66974" y="270892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근태 기록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94165" y="2335712"/>
            <a:ext cx="3456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성명 부서명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2023/07/20    7366</a:t>
            </a:r>
            <a:r>
              <a:rPr lang="ko-KR" altLang="en-US" sz="800" dirty="0"/>
              <a:t>        야근수당       </a:t>
            </a:r>
            <a:r>
              <a:rPr lang="en-US" altLang="ko-KR" sz="800" dirty="0"/>
              <a:t>2</a:t>
            </a:r>
          </a:p>
          <a:p>
            <a:endParaRPr lang="en-US" altLang="ko-KR" sz="800" dirty="0"/>
          </a:p>
          <a:p>
            <a:r>
              <a:rPr lang="en-US" altLang="ko-KR" sz="800" dirty="0"/>
              <a:t>2023/07/21    7536</a:t>
            </a:r>
            <a:r>
              <a:rPr lang="ko-KR" altLang="en-US" sz="800" dirty="0"/>
              <a:t>        연차수당      </a:t>
            </a:r>
            <a:r>
              <a:rPr lang="en-US" altLang="ko-KR" sz="800" dirty="0"/>
              <a:t>3.0</a:t>
            </a:r>
            <a:r>
              <a:rPr lang="ko-KR" altLang="en-US" sz="800" dirty="0"/>
              <a:t>   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    </a:t>
            </a:r>
            <a:r>
              <a:rPr lang="en-US" altLang="ko-KR" sz="800" dirty="0"/>
              <a:t>    </a:t>
            </a:r>
            <a:endParaRPr lang="ko-KR" altLang="en-US" sz="800" dirty="0"/>
          </a:p>
          <a:p>
            <a:r>
              <a:rPr lang="ko-KR" altLang="en-US" sz="800" dirty="0"/>
              <a:t>     </a:t>
            </a:r>
            <a:r>
              <a:rPr lang="en-US" altLang="ko-KR" sz="800" dirty="0"/>
              <a:t>    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4241517" y="292721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3A8B26A-563A-40C5-85D3-11F76D481F0E}"/>
              </a:ext>
            </a:extLst>
          </p:cNvPr>
          <p:cNvSpPr txBox="1"/>
          <p:nvPr/>
        </p:nvSpPr>
        <p:spPr>
          <a:xfrm>
            <a:off x="467544" y="3717032"/>
            <a:ext cx="1024639" cy="746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50" dirty="0"/>
              <a:t>급여 대장 조회</a:t>
            </a:r>
            <a:endParaRPr lang="en-US" altLang="ko-KR" sz="850" dirty="0"/>
          </a:p>
          <a:p>
            <a:endParaRPr lang="en-US" altLang="ko-KR" sz="850" dirty="0"/>
          </a:p>
          <a:p>
            <a:r>
              <a:rPr lang="ko-KR" altLang="en-US" sz="850" dirty="0"/>
              <a:t>급여 대장 등록</a:t>
            </a:r>
            <a:endParaRPr lang="en-US" altLang="ko-KR" sz="850" dirty="0"/>
          </a:p>
          <a:p>
            <a:endParaRPr lang="en-US" altLang="ko-KR" sz="850" dirty="0"/>
          </a:p>
          <a:p>
            <a:r>
              <a:rPr lang="ko-KR" altLang="en-US" sz="850" dirty="0" err="1"/>
              <a:t>사원별</a:t>
            </a:r>
            <a:r>
              <a:rPr lang="ko-KR" altLang="en-US" sz="850" dirty="0"/>
              <a:t> 급여 조회</a:t>
            </a:r>
            <a:endParaRPr lang="en-US" altLang="ko-KR" sz="850" dirty="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BD63A428-67A4-430B-B5FE-C6BF34276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31473"/>
              </p:ext>
            </p:extLst>
          </p:nvPr>
        </p:nvGraphicFramePr>
        <p:xfrm>
          <a:off x="1691680" y="2370463"/>
          <a:ext cx="4528118" cy="36942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9648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856672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856672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856670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948456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</a:tblGrid>
              <a:tr h="493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사원 번호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급여 구분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사원명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총액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9718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849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849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849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9464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849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8496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8496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8496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8496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8496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8496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8496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  <a:tr h="18496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8439294"/>
                  </a:ext>
                </a:extLst>
              </a:tr>
              <a:tr h="18496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053927"/>
                  </a:ext>
                </a:extLst>
              </a:tr>
            </a:tbl>
          </a:graphicData>
        </a:graphic>
      </p:graphicFrame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5459F8D2-76C4-4433-A2C0-A0CC8827FCF3}"/>
              </a:ext>
            </a:extLst>
          </p:cNvPr>
          <p:cNvSpPr/>
          <p:nvPr/>
        </p:nvSpPr>
        <p:spPr>
          <a:xfrm>
            <a:off x="380943" y="425400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E8F1400-A0F5-4E85-BD45-7163BDD868C6}"/>
              </a:ext>
            </a:extLst>
          </p:cNvPr>
          <p:cNvSpPr/>
          <p:nvPr/>
        </p:nvSpPr>
        <p:spPr>
          <a:xfrm>
            <a:off x="1821827" y="2053844"/>
            <a:ext cx="6319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/>
              <a:t>부서 선택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2D0A51F7-834F-4627-BC8E-67C372C81835}"/>
              </a:ext>
            </a:extLst>
          </p:cNvPr>
          <p:cNvSpPr/>
          <p:nvPr/>
        </p:nvSpPr>
        <p:spPr>
          <a:xfrm>
            <a:off x="1763688" y="2071243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61226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44311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SC-ID-A-0001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 진행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 진행 버튼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또는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PW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찾기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가장 초기 화면이며 로그인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진행 시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와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PW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일치여부를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확인한 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로그인을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진행한다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회원가입버튼 클릭 시 회원가입 페이지로 넘어가며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ID/PW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찾기 버튼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클릭시에는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ID/PW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찾기 페이지로 넘어간다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504" y="1052736"/>
            <a:ext cx="6120680" cy="5688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07704" y="2564904"/>
            <a:ext cx="2520280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29262" y="28924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로그인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2627784" y="3430994"/>
            <a:ext cx="1546321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627783" y="3979676"/>
            <a:ext cx="1546321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66976" y="3430994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ID</a:t>
            </a:r>
            <a:endParaRPr lang="ko-KR" alt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123728" y="3979676"/>
            <a:ext cx="4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PW</a:t>
            </a:r>
            <a:endParaRPr lang="ko-KR" altLang="en-US" sz="1200" dirty="0"/>
          </a:p>
        </p:txBody>
      </p:sp>
      <p:sp>
        <p:nvSpPr>
          <p:cNvPr id="112" name="직사각형 111"/>
          <p:cNvSpPr/>
          <p:nvPr/>
        </p:nvSpPr>
        <p:spPr>
          <a:xfrm>
            <a:off x="2729262" y="4481038"/>
            <a:ext cx="607895" cy="195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3429164" y="4481038"/>
            <a:ext cx="607895" cy="195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2748515" y="446099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로그인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402977" y="446099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회원가입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894829" y="4769004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ID/PW </a:t>
            </a:r>
            <a:r>
              <a:rPr lang="ko-KR" altLang="en-US" sz="1000" dirty="0"/>
              <a:t>찾기</a:t>
            </a:r>
          </a:p>
        </p:txBody>
      </p:sp>
      <p:sp>
        <p:nvSpPr>
          <p:cNvPr id="15" name="타원 14"/>
          <p:cNvSpPr/>
          <p:nvPr/>
        </p:nvSpPr>
        <p:spPr>
          <a:xfrm>
            <a:off x="2578379" y="437079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50896" y="43441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3347564" y="437156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3320081" y="434487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2847882" y="4717785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2820399" y="469109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04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인사관리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인사발령 현황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인사관리 페이지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인사발령 현황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416527" y="2281262"/>
            <a:ext cx="693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인사발령 조회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인사발령 현황</a:t>
            </a:r>
            <a:endParaRPr lang="en-US" altLang="ko-KR" sz="675" dirty="0"/>
          </a:p>
          <a:p>
            <a:pPr algn="ctr"/>
            <a:r>
              <a:rPr lang="ko-KR" altLang="en-US" sz="675" dirty="0"/>
              <a:t>인사발령 등록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인사발령 현황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354770" y="2519291"/>
          <a:ext cx="3335829" cy="27634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443675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43806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36279">
                  <a:extLst>
                    <a:ext uri="{9D8B030D-6E8A-4147-A177-3AD203B41FA5}">
                      <a16:colId xmlns:a16="http://schemas.microsoft.com/office/drawing/2014/main" xmlns="" val="199109687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84038">
                  <a:extLst>
                    <a:ext uri="{9D8B030D-6E8A-4147-A177-3AD203B41FA5}">
                      <a16:colId xmlns:a16="http://schemas.microsoft.com/office/drawing/2014/main" xmlns="" val="826667840"/>
                    </a:ext>
                  </a:extLst>
                </a:gridCol>
                <a:gridCol w="364657">
                  <a:extLst>
                    <a:ext uri="{9D8B030D-6E8A-4147-A177-3AD203B41FA5}">
                      <a16:colId xmlns:a16="http://schemas.microsoft.com/office/drawing/2014/main" xmlns="" val="920040545"/>
                    </a:ext>
                  </a:extLst>
                </a:gridCol>
                <a:gridCol w="364657">
                  <a:extLst>
                    <a:ext uri="{9D8B030D-6E8A-4147-A177-3AD203B41FA5}">
                      <a16:colId xmlns:a16="http://schemas.microsoft.com/office/drawing/2014/main" xmlns="" val="1539310807"/>
                    </a:ext>
                  </a:extLst>
                </a:gridCol>
                <a:gridCol w="364657">
                  <a:extLst>
                    <a:ext uri="{9D8B030D-6E8A-4147-A177-3AD203B41FA5}">
                      <a16:colId xmlns:a16="http://schemas.microsoft.com/office/drawing/2014/main" xmlns="" val="198130105"/>
                    </a:ext>
                  </a:extLst>
                </a:gridCol>
              </a:tblGrid>
              <a:tr h="26391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발령일자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사번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발령구분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입사구분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이전 직급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발령직급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이전부서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발령부서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20118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7953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9859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16843929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89" name="타원 188"/>
          <p:cNvSpPr/>
          <p:nvPr/>
        </p:nvSpPr>
        <p:spPr>
          <a:xfrm>
            <a:off x="1394786" y="261031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/>
              <a:t>1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90762" y="951301"/>
          <a:ext cx="1961964" cy="2485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인사발령 현황 페이지로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인사발령 등록 페이지로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즐겨찾기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1689599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입력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4603418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버튼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5909826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옵션 선택 버튼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0177570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인사발령 정보 수정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4937135"/>
                  </a:ext>
                </a:extLst>
              </a:tr>
              <a:tr h="209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525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인사관리  메뉴를 클릭하면 나타나는 페이지입니다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인사발령 리스트를 볼 수 있고 수정 삭제 등을 할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91" name="타원 190"/>
          <p:cNvSpPr/>
          <p:nvPr/>
        </p:nvSpPr>
        <p:spPr>
          <a:xfrm>
            <a:off x="1394786" y="2732281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/>
              <a:t>2</a:t>
            </a:r>
            <a:endParaRPr lang="ko-KR" altLang="en-US" sz="9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3" name="TextBox 222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6" name="타원 225"/>
          <p:cNvSpPr/>
          <p:nvPr/>
        </p:nvSpPr>
        <p:spPr>
          <a:xfrm>
            <a:off x="2322090" y="2284639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/>
              <a:t>3</a:t>
            </a:r>
            <a:endParaRPr lang="ko-KR" altLang="en-US" sz="1350" dirty="0"/>
          </a:p>
        </p:txBody>
      </p:sp>
      <p:sp>
        <p:nvSpPr>
          <p:cNvPr id="228" name="타원 227"/>
          <p:cNvSpPr/>
          <p:nvPr/>
        </p:nvSpPr>
        <p:spPr>
          <a:xfrm>
            <a:off x="3979768" y="228366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/>
              <a:t>4</a:t>
            </a:r>
            <a:endParaRPr lang="ko-KR" altLang="en-US" sz="1350" dirty="0"/>
          </a:p>
        </p:txBody>
      </p:sp>
      <p:sp>
        <p:nvSpPr>
          <p:cNvPr id="230" name="타원 229"/>
          <p:cNvSpPr/>
          <p:nvPr/>
        </p:nvSpPr>
        <p:spPr>
          <a:xfrm>
            <a:off x="4941453" y="229035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/>
              <a:t>5</a:t>
            </a:r>
            <a:endParaRPr lang="ko-KR" altLang="en-US" sz="1350" dirty="0"/>
          </a:p>
        </p:txBody>
      </p:sp>
      <p:sp>
        <p:nvSpPr>
          <p:cNvPr id="232" name="타원 231"/>
          <p:cNvSpPr/>
          <p:nvPr/>
        </p:nvSpPr>
        <p:spPr>
          <a:xfrm>
            <a:off x="5310297" y="229035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/>
              <a:t>6</a:t>
            </a:r>
            <a:endParaRPr lang="ko-KR" altLang="en-US" sz="1350" dirty="0"/>
          </a:p>
        </p:txBody>
      </p:sp>
      <p:sp>
        <p:nvSpPr>
          <p:cNvPr id="112" name="타원 137">
            <a:extLst>
              <a:ext uri="{FF2B5EF4-FFF2-40B4-BE49-F238E27FC236}">
                <a16:creationId xmlns:a16="http://schemas.microsoft.com/office/drawing/2014/main" xmlns="" id="{EC5B7709-3A99-4B36-A060-F9EF0498ABCA}"/>
              </a:ext>
            </a:extLst>
          </p:cNvPr>
          <p:cNvSpPr/>
          <p:nvPr/>
        </p:nvSpPr>
        <p:spPr>
          <a:xfrm>
            <a:off x="534147" y="6942449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75" dirty="0"/>
              <a:t>4</a:t>
            </a:r>
            <a:endParaRPr lang="ko-KR" altLang="en-US" sz="900" dirty="0"/>
          </a:p>
        </p:txBody>
      </p:sp>
      <p:sp>
        <p:nvSpPr>
          <p:cNvPr id="117" name="타원 137">
            <a:extLst>
              <a:ext uri="{FF2B5EF4-FFF2-40B4-BE49-F238E27FC236}">
                <a16:creationId xmlns:a16="http://schemas.microsoft.com/office/drawing/2014/main" xmlns="" id="{C418EC39-86CF-474E-8DDD-68E1B3442353}"/>
              </a:ext>
            </a:extLst>
          </p:cNvPr>
          <p:cNvSpPr/>
          <p:nvPr/>
        </p:nvSpPr>
        <p:spPr>
          <a:xfrm>
            <a:off x="2476278" y="282700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75" dirty="0"/>
              <a:t>7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76521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인사관리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인사발령 등록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인사관리 페이지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인사발령 등록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416527" y="2281262"/>
            <a:ext cx="693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인사발령 조회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인사발령 현황</a:t>
            </a:r>
            <a:endParaRPr lang="en-US" altLang="ko-KR" sz="675" dirty="0"/>
          </a:p>
          <a:p>
            <a:pPr algn="ctr"/>
            <a:r>
              <a:rPr lang="ko-KR" altLang="en-US" sz="675" dirty="0"/>
              <a:t>인사발령 등록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인사발령 현황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54770" y="2519291"/>
          <a:ext cx="3335829" cy="27634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443675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43806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36279">
                  <a:extLst>
                    <a:ext uri="{9D8B030D-6E8A-4147-A177-3AD203B41FA5}">
                      <a16:colId xmlns:a16="http://schemas.microsoft.com/office/drawing/2014/main" xmlns="" val="199109687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84038">
                  <a:extLst>
                    <a:ext uri="{9D8B030D-6E8A-4147-A177-3AD203B41FA5}">
                      <a16:colId xmlns:a16="http://schemas.microsoft.com/office/drawing/2014/main" xmlns="" val="826667840"/>
                    </a:ext>
                  </a:extLst>
                </a:gridCol>
                <a:gridCol w="364657">
                  <a:extLst>
                    <a:ext uri="{9D8B030D-6E8A-4147-A177-3AD203B41FA5}">
                      <a16:colId xmlns:a16="http://schemas.microsoft.com/office/drawing/2014/main" xmlns="" val="920040545"/>
                    </a:ext>
                  </a:extLst>
                </a:gridCol>
                <a:gridCol w="364657">
                  <a:extLst>
                    <a:ext uri="{9D8B030D-6E8A-4147-A177-3AD203B41FA5}">
                      <a16:colId xmlns:a16="http://schemas.microsoft.com/office/drawing/2014/main" xmlns="" val="1539310807"/>
                    </a:ext>
                  </a:extLst>
                </a:gridCol>
                <a:gridCol w="364657">
                  <a:extLst>
                    <a:ext uri="{9D8B030D-6E8A-4147-A177-3AD203B41FA5}">
                      <a16:colId xmlns:a16="http://schemas.microsoft.com/office/drawing/2014/main" xmlns="" val="198130105"/>
                    </a:ext>
                  </a:extLst>
                </a:gridCol>
              </a:tblGrid>
              <a:tr h="26391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발령일자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사번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발령구분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입사구분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이전 직급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발령직급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이전부서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발령부서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20118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7953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9859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16843929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90762" y="951301"/>
          <a:ext cx="1961964" cy="1653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인사발령 정보 입력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인사발령 등록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후 현황페이지로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현황페이지로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114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인사관리  인사발령 등록 메뉴를 클릭하면 나타나는 페이지입니다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인사발령 정보를 입력하여 추가 할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3" name="TextBox 222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6" name="타원 225"/>
          <p:cNvSpPr/>
          <p:nvPr/>
        </p:nvSpPr>
        <p:spPr>
          <a:xfrm>
            <a:off x="2322090" y="2284639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/>
              <a:t>5</a:t>
            </a:r>
            <a:endParaRPr lang="ko-KR" altLang="en-US" sz="1350" dirty="0"/>
          </a:p>
        </p:txBody>
      </p:sp>
      <p:sp>
        <p:nvSpPr>
          <p:cNvPr id="228" name="타원 227"/>
          <p:cNvSpPr/>
          <p:nvPr/>
        </p:nvSpPr>
        <p:spPr>
          <a:xfrm>
            <a:off x="3979768" y="228366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/>
              <a:t>6</a:t>
            </a:r>
            <a:endParaRPr lang="ko-KR" altLang="en-US" sz="1350" dirty="0"/>
          </a:p>
        </p:txBody>
      </p:sp>
      <p:sp>
        <p:nvSpPr>
          <p:cNvPr id="112" name="타원 137">
            <a:extLst>
              <a:ext uri="{FF2B5EF4-FFF2-40B4-BE49-F238E27FC236}">
                <a16:creationId xmlns:a16="http://schemas.microsoft.com/office/drawing/2014/main" xmlns="" id="{EC5B7709-3A99-4B36-A060-F9EF0498ABCA}"/>
              </a:ext>
            </a:extLst>
          </p:cNvPr>
          <p:cNvSpPr/>
          <p:nvPr/>
        </p:nvSpPr>
        <p:spPr>
          <a:xfrm>
            <a:off x="534147" y="6942449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75" dirty="0"/>
              <a:t>4</a:t>
            </a:r>
            <a:endParaRPr lang="ko-KR" altLang="en-US" sz="900" dirty="0"/>
          </a:p>
        </p:txBody>
      </p:sp>
      <p:sp>
        <p:nvSpPr>
          <p:cNvPr id="117" name="타원 137">
            <a:extLst>
              <a:ext uri="{FF2B5EF4-FFF2-40B4-BE49-F238E27FC236}">
                <a16:creationId xmlns:a16="http://schemas.microsoft.com/office/drawing/2014/main" xmlns="" id="{C418EC39-86CF-474E-8DDD-68E1B3442353}"/>
              </a:ext>
            </a:extLst>
          </p:cNvPr>
          <p:cNvSpPr/>
          <p:nvPr/>
        </p:nvSpPr>
        <p:spPr>
          <a:xfrm>
            <a:off x="2476278" y="282700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75" dirty="0"/>
              <a:t>9</a:t>
            </a:r>
            <a:endParaRPr lang="ko-KR" altLang="en-US" sz="9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9CA11D4-8339-40E1-8CE5-08530D12085F}"/>
              </a:ext>
            </a:extLst>
          </p:cNvPr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54" name="포인트가 5개인 별 9">
            <a:extLst>
              <a:ext uri="{FF2B5EF4-FFF2-40B4-BE49-F238E27FC236}">
                <a16:creationId xmlns:a16="http://schemas.microsoft.com/office/drawing/2014/main" xmlns="" id="{8D3DDAFB-42F8-4D25-AE9D-9A45532E51F8}"/>
              </a:ext>
            </a:extLst>
          </p:cNvPr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5" name="모서리가 둥근 직사각형 12">
            <a:extLst>
              <a:ext uri="{FF2B5EF4-FFF2-40B4-BE49-F238E27FC236}">
                <a16:creationId xmlns:a16="http://schemas.microsoft.com/office/drawing/2014/main" xmlns="" id="{B9C5EFD3-6368-4EF9-A414-D03D04D7F521}"/>
              </a:ext>
            </a:extLst>
          </p:cNvPr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6" name="타원 255">
            <a:extLst>
              <a:ext uri="{FF2B5EF4-FFF2-40B4-BE49-F238E27FC236}">
                <a16:creationId xmlns:a16="http://schemas.microsoft.com/office/drawing/2014/main" xmlns="" id="{232E8F93-8B97-47F0-B5B4-1492576E1903}"/>
              </a:ext>
            </a:extLst>
          </p:cNvPr>
          <p:cNvSpPr/>
          <p:nvPr/>
        </p:nvSpPr>
        <p:spPr>
          <a:xfrm>
            <a:off x="2521791" y="286545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D8EA1F6-984B-4F1A-A247-2E21FCCFAB5B}"/>
              </a:ext>
            </a:extLst>
          </p:cNvPr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58" name="포인트가 5개인 별 258">
            <a:extLst>
              <a:ext uri="{FF2B5EF4-FFF2-40B4-BE49-F238E27FC236}">
                <a16:creationId xmlns:a16="http://schemas.microsoft.com/office/drawing/2014/main" xmlns="" id="{E2CA24CB-611E-440A-9BA5-A4F640817B45}"/>
              </a:ext>
            </a:extLst>
          </p:cNvPr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9" name="직사각형 259">
            <a:extLst>
              <a:ext uri="{FF2B5EF4-FFF2-40B4-BE49-F238E27FC236}">
                <a16:creationId xmlns:a16="http://schemas.microsoft.com/office/drawing/2014/main" xmlns="" id="{3DECE076-9C3B-46F4-93AD-6B1A69F3314B}"/>
              </a:ext>
            </a:extLst>
          </p:cNvPr>
          <p:cNvSpPr/>
          <p:nvPr/>
        </p:nvSpPr>
        <p:spPr>
          <a:xfrm>
            <a:off x="1890227" y="2129163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BBD26CE4-9F06-450B-A3DA-709498B47222}"/>
              </a:ext>
            </a:extLst>
          </p:cNvPr>
          <p:cNvSpPr txBox="1"/>
          <p:nvPr/>
        </p:nvSpPr>
        <p:spPr>
          <a:xfrm>
            <a:off x="2528994" y="5149622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87C9B1B6-E085-4280-93D6-71EB3797BDBC}"/>
              </a:ext>
            </a:extLst>
          </p:cNvPr>
          <p:cNvSpPr txBox="1"/>
          <p:nvPr/>
        </p:nvSpPr>
        <p:spPr>
          <a:xfrm>
            <a:off x="1987051" y="5207150"/>
            <a:ext cx="101662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                   등록</a:t>
            </a:r>
            <a:endParaRPr lang="en-US" altLang="ko-KR" sz="7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DDF2679D-9950-49BE-B271-B36C932CCA02}"/>
              </a:ext>
            </a:extLst>
          </p:cNvPr>
          <p:cNvSpPr txBox="1"/>
          <p:nvPr/>
        </p:nvSpPr>
        <p:spPr>
          <a:xfrm>
            <a:off x="2695959" y="5130802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E5774B92-547F-422A-B32C-D375F3294A4B}"/>
              </a:ext>
            </a:extLst>
          </p:cNvPr>
          <p:cNvSpPr txBox="1"/>
          <p:nvPr/>
        </p:nvSpPr>
        <p:spPr>
          <a:xfrm>
            <a:off x="4151990" y="5107260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72" name="직사각형 291">
            <a:extLst>
              <a:ext uri="{FF2B5EF4-FFF2-40B4-BE49-F238E27FC236}">
                <a16:creationId xmlns:a16="http://schemas.microsoft.com/office/drawing/2014/main" xmlns="" id="{F5ACE61F-786B-4D23-A79E-C4A80D8661BA}"/>
              </a:ext>
            </a:extLst>
          </p:cNvPr>
          <p:cNvSpPr/>
          <p:nvPr/>
        </p:nvSpPr>
        <p:spPr>
          <a:xfrm>
            <a:off x="2590856" y="5204176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3" name="타원 294">
            <a:extLst>
              <a:ext uri="{FF2B5EF4-FFF2-40B4-BE49-F238E27FC236}">
                <a16:creationId xmlns:a16="http://schemas.microsoft.com/office/drawing/2014/main" xmlns="" id="{9CDF2542-7841-4BB4-9AD3-92DF7EBD2408}"/>
              </a:ext>
            </a:extLst>
          </p:cNvPr>
          <p:cNvSpPr/>
          <p:nvPr/>
        </p:nvSpPr>
        <p:spPr>
          <a:xfrm>
            <a:off x="2570901" y="519734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74" name="직사각형 4">
            <a:extLst>
              <a:ext uri="{FF2B5EF4-FFF2-40B4-BE49-F238E27FC236}">
                <a16:creationId xmlns:a16="http://schemas.microsoft.com/office/drawing/2014/main" xmlns="" id="{C9D90200-081F-4DE1-A4DC-A970A70E6DD1}"/>
              </a:ext>
            </a:extLst>
          </p:cNvPr>
          <p:cNvSpPr/>
          <p:nvPr/>
        </p:nvSpPr>
        <p:spPr>
          <a:xfrm>
            <a:off x="4225724" y="5182879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75" name="타원 6">
            <a:extLst>
              <a:ext uri="{FF2B5EF4-FFF2-40B4-BE49-F238E27FC236}">
                <a16:creationId xmlns:a16="http://schemas.microsoft.com/office/drawing/2014/main" xmlns="" id="{EBA67FEB-8D75-48AD-A93C-4567E4DC0F02}"/>
              </a:ext>
            </a:extLst>
          </p:cNvPr>
          <p:cNvSpPr/>
          <p:nvPr/>
        </p:nvSpPr>
        <p:spPr>
          <a:xfrm>
            <a:off x="4179875" y="5159340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3</a:t>
            </a:r>
            <a:endParaRPr lang="ko-KR" altLang="en-US" sz="525" dirty="0"/>
          </a:p>
        </p:txBody>
      </p:sp>
      <p:graphicFrame>
        <p:nvGraphicFramePr>
          <p:cNvPr id="76" name="표 5">
            <a:extLst>
              <a:ext uri="{FF2B5EF4-FFF2-40B4-BE49-F238E27FC236}">
                <a16:creationId xmlns:a16="http://schemas.microsoft.com/office/drawing/2014/main" xmlns="" id="{C5FD6A09-7154-409F-A7EF-2E31968C77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87051" y="2198947"/>
          <a:ext cx="3066872" cy="28795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6635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401306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206770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10974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04166">
                  <a:extLst>
                    <a:ext uri="{9D8B030D-6E8A-4147-A177-3AD203B41FA5}">
                      <a16:colId xmlns:a16="http://schemas.microsoft.com/office/drawing/2014/main" xmlns="" val="1991096870"/>
                    </a:ext>
                  </a:extLst>
                </a:gridCol>
                <a:gridCol w="310155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47364">
                  <a:extLst>
                    <a:ext uri="{9D8B030D-6E8A-4147-A177-3AD203B41FA5}">
                      <a16:colId xmlns:a16="http://schemas.microsoft.com/office/drawing/2014/main" xmlns="" val="826667840"/>
                    </a:ext>
                  </a:extLst>
                </a:gridCol>
                <a:gridCol w="329834">
                  <a:extLst>
                    <a:ext uri="{9D8B030D-6E8A-4147-A177-3AD203B41FA5}">
                      <a16:colId xmlns:a16="http://schemas.microsoft.com/office/drawing/2014/main" xmlns="" val="920040545"/>
                    </a:ext>
                  </a:extLst>
                </a:gridCol>
                <a:gridCol w="329834">
                  <a:extLst>
                    <a:ext uri="{9D8B030D-6E8A-4147-A177-3AD203B41FA5}">
                      <a16:colId xmlns:a16="http://schemas.microsoft.com/office/drawing/2014/main" xmlns="" val="1539310807"/>
                    </a:ext>
                  </a:extLst>
                </a:gridCol>
                <a:gridCol w="329834">
                  <a:extLst>
                    <a:ext uri="{9D8B030D-6E8A-4147-A177-3AD203B41FA5}">
                      <a16:colId xmlns:a16="http://schemas.microsoft.com/office/drawing/2014/main" xmlns="" val="198130105"/>
                    </a:ext>
                  </a:extLst>
                </a:gridCol>
              </a:tblGrid>
              <a:tr h="404358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발령일자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사번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발령구분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입사구분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이전 직급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발령직급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이전부서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발령부서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501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501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501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501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501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501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501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501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501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501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501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501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501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  <a:tr h="16501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168439294"/>
                  </a:ext>
                </a:extLst>
              </a:tr>
              <a:tr h="16501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5053927"/>
                  </a:ext>
                </a:extLst>
              </a:tr>
            </a:tbl>
          </a:graphicData>
        </a:graphic>
      </p:graphicFrame>
      <p:sp>
        <p:nvSpPr>
          <p:cNvPr id="77" name="타원 137">
            <a:extLst>
              <a:ext uri="{FF2B5EF4-FFF2-40B4-BE49-F238E27FC236}">
                <a16:creationId xmlns:a16="http://schemas.microsoft.com/office/drawing/2014/main" xmlns="" id="{C0D6F79B-69E6-43CD-B412-839ACAB958DC}"/>
              </a:ext>
            </a:extLst>
          </p:cNvPr>
          <p:cNvSpPr/>
          <p:nvPr/>
        </p:nvSpPr>
        <p:spPr>
          <a:xfrm>
            <a:off x="2150916" y="2638401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75" dirty="0"/>
              <a:t>1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03150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전자결재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조회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전자결재 페이지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조회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416527" y="2281262"/>
            <a:ext cx="693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전자결재관리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536639"/>
            <a:ext cx="722273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결재 진행</a:t>
            </a:r>
            <a:endParaRPr lang="en-US" altLang="ko-KR" sz="675" dirty="0"/>
          </a:p>
          <a:p>
            <a:pPr algn="ctr"/>
            <a:r>
              <a:rPr lang="ko-KR" altLang="en-US" sz="675" dirty="0"/>
              <a:t>기안문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기안문 조회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64793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기안문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354770" y="2519291"/>
          <a:ext cx="3291662" cy="27634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431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492586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253801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81707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73350">
                  <a:extLst>
                    <a:ext uri="{9D8B030D-6E8A-4147-A177-3AD203B41FA5}">
                      <a16:colId xmlns:a16="http://schemas.microsoft.com/office/drawing/2014/main" xmlns="" val="1991096870"/>
                    </a:ext>
                  </a:extLst>
                </a:gridCol>
                <a:gridCol w="380701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426374">
                  <a:extLst>
                    <a:ext uri="{9D8B030D-6E8A-4147-A177-3AD203B41FA5}">
                      <a16:colId xmlns:a16="http://schemas.microsoft.com/office/drawing/2014/main" xmlns="" val="826667840"/>
                    </a:ext>
                  </a:extLst>
                </a:gridCol>
                <a:gridCol w="404856">
                  <a:extLst>
                    <a:ext uri="{9D8B030D-6E8A-4147-A177-3AD203B41FA5}">
                      <a16:colId xmlns:a16="http://schemas.microsoft.com/office/drawing/2014/main" xmlns="" val="920040545"/>
                    </a:ext>
                  </a:extLst>
                </a:gridCol>
                <a:gridCol w="404856">
                  <a:extLst>
                    <a:ext uri="{9D8B030D-6E8A-4147-A177-3AD203B41FA5}">
                      <a16:colId xmlns:a16="http://schemas.microsoft.com/office/drawing/2014/main" xmlns="" val="1539310807"/>
                    </a:ext>
                  </a:extLst>
                </a:gridCol>
              </a:tblGrid>
              <a:tr h="26391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기안일자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기안자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결재자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결재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20118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7953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9859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16843929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89" name="타원 188"/>
          <p:cNvSpPr/>
          <p:nvPr/>
        </p:nvSpPr>
        <p:spPr>
          <a:xfrm>
            <a:off x="1416527" y="2555163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/>
              <a:t>1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90762" y="951301"/>
          <a:ext cx="1961964" cy="2815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 진행 페이지로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등록 페이지로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조회 페이지로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1689599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즐겨찾기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4603418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입력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5909826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버튼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0177570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옵션 선택 버튼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4937135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기안문 조회 및 수정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1282321"/>
                  </a:ext>
                </a:extLst>
              </a:tr>
              <a:tr h="209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525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전자결재 메뉴를 클릭하면 나타나는 페이지입니다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사원의 권한으로 볼 수 있는 기안문 리스트를 볼 수 있고 수정 삭제 등을 할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91" name="타원 190"/>
          <p:cNvSpPr/>
          <p:nvPr/>
        </p:nvSpPr>
        <p:spPr>
          <a:xfrm>
            <a:off x="1416527" y="268280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/>
              <a:t>2</a:t>
            </a:r>
            <a:endParaRPr lang="ko-KR" altLang="en-US" sz="9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3" name="TextBox 222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6" name="타원 225"/>
          <p:cNvSpPr/>
          <p:nvPr/>
        </p:nvSpPr>
        <p:spPr>
          <a:xfrm>
            <a:off x="2322090" y="2284639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/>
              <a:t>4</a:t>
            </a:r>
            <a:endParaRPr lang="ko-KR" altLang="en-US" sz="1350" dirty="0"/>
          </a:p>
        </p:txBody>
      </p:sp>
      <p:sp>
        <p:nvSpPr>
          <p:cNvPr id="228" name="타원 227"/>
          <p:cNvSpPr/>
          <p:nvPr/>
        </p:nvSpPr>
        <p:spPr>
          <a:xfrm>
            <a:off x="3979768" y="228366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/>
              <a:t>5</a:t>
            </a:r>
            <a:endParaRPr lang="ko-KR" altLang="en-US" sz="1350" dirty="0"/>
          </a:p>
        </p:txBody>
      </p:sp>
      <p:sp>
        <p:nvSpPr>
          <p:cNvPr id="230" name="타원 229"/>
          <p:cNvSpPr/>
          <p:nvPr/>
        </p:nvSpPr>
        <p:spPr>
          <a:xfrm>
            <a:off x="4941453" y="229035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/>
              <a:t>6</a:t>
            </a:r>
            <a:endParaRPr lang="ko-KR" altLang="en-US" sz="1350" dirty="0"/>
          </a:p>
        </p:txBody>
      </p:sp>
      <p:sp>
        <p:nvSpPr>
          <p:cNvPr id="232" name="타원 231"/>
          <p:cNvSpPr/>
          <p:nvPr/>
        </p:nvSpPr>
        <p:spPr>
          <a:xfrm>
            <a:off x="5310297" y="229035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/>
              <a:t>7</a:t>
            </a:r>
            <a:endParaRPr lang="ko-KR" altLang="en-US" sz="1350" dirty="0"/>
          </a:p>
        </p:txBody>
      </p:sp>
      <p:sp>
        <p:nvSpPr>
          <p:cNvPr id="112" name="타원 137">
            <a:extLst>
              <a:ext uri="{FF2B5EF4-FFF2-40B4-BE49-F238E27FC236}">
                <a16:creationId xmlns:a16="http://schemas.microsoft.com/office/drawing/2014/main" xmlns="" id="{EC5B7709-3A99-4B36-A060-F9EF0498ABCA}"/>
              </a:ext>
            </a:extLst>
          </p:cNvPr>
          <p:cNvSpPr/>
          <p:nvPr/>
        </p:nvSpPr>
        <p:spPr>
          <a:xfrm>
            <a:off x="534147" y="6942449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75" dirty="0"/>
              <a:t>4</a:t>
            </a:r>
            <a:endParaRPr lang="ko-KR" altLang="en-US" sz="900" dirty="0"/>
          </a:p>
        </p:txBody>
      </p:sp>
      <p:sp>
        <p:nvSpPr>
          <p:cNvPr id="117" name="타원 137">
            <a:extLst>
              <a:ext uri="{FF2B5EF4-FFF2-40B4-BE49-F238E27FC236}">
                <a16:creationId xmlns:a16="http://schemas.microsoft.com/office/drawing/2014/main" xmlns="" id="{C418EC39-86CF-474E-8DDD-68E1B3442353}"/>
              </a:ext>
            </a:extLst>
          </p:cNvPr>
          <p:cNvSpPr/>
          <p:nvPr/>
        </p:nvSpPr>
        <p:spPr>
          <a:xfrm>
            <a:off x="2476278" y="282700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75" dirty="0"/>
              <a:t>8</a:t>
            </a:r>
            <a:endParaRPr lang="ko-KR" altLang="en-US" sz="900" dirty="0"/>
          </a:p>
        </p:txBody>
      </p:sp>
      <p:sp>
        <p:nvSpPr>
          <p:cNvPr id="44" name="타원 190">
            <a:extLst>
              <a:ext uri="{FF2B5EF4-FFF2-40B4-BE49-F238E27FC236}">
                <a16:creationId xmlns:a16="http://schemas.microsoft.com/office/drawing/2014/main" xmlns="" id="{6BE27D05-BA7F-4D43-A63E-24FF730C713C}"/>
              </a:ext>
            </a:extLst>
          </p:cNvPr>
          <p:cNvSpPr/>
          <p:nvPr/>
        </p:nvSpPr>
        <p:spPr>
          <a:xfrm>
            <a:off x="1416527" y="2809470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/>
              <a:t>3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338321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전자결재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조회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 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전자결재 페이지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조회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클릭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416527" y="2281262"/>
            <a:ext cx="693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전자결재관리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536639"/>
            <a:ext cx="722273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결재 진행</a:t>
            </a:r>
            <a:endParaRPr lang="en-US" altLang="ko-KR" sz="675" dirty="0"/>
          </a:p>
          <a:p>
            <a:pPr algn="ctr"/>
            <a:r>
              <a:rPr lang="ko-KR" altLang="en-US" sz="675" dirty="0"/>
              <a:t>기안문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기안문 조회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64793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기안문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54770" y="2519291"/>
          <a:ext cx="3291662" cy="27634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431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492586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253801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81707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73350">
                  <a:extLst>
                    <a:ext uri="{9D8B030D-6E8A-4147-A177-3AD203B41FA5}">
                      <a16:colId xmlns:a16="http://schemas.microsoft.com/office/drawing/2014/main" xmlns="" val="1991096870"/>
                    </a:ext>
                  </a:extLst>
                </a:gridCol>
                <a:gridCol w="380701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426374">
                  <a:extLst>
                    <a:ext uri="{9D8B030D-6E8A-4147-A177-3AD203B41FA5}">
                      <a16:colId xmlns:a16="http://schemas.microsoft.com/office/drawing/2014/main" xmlns="" val="826667840"/>
                    </a:ext>
                  </a:extLst>
                </a:gridCol>
                <a:gridCol w="404856">
                  <a:extLst>
                    <a:ext uri="{9D8B030D-6E8A-4147-A177-3AD203B41FA5}">
                      <a16:colId xmlns:a16="http://schemas.microsoft.com/office/drawing/2014/main" xmlns="" val="920040545"/>
                    </a:ext>
                  </a:extLst>
                </a:gridCol>
                <a:gridCol w="404856">
                  <a:extLst>
                    <a:ext uri="{9D8B030D-6E8A-4147-A177-3AD203B41FA5}">
                      <a16:colId xmlns:a16="http://schemas.microsoft.com/office/drawing/2014/main" xmlns="" val="1539310807"/>
                    </a:ext>
                  </a:extLst>
                </a:gridCol>
              </a:tblGrid>
              <a:tr h="26391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기안일자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기안자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결재자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결재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20118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7953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9859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16843929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90762" y="951301"/>
          <a:ext cx="1961964" cy="1983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내용 수정 입력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수정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후 기안문 조회 페이지로 이동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삭제 후 기안문 조회 페이지로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1689599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조회 페이지로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0759233"/>
                  </a:ext>
                </a:extLst>
              </a:tr>
              <a:tr h="209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525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전자결재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기안문조회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기안문을 클릭하면 나타나는 페이지입니다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사원의 권한으로 볼 수 있는 해당 기안문을 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할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3" name="TextBox 222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6" name="타원 225"/>
          <p:cNvSpPr/>
          <p:nvPr/>
        </p:nvSpPr>
        <p:spPr>
          <a:xfrm>
            <a:off x="2322090" y="2284639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/>
              <a:t>4</a:t>
            </a:r>
            <a:endParaRPr lang="ko-KR" altLang="en-US" sz="1350" dirty="0"/>
          </a:p>
        </p:txBody>
      </p:sp>
      <p:sp>
        <p:nvSpPr>
          <p:cNvPr id="228" name="타원 227"/>
          <p:cNvSpPr/>
          <p:nvPr/>
        </p:nvSpPr>
        <p:spPr>
          <a:xfrm>
            <a:off x="3979768" y="228366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/>
              <a:t>5</a:t>
            </a:r>
            <a:endParaRPr lang="ko-KR" altLang="en-US" sz="1350" dirty="0"/>
          </a:p>
        </p:txBody>
      </p:sp>
      <p:sp>
        <p:nvSpPr>
          <p:cNvPr id="230" name="타원 229"/>
          <p:cNvSpPr/>
          <p:nvPr/>
        </p:nvSpPr>
        <p:spPr>
          <a:xfrm>
            <a:off x="4941453" y="229035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/>
              <a:t>6</a:t>
            </a:r>
            <a:endParaRPr lang="ko-KR" altLang="en-US" sz="1350" dirty="0"/>
          </a:p>
        </p:txBody>
      </p:sp>
      <p:sp>
        <p:nvSpPr>
          <p:cNvPr id="112" name="타원 137">
            <a:extLst>
              <a:ext uri="{FF2B5EF4-FFF2-40B4-BE49-F238E27FC236}">
                <a16:creationId xmlns:a16="http://schemas.microsoft.com/office/drawing/2014/main" xmlns="" id="{EC5B7709-3A99-4B36-A060-F9EF0498ABCA}"/>
              </a:ext>
            </a:extLst>
          </p:cNvPr>
          <p:cNvSpPr/>
          <p:nvPr/>
        </p:nvSpPr>
        <p:spPr>
          <a:xfrm>
            <a:off x="534147" y="6942449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75" dirty="0"/>
              <a:t>4</a:t>
            </a:r>
            <a:endParaRPr lang="ko-KR" altLang="en-US" sz="900" dirty="0"/>
          </a:p>
        </p:txBody>
      </p:sp>
      <p:sp>
        <p:nvSpPr>
          <p:cNvPr id="117" name="타원 137">
            <a:extLst>
              <a:ext uri="{FF2B5EF4-FFF2-40B4-BE49-F238E27FC236}">
                <a16:creationId xmlns:a16="http://schemas.microsoft.com/office/drawing/2014/main" xmlns="" id="{C418EC39-86CF-474E-8DDD-68E1B3442353}"/>
              </a:ext>
            </a:extLst>
          </p:cNvPr>
          <p:cNvSpPr/>
          <p:nvPr/>
        </p:nvSpPr>
        <p:spPr>
          <a:xfrm>
            <a:off x="2476278" y="282700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75" dirty="0"/>
              <a:t>8</a:t>
            </a:r>
            <a:endParaRPr lang="ko-KR" altLang="en-US" sz="900" dirty="0"/>
          </a:p>
        </p:txBody>
      </p:sp>
      <p:sp>
        <p:nvSpPr>
          <p:cNvPr id="45" name="직사각형 259">
            <a:extLst>
              <a:ext uri="{FF2B5EF4-FFF2-40B4-BE49-F238E27FC236}">
                <a16:creationId xmlns:a16="http://schemas.microsoft.com/office/drawing/2014/main" xmlns="" id="{AB83BDD3-7799-44A0-80D8-7AF15645B6D8}"/>
              </a:ext>
            </a:extLst>
          </p:cNvPr>
          <p:cNvSpPr/>
          <p:nvPr/>
        </p:nvSpPr>
        <p:spPr>
          <a:xfrm>
            <a:off x="1890227" y="2129163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BF4194B-4970-4667-862A-F60D756D1D37}"/>
              </a:ext>
            </a:extLst>
          </p:cNvPr>
          <p:cNvSpPr txBox="1"/>
          <p:nvPr/>
        </p:nvSpPr>
        <p:spPr>
          <a:xfrm>
            <a:off x="4151990" y="5107260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59" name="직사각형 4">
            <a:extLst>
              <a:ext uri="{FF2B5EF4-FFF2-40B4-BE49-F238E27FC236}">
                <a16:creationId xmlns:a16="http://schemas.microsoft.com/office/drawing/2014/main" xmlns="" id="{621FCFBB-9CA5-461B-95DE-B9A892AF9CC9}"/>
              </a:ext>
            </a:extLst>
          </p:cNvPr>
          <p:cNvSpPr/>
          <p:nvPr/>
        </p:nvSpPr>
        <p:spPr>
          <a:xfrm>
            <a:off x="4225724" y="5182879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60" name="타원 6">
            <a:extLst>
              <a:ext uri="{FF2B5EF4-FFF2-40B4-BE49-F238E27FC236}">
                <a16:creationId xmlns:a16="http://schemas.microsoft.com/office/drawing/2014/main" xmlns="" id="{4463845E-0023-4E4A-9295-A5C7E5A3CADE}"/>
              </a:ext>
            </a:extLst>
          </p:cNvPr>
          <p:cNvSpPr/>
          <p:nvPr/>
        </p:nvSpPr>
        <p:spPr>
          <a:xfrm>
            <a:off x="4179875" y="5159340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4</a:t>
            </a:r>
            <a:endParaRPr lang="ko-KR" altLang="en-US" sz="5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7E206FF-77FA-4CD9-870B-EC9A946D1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11" y="2314691"/>
            <a:ext cx="2945935" cy="1976482"/>
          </a:xfrm>
          <a:prstGeom prst="rect">
            <a:avLst/>
          </a:prstGeom>
        </p:spPr>
      </p:pic>
      <p:sp>
        <p:nvSpPr>
          <p:cNvPr id="63" name="직사각형 259">
            <a:extLst>
              <a:ext uri="{FF2B5EF4-FFF2-40B4-BE49-F238E27FC236}">
                <a16:creationId xmlns:a16="http://schemas.microsoft.com/office/drawing/2014/main" xmlns="" id="{66F8DE99-A6FA-49E6-917A-1C61B74F79F2}"/>
              </a:ext>
            </a:extLst>
          </p:cNvPr>
          <p:cNvSpPr/>
          <p:nvPr/>
        </p:nvSpPr>
        <p:spPr>
          <a:xfrm>
            <a:off x="2073800" y="4434689"/>
            <a:ext cx="2852565" cy="437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46E07768-A532-4F04-B408-6817E5E13B1B}"/>
              </a:ext>
            </a:extLst>
          </p:cNvPr>
          <p:cNvSpPr txBox="1"/>
          <p:nvPr/>
        </p:nvSpPr>
        <p:spPr>
          <a:xfrm>
            <a:off x="2407882" y="509790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65" name="직사각형 4">
            <a:extLst>
              <a:ext uri="{FF2B5EF4-FFF2-40B4-BE49-F238E27FC236}">
                <a16:creationId xmlns:a16="http://schemas.microsoft.com/office/drawing/2014/main" xmlns="" id="{DD1DFBF0-6ACC-4AD7-A5C2-7F6B2058C496}"/>
              </a:ext>
            </a:extLst>
          </p:cNvPr>
          <p:cNvSpPr/>
          <p:nvPr/>
        </p:nvSpPr>
        <p:spPr>
          <a:xfrm>
            <a:off x="2481616" y="5173528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66" name="타원 6">
            <a:extLst>
              <a:ext uri="{FF2B5EF4-FFF2-40B4-BE49-F238E27FC236}">
                <a16:creationId xmlns:a16="http://schemas.microsoft.com/office/drawing/2014/main" xmlns="" id="{609AEC83-F388-4176-91E2-051F7FAD7EC8}"/>
              </a:ext>
            </a:extLst>
          </p:cNvPr>
          <p:cNvSpPr/>
          <p:nvPr/>
        </p:nvSpPr>
        <p:spPr>
          <a:xfrm>
            <a:off x="2435767" y="5149989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67" name="타원 294">
            <a:extLst>
              <a:ext uri="{FF2B5EF4-FFF2-40B4-BE49-F238E27FC236}">
                <a16:creationId xmlns:a16="http://schemas.microsoft.com/office/drawing/2014/main" xmlns="" id="{E1A8B539-BC58-47C3-87B5-26B374B03565}"/>
              </a:ext>
            </a:extLst>
          </p:cNvPr>
          <p:cNvSpPr/>
          <p:nvPr/>
        </p:nvSpPr>
        <p:spPr>
          <a:xfrm>
            <a:off x="2102949" y="4495621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7BA1F32A-B57D-484E-AB29-C7C2F319291F}"/>
              </a:ext>
            </a:extLst>
          </p:cNvPr>
          <p:cNvSpPr txBox="1"/>
          <p:nvPr/>
        </p:nvSpPr>
        <p:spPr>
          <a:xfrm>
            <a:off x="3281224" y="5107260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62" name="직사각형 4">
            <a:extLst>
              <a:ext uri="{FF2B5EF4-FFF2-40B4-BE49-F238E27FC236}">
                <a16:creationId xmlns:a16="http://schemas.microsoft.com/office/drawing/2014/main" xmlns="" id="{9F211CBF-16B0-431E-9D2A-09E3B0321AED}"/>
              </a:ext>
            </a:extLst>
          </p:cNvPr>
          <p:cNvSpPr/>
          <p:nvPr/>
        </p:nvSpPr>
        <p:spPr>
          <a:xfrm>
            <a:off x="3354958" y="5182879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8" name="타원 6">
            <a:extLst>
              <a:ext uri="{FF2B5EF4-FFF2-40B4-BE49-F238E27FC236}">
                <a16:creationId xmlns:a16="http://schemas.microsoft.com/office/drawing/2014/main" xmlns="" id="{60B78D31-B938-493F-B944-939CD1FE5DA5}"/>
              </a:ext>
            </a:extLst>
          </p:cNvPr>
          <p:cNvSpPr/>
          <p:nvPr/>
        </p:nvSpPr>
        <p:spPr>
          <a:xfrm>
            <a:off x="3309109" y="5159340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3</a:t>
            </a:r>
            <a:endParaRPr lang="ko-KR" altLang="en-US" sz="525" dirty="0"/>
          </a:p>
        </p:txBody>
      </p:sp>
    </p:spTree>
    <p:extLst>
      <p:ext uri="{BB962C8B-B14F-4D97-AF65-F5344CB8AC3E}">
        <p14:creationId xmlns:p14="http://schemas.microsoft.com/office/powerpoint/2010/main" val="977575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전자결재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 진행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전자결재 페이지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 진행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416527" y="2281262"/>
            <a:ext cx="693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전자결재관리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536639"/>
            <a:ext cx="722273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결재 진행</a:t>
            </a:r>
            <a:endParaRPr lang="en-US" altLang="ko-KR" sz="675" dirty="0"/>
          </a:p>
          <a:p>
            <a:pPr algn="ctr"/>
            <a:r>
              <a:rPr lang="ko-KR" altLang="en-US" sz="675" dirty="0"/>
              <a:t>기안문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기안문 조회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64793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기안문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54770" y="2519291"/>
          <a:ext cx="3291662" cy="27634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431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492586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253801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81707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73350">
                  <a:extLst>
                    <a:ext uri="{9D8B030D-6E8A-4147-A177-3AD203B41FA5}">
                      <a16:colId xmlns:a16="http://schemas.microsoft.com/office/drawing/2014/main" xmlns="" val="1991096870"/>
                    </a:ext>
                  </a:extLst>
                </a:gridCol>
                <a:gridCol w="380701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426374">
                  <a:extLst>
                    <a:ext uri="{9D8B030D-6E8A-4147-A177-3AD203B41FA5}">
                      <a16:colId xmlns:a16="http://schemas.microsoft.com/office/drawing/2014/main" xmlns="" val="826667840"/>
                    </a:ext>
                  </a:extLst>
                </a:gridCol>
                <a:gridCol w="404856">
                  <a:extLst>
                    <a:ext uri="{9D8B030D-6E8A-4147-A177-3AD203B41FA5}">
                      <a16:colId xmlns:a16="http://schemas.microsoft.com/office/drawing/2014/main" xmlns="" val="920040545"/>
                    </a:ext>
                  </a:extLst>
                </a:gridCol>
                <a:gridCol w="404856">
                  <a:extLst>
                    <a:ext uri="{9D8B030D-6E8A-4147-A177-3AD203B41FA5}">
                      <a16:colId xmlns:a16="http://schemas.microsoft.com/office/drawing/2014/main" xmlns="" val="1539310807"/>
                    </a:ext>
                  </a:extLst>
                </a:gridCol>
              </a:tblGrid>
              <a:tr h="26391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기안일자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기안자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결재자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결재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20118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7953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9859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16843929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89" name="타원 188"/>
          <p:cNvSpPr/>
          <p:nvPr/>
        </p:nvSpPr>
        <p:spPr>
          <a:xfrm>
            <a:off x="1416527" y="2555163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/>
              <a:t>1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90762" y="951301"/>
          <a:ext cx="1961964" cy="2815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 진행 페이지로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등록 페이지로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조회 페이지로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1689599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즐겨찾기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4603418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입력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5909826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버튼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0177570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옵션 선택 버튼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4937135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기안문 조회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 관리 페이지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1282321"/>
                  </a:ext>
                </a:extLst>
              </a:tr>
              <a:tr h="209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6400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전자결재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결재진행 메뉴를 클릭하면 나타나는 페이지입니다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사원의 결재가 필요한 기안문 리스트를 볼 수 있고 결재를 진행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반려 할 수 있는 페이지로 이동 할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91" name="타원 190"/>
          <p:cNvSpPr/>
          <p:nvPr/>
        </p:nvSpPr>
        <p:spPr>
          <a:xfrm>
            <a:off x="1416527" y="268280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/>
              <a:t>2</a:t>
            </a:r>
            <a:endParaRPr lang="ko-KR" altLang="en-US" sz="9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3" name="TextBox 222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6" name="타원 225"/>
          <p:cNvSpPr/>
          <p:nvPr/>
        </p:nvSpPr>
        <p:spPr>
          <a:xfrm>
            <a:off x="2322090" y="2284639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/>
              <a:t>4</a:t>
            </a:r>
            <a:endParaRPr lang="ko-KR" altLang="en-US" sz="1350" dirty="0"/>
          </a:p>
        </p:txBody>
      </p:sp>
      <p:sp>
        <p:nvSpPr>
          <p:cNvPr id="228" name="타원 227"/>
          <p:cNvSpPr/>
          <p:nvPr/>
        </p:nvSpPr>
        <p:spPr>
          <a:xfrm>
            <a:off x="3979768" y="228366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/>
              <a:t>5</a:t>
            </a:r>
            <a:endParaRPr lang="ko-KR" altLang="en-US" sz="1350" dirty="0"/>
          </a:p>
        </p:txBody>
      </p:sp>
      <p:sp>
        <p:nvSpPr>
          <p:cNvPr id="230" name="타원 229"/>
          <p:cNvSpPr/>
          <p:nvPr/>
        </p:nvSpPr>
        <p:spPr>
          <a:xfrm>
            <a:off x="4941453" y="229035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/>
              <a:t>6</a:t>
            </a:r>
            <a:endParaRPr lang="ko-KR" altLang="en-US" sz="1350" dirty="0"/>
          </a:p>
        </p:txBody>
      </p:sp>
      <p:sp>
        <p:nvSpPr>
          <p:cNvPr id="232" name="타원 231"/>
          <p:cNvSpPr/>
          <p:nvPr/>
        </p:nvSpPr>
        <p:spPr>
          <a:xfrm>
            <a:off x="5310297" y="229035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/>
              <a:t>7</a:t>
            </a:r>
            <a:endParaRPr lang="ko-KR" altLang="en-US" sz="1350" dirty="0"/>
          </a:p>
        </p:txBody>
      </p:sp>
      <p:sp>
        <p:nvSpPr>
          <p:cNvPr id="112" name="타원 137">
            <a:extLst>
              <a:ext uri="{FF2B5EF4-FFF2-40B4-BE49-F238E27FC236}">
                <a16:creationId xmlns:a16="http://schemas.microsoft.com/office/drawing/2014/main" xmlns="" id="{EC5B7709-3A99-4B36-A060-F9EF0498ABCA}"/>
              </a:ext>
            </a:extLst>
          </p:cNvPr>
          <p:cNvSpPr/>
          <p:nvPr/>
        </p:nvSpPr>
        <p:spPr>
          <a:xfrm>
            <a:off x="534147" y="6942449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75" dirty="0"/>
              <a:t>4</a:t>
            </a:r>
            <a:endParaRPr lang="ko-KR" altLang="en-US" sz="900" dirty="0"/>
          </a:p>
        </p:txBody>
      </p:sp>
      <p:sp>
        <p:nvSpPr>
          <p:cNvPr id="117" name="타원 137">
            <a:extLst>
              <a:ext uri="{FF2B5EF4-FFF2-40B4-BE49-F238E27FC236}">
                <a16:creationId xmlns:a16="http://schemas.microsoft.com/office/drawing/2014/main" xmlns="" id="{C418EC39-86CF-474E-8DDD-68E1B3442353}"/>
              </a:ext>
            </a:extLst>
          </p:cNvPr>
          <p:cNvSpPr/>
          <p:nvPr/>
        </p:nvSpPr>
        <p:spPr>
          <a:xfrm>
            <a:off x="2476278" y="282700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75" dirty="0"/>
              <a:t>8</a:t>
            </a:r>
            <a:endParaRPr lang="ko-KR" altLang="en-US" sz="900" dirty="0"/>
          </a:p>
        </p:txBody>
      </p:sp>
      <p:sp>
        <p:nvSpPr>
          <p:cNvPr id="44" name="타원 190">
            <a:extLst>
              <a:ext uri="{FF2B5EF4-FFF2-40B4-BE49-F238E27FC236}">
                <a16:creationId xmlns:a16="http://schemas.microsoft.com/office/drawing/2014/main" xmlns="" id="{6BE27D05-BA7F-4D43-A63E-24FF730C713C}"/>
              </a:ext>
            </a:extLst>
          </p:cNvPr>
          <p:cNvSpPr/>
          <p:nvPr/>
        </p:nvSpPr>
        <p:spPr>
          <a:xfrm>
            <a:off x="1416527" y="2809470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/>
              <a:t>3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477246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전자결재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 진행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 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전자결재 페이지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 진행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결재중인 기안문 클릭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416527" y="2281262"/>
            <a:ext cx="693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전자결재관리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536639"/>
            <a:ext cx="722273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결재 진행</a:t>
            </a:r>
            <a:endParaRPr lang="en-US" altLang="ko-KR" sz="675" dirty="0"/>
          </a:p>
          <a:p>
            <a:pPr algn="ctr"/>
            <a:r>
              <a:rPr lang="ko-KR" altLang="en-US" sz="675" dirty="0"/>
              <a:t>기안문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기안문 조회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64793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기안문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54770" y="2519291"/>
          <a:ext cx="3291662" cy="27634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431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492586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253801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81707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73350">
                  <a:extLst>
                    <a:ext uri="{9D8B030D-6E8A-4147-A177-3AD203B41FA5}">
                      <a16:colId xmlns:a16="http://schemas.microsoft.com/office/drawing/2014/main" xmlns="" val="1991096870"/>
                    </a:ext>
                  </a:extLst>
                </a:gridCol>
                <a:gridCol w="380701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426374">
                  <a:extLst>
                    <a:ext uri="{9D8B030D-6E8A-4147-A177-3AD203B41FA5}">
                      <a16:colId xmlns:a16="http://schemas.microsoft.com/office/drawing/2014/main" xmlns="" val="826667840"/>
                    </a:ext>
                  </a:extLst>
                </a:gridCol>
                <a:gridCol w="404856">
                  <a:extLst>
                    <a:ext uri="{9D8B030D-6E8A-4147-A177-3AD203B41FA5}">
                      <a16:colId xmlns:a16="http://schemas.microsoft.com/office/drawing/2014/main" xmlns="" val="920040545"/>
                    </a:ext>
                  </a:extLst>
                </a:gridCol>
                <a:gridCol w="404856">
                  <a:extLst>
                    <a:ext uri="{9D8B030D-6E8A-4147-A177-3AD203B41FA5}">
                      <a16:colId xmlns:a16="http://schemas.microsoft.com/office/drawing/2014/main" xmlns="" val="1539310807"/>
                    </a:ext>
                  </a:extLst>
                </a:gridCol>
              </a:tblGrid>
              <a:tr h="26391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기안일자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기안자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결재자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결재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20118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7953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9859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16843929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90762" y="951301"/>
          <a:ext cx="1961964" cy="1983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 및 반려 내용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첨언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or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취소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후 결재 진행 페이지로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반려 후 결재 진행 페이지로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1689599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 진행 페이지로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4603418"/>
                  </a:ext>
                </a:extLst>
              </a:tr>
              <a:tr h="209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6400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전자결재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결재진행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결재중인 기안문을 클릭하면 나타나는 페이지입니다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사원의 결재가 필요한 해당 기안문을 볼 수 있고 결재를 진행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반려 할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3" name="TextBox 222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6" name="타원 225"/>
          <p:cNvSpPr/>
          <p:nvPr/>
        </p:nvSpPr>
        <p:spPr>
          <a:xfrm>
            <a:off x="2322090" y="2284639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/>
              <a:t>4</a:t>
            </a:r>
            <a:endParaRPr lang="ko-KR" altLang="en-US" sz="1350" dirty="0"/>
          </a:p>
        </p:txBody>
      </p:sp>
      <p:sp>
        <p:nvSpPr>
          <p:cNvPr id="228" name="타원 227"/>
          <p:cNvSpPr/>
          <p:nvPr/>
        </p:nvSpPr>
        <p:spPr>
          <a:xfrm>
            <a:off x="3979768" y="228366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/>
              <a:t>5</a:t>
            </a:r>
            <a:endParaRPr lang="ko-KR" altLang="en-US" sz="1350" dirty="0"/>
          </a:p>
        </p:txBody>
      </p:sp>
      <p:sp>
        <p:nvSpPr>
          <p:cNvPr id="230" name="타원 229"/>
          <p:cNvSpPr/>
          <p:nvPr/>
        </p:nvSpPr>
        <p:spPr>
          <a:xfrm>
            <a:off x="4941453" y="229035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/>
              <a:t>6</a:t>
            </a:r>
            <a:endParaRPr lang="ko-KR" altLang="en-US" sz="1350" dirty="0"/>
          </a:p>
        </p:txBody>
      </p:sp>
      <p:sp>
        <p:nvSpPr>
          <p:cNvPr id="112" name="타원 137">
            <a:extLst>
              <a:ext uri="{FF2B5EF4-FFF2-40B4-BE49-F238E27FC236}">
                <a16:creationId xmlns:a16="http://schemas.microsoft.com/office/drawing/2014/main" xmlns="" id="{EC5B7709-3A99-4B36-A060-F9EF0498ABCA}"/>
              </a:ext>
            </a:extLst>
          </p:cNvPr>
          <p:cNvSpPr/>
          <p:nvPr/>
        </p:nvSpPr>
        <p:spPr>
          <a:xfrm>
            <a:off x="534147" y="6942449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75" dirty="0"/>
              <a:t>4</a:t>
            </a:r>
            <a:endParaRPr lang="ko-KR" altLang="en-US" sz="900" dirty="0"/>
          </a:p>
        </p:txBody>
      </p:sp>
      <p:sp>
        <p:nvSpPr>
          <p:cNvPr id="117" name="타원 137">
            <a:extLst>
              <a:ext uri="{FF2B5EF4-FFF2-40B4-BE49-F238E27FC236}">
                <a16:creationId xmlns:a16="http://schemas.microsoft.com/office/drawing/2014/main" xmlns="" id="{C418EC39-86CF-474E-8DDD-68E1B3442353}"/>
              </a:ext>
            </a:extLst>
          </p:cNvPr>
          <p:cNvSpPr/>
          <p:nvPr/>
        </p:nvSpPr>
        <p:spPr>
          <a:xfrm>
            <a:off x="2476278" y="282700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75" dirty="0"/>
              <a:t>8</a:t>
            </a:r>
            <a:endParaRPr lang="ko-KR" altLang="en-US" sz="900" dirty="0"/>
          </a:p>
        </p:txBody>
      </p:sp>
      <p:sp>
        <p:nvSpPr>
          <p:cNvPr id="45" name="직사각형 259">
            <a:extLst>
              <a:ext uri="{FF2B5EF4-FFF2-40B4-BE49-F238E27FC236}">
                <a16:creationId xmlns:a16="http://schemas.microsoft.com/office/drawing/2014/main" xmlns="" id="{AB83BDD3-7799-44A0-80D8-7AF15645B6D8}"/>
              </a:ext>
            </a:extLst>
          </p:cNvPr>
          <p:cNvSpPr/>
          <p:nvPr/>
        </p:nvSpPr>
        <p:spPr>
          <a:xfrm>
            <a:off x="1890227" y="2129163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31EA6950-AAAA-431A-BD2A-39FC79A82264}"/>
              </a:ext>
            </a:extLst>
          </p:cNvPr>
          <p:cNvSpPr txBox="1"/>
          <p:nvPr/>
        </p:nvSpPr>
        <p:spPr>
          <a:xfrm>
            <a:off x="2528994" y="5149622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603D0EC-02DA-47B5-98AA-28B7A9C25000}"/>
              </a:ext>
            </a:extLst>
          </p:cNvPr>
          <p:cNvSpPr txBox="1"/>
          <p:nvPr/>
        </p:nvSpPr>
        <p:spPr>
          <a:xfrm>
            <a:off x="2341357" y="5196632"/>
            <a:ext cx="60785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결재</a:t>
            </a:r>
            <a:r>
              <a:rPr lang="en-US" altLang="ko-KR" sz="750" dirty="0"/>
              <a:t>/</a:t>
            </a:r>
            <a:r>
              <a:rPr lang="ko-KR" altLang="en-US" sz="750" dirty="0"/>
              <a:t>취소</a:t>
            </a:r>
            <a:endParaRPr lang="en-US" altLang="ko-KR" sz="7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96B809C-2F91-4807-8DC3-FE912FB5B43D}"/>
              </a:ext>
            </a:extLst>
          </p:cNvPr>
          <p:cNvSpPr txBox="1"/>
          <p:nvPr/>
        </p:nvSpPr>
        <p:spPr>
          <a:xfrm>
            <a:off x="2695959" y="5130802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BF4194B-4970-4667-862A-F60D756D1D37}"/>
              </a:ext>
            </a:extLst>
          </p:cNvPr>
          <p:cNvSpPr txBox="1"/>
          <p:nvPr/>
        </p:nvSpPr>
        <p:spPr>
          <a:xfrm>
            <a:off x="4151990" y="5107260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57" name="직사각형 291">
            <a:extLst>
              <a:ext uri="{FF2B5EF4-FFF2-40B4-BE49-F238E27FC236}">
                <a16:creationId xmlns:a16="http://schemas.microsoft.com/office/drawing/2014/main" xmlns="" id="{859595CA-B7B9-421D-A82D-84DE7AD3BADE}"/>
              </a:ext>
            </a:extLst>
          </p:cNvPr>
          <p:cNvSpPr/>
          <p:nvPr/>
        </p:nvSpPr>
        <p:spPr>
          <a:xfrm>
            <a:off x="2354771" y="5204176"/>
            <a:ext cx="553098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8" name="타원 294">
            <a:extLst>
              <a:ext uri="{FF2B5EF4-FFF2-40B4-BE49-F238E27FC236}">
                <a16:creationId xmlns:a16="http://schemas.microsoft.com/office/drawing/2014/main" xmlns="" id="{A4D41537-2D7E-4DDB-9F5E-F1D561D68E5E}"/>
              </a:ext>
            </a:extLst>
          </p:cNvPr>
          <p:cNvSpPr/>
          <p:nvPr/>
        </p:nvSpPr>
        <p:spPr>
          <a:xfrm>
            <a:off x="2302214" y="5169451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59" name="직사각형 4">
            <a:extLst>
              <a:ext uri="{FF2B5EF4-FFF2-40B4-BE49-F238E27FC236}">
                <a16:creationId xmlns:a16="http://schemas.microsoft.com/office/drawing/2014/main" xmlns="" id="{621FCFBB-9CA5-461B-95DE-B9A892AF9CC9}"/>
              </a:ext>
            </a:extLst>
          </p:cNvPr>
          <p:cNvSpPr/>
          <p:nvPr/>
        </p:nvSpPr>
        <p:spPr>
          <a:xfrm>
            <a:off x="4225724" y="5182879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60" name="타원 6">
            <a:extLst>
              <a:ext uri="{FF2B5EF4-FFF2-40B4-BE49-F238E27FC236}">
                <a16:creationId xmlns:a16="http://schemas.microsoft.com/office/drawing/2014/main" xmlns="" id="{4463845E-0023-4E4A-9295-A5C7E5A3CADE}"/>
              </a:ext>
            </a:extLst>
          </p:cNvPr>
          <p:cNvSpPr/>
          <p:nvPr/>
        </p:nvSpPr>
        <p:spPr>
          <a:xfrm>
            <a:off x="4179875" y="5159340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4</a:t>
            </a:r>
            <a:endParaRPr lang="ko-KR" altLang="en-US" sz="5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7E206FF-77FA-4CD9-870B-EC9A946D1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11" y="2314691"/>
            <a:ext cx="2945935" cy="1976482"/>
          </a:xfrm>
          <a:prstGeom prst="rect">
            <a:avLst/>
          </a:prstGeom>
        </p:spPr>
      </p:pic>
      <p:sp>
        <p:nvSpPr>
          <p:cNvPr id="63" name="직사각형 259">
            <a:extLst>
              <a:ext uri="{FF2B5EF4-FFF2-40B4-BE49-F238E27FC236}">
                <a16:creationId xmlns:a16="http://schemas.microsoft.com/office/drawing/2014/main" xmlns="" id="{66F8DE99-A6FA-49E6-917A-1C61B74F79F2}"/>
              </a:ext>
            </a:extLst>
          </p:cNvPr>
          <p:cNvSpPr/>
          <p:nvPr/>
        </p:nvSpPr>
        <p:spPr>
          <a:xfrm>
            <a:off x="2073800" y="4434689"/>
            <a:ext cx="2852565" cy="437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46E07768-A532-4F04-B408-6817E5E13B1B}"/>
              </a:ext>
            </a:extLst>
          </p:cNvPr>
          <p:cNvSpPr txBox="1"/>
          <p:nvPr/>
        </p:nvSpPr>
        <p:spPr>
          <a:xfrm>
            <a:off x="3275433" y="5119880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65" name="직사각형 4">
            <a:extLst>
              <a:ext uri="{FF2B5EF4-FFF2-40B4-BE49-F238E27FC236}">
                <a16:creationId xmlns:a16="http://schemas.microsoft.com/office/drawing/2014/main" xmlns="" id="{DD1DFBF0-6ACC-4AD7-A5C2-7F6B2058C496}"/>
              </a:ext>
            </a:extLst>
          </p:cNvPr>
          <p:cNvSpPr/>
          <p:nvPr/>
        </p:nvSpPr>
        <p:spPr>
          <a:xfrm>
            <a:off x="3349167" y="5195500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반려</a:t>
            </a:r>
          </a:p>
        </p:txBody>
      </p:sp>
      <p:sp>
        <p:nvSpPr>
          <p:cNvPr id="66" name="타원 6">
            <a:extLst>
              <a:ext uri="{FF2B5EF4-FFF2-40B4-BE49-F238E27FC236}">
                <a16:creationId xmlns:a16="http://schemas.microsoft.com/office/drawing/2014/main" xmlns="" id="{609AEC83-F388-4176-91E2-051F7FAD7EC8}"/>
              </a:ext>
            </a:extLst>
          </p:cNvPr>
          <p:cNvSpPr/>
          <p:nvPr/>
        </p:nvSpPr>
        <p:spPr>
          <a:xfrm>
            <a:off x="3303318" y="5171961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3</a:t>
            </a:r>
            <a:endParaRPr lang="ko-KR" altLang="en-US" sz="525" dirty="0"/>
          </a:p>
        </p:txBody>
      </p:sp>
      <p:sp>
        <p:nvSpPr>
          <p:cNvPr id="67" name="타원 294">
            <a:extLst>
              <a:ext uri="{FF2B5EF4-FFF2-40B4-BE49-F238E27FC236}">
                <a16:creationId xmlns:a16="http://schemas.microsoft.com/office/drawing/2014/main" xmlns="" id="{E1A8B539-BC58-47C3-87B5-26B374B03565}"/>
              </a:ext>
            </a:extLst>
          </p:cNvPr>
          <p:cNvSpPr/>
          <p:nvPr/>
        </p:nvSpPr>
        <p:spPr>
          <a:xfrm>
            <a:off x="2102949" y="4495621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</p:spTree>
    <p:extLst>
      <p:ext uri="{BB962C8B-B14F-4D97-AF65-F5344CB8AC3E}">
        <p14:creationId xmlns:p14="http://schemas.microsoft.com/office/powerpoint/2010/main" val="1659166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전자결재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등록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전자결재 페이지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등록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416527" y="2281262"/>
            <a:ext cx="693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전자결재관리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536639"/>
            <a:ext cx="722273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결재 진행</a:t>
            </a:r>
            <a:endParaRPr lang="en-US" altLang="ko-KR" sz="675" dirty="0"/>
          </a:p>
          <a:p>
            <a:pPr algn="ctr"/>
            <a:r>
              <a:rPr lang="ko-KR" altLang="en-US" sz="675" dirty="0"/>
              <a:t>기안문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기안문 조회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54770" y="2519291"/>
          <a:ext cx="3291662" cy="27634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431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492586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253801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81707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73350">
                  <a:extLst>
                    <a:ext uri="{9D8B030D-6E8A-4147-A177-3AD203B41FA5}">
                      <a16:colId xmlns:a16="http://schemas.microsoft.com/office/drawing/2014/main" xmlns="" val="1991096870"/>
                    </a:ext>
                  </a:extLst>
                </a:gridCol>
                <a:gridCol w="380701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426374">
                  <a:extLst>
                    <a:ext uri="{9D8B030D-6E8A-4147-A177-3AD203B41FA5}">
                      <a16:colId xmlns:a16="http://schemas.microsoft.com/office/drawing/2014/main" xmlns="" val="826667840"/>
                    </a:ext>
                  </a:extLst>
                </a:gridCol>
                <a:gridCol w="404856">
                  <a:extLst>
                    <a:ext uri="{9D8B030D-6E8A-4147-A177-3AD203B41FA5}">
                      <a16:colId xmlns:a16="http://schemas.microsoft.com/office/drawing/2014/main" xmlns="" val="920040545"/>
                    </a:ext>
                  </a:extLst>
                </a:gridCol>
                <a:gridCol w="404856">
                  <a:extLst>
                    <a:ext uri="{9D8B030D-6E8A-4147-A177-3AD203B41FA5}">
                      <a16:colId xmlns:a16="http://schemas.microsoft.com/office/drawing/2014/main" xmlns="" val="1539310807"/>
                    </a:ext>
                  </a:extLst>
                </a:gridCol>
              </a:tblGrid>
              <a:tr h="26391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기안일자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기안자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결재자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결재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20118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7953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9859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16843929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90762" y="951301"/>
          <a:ext cx="1961964" cy="252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문서 양식을 미리 볼 수 있음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문서 양식을 파일 다운로드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작성한 문서를 파일 첨부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1689599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첨부한 문서가 보여지는 공간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7089982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후 기안문 조회 페이지로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4603418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조회 페이지로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3820944"/>
                  </a:ext>
                </a:extLst>
              </a:tr>
              <a:tr h="209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7543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전자결재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기안문등록을 클릭하면 나타나는 페이지입니다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기안문의 등록일자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제목을 작성할 수 있고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결재라인을 선택할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양식을 엑셀파일로 미리보기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다운로드 후 양식에 내용을 작성한 후 첨부 할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223" name="TextBox 222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12" name="타원 137">
            <a:extLst>
              <a:ext uri="{FF2B5EF4-FFF2-40B4-BE49-F238E27FC236}">
                <a16:creationId xmlns:a16="http://schemas.microsoft.com/office/drawing/2014/main" xmlns="" id="{EC5B7709-3A99-4B36-A060-F9EF0498ABCA}"/>
              </a:ext>
            </a:extLst>
          </p:cNvPr>
          <p:cNvSpPr/>
          <p:nvPr/>
        </p:nvSpPr>
        <p:spPr>
          <a:xfrm>
            <a:off x="534147" y="6942449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75" dirty="0"/>
              <a:t>4</a:t>
            </a:r>
            <a:endParaRPr lang="ko-KR" altLang="en-US" sz="9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CB09BEB-8409-4BFD-BE33-03CABA084B81}"/>
              </a:ext>
            </a:extLst>
          </p:cNvPr>
          <p:cNvSpPr txBox="1"/>
          <p:nvPr/>
        </p:nvSpPr>
        <p:spPr>
          <a:xfrm>
            <a:off x="2612266" y="2254404"/>
            <a:ext cx="64793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/>
              <a:t>견적서 조회</a:t>
            </a:r>
            <a:endParaRPr lang="ko-KR" altLang="en-US" sz="675" dirty="0"/>
          </a:p>
        </p:txBody>
      </p:sp>
      <p:sp>
        <p:nvSpPr>
          <p:cNvPr id="62" name="포인트가 5개인 별 9">
            <a:extLst>
              <a:ext uri="{FF2B5EF4-FFF2-40B4-BE49-F238E27FC236}">
                <a16:creationId xmlns:a16="http://schemas.microsoft.com/office/drawing/2014/main" xmlns="" id="{37FBFCEE-98BD-45C1-B0DF-4E4B51752C37}"/>
              </a:ext>
            </a:extLst>
          </p:cNvPr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8" name="모서리가 둥근 직사각형 12">
            <a:extLst>
              <a:ext uri="{FF2B5EF4-FFF2-40B4-BE49-F238E27FC236}">
                <a16:creationId xmlns:a16="http://schemas.microsoft.com/office/drawing/2014/main" xmlns="" id="{84495C5C-4AF1-4936-B190-33E23E2BEE16}"/>
              </a:ext>
            </a:extLst>
          </p:cNvPr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DACFBA68-5D49-4A8C-8C7D-CE98479D1FE0}"/>
              </a:ext>
            </a:extLst>
          </p:cNvPr>
          <p:cNvSpPr txBox="1"/>
          <p:nvPr/>
        </p:nvSpPr>
        <p:spPr>
          <a:xfrm>
            <a:off x="2365463" y="2769441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타원 54">
            <a:extLst>
              <a:ext uri="{FF2B5EF4-FFF2-40B4-BE49-F238E27FC236}">
                <a16:creationId xmlns:a16="http://schemas.microsoft.com/office/drawing/2014/main" xmlns="" id="{689A2835-20C1-49A0-A042-B81FB7CA9039}"/>
              </a:ext>
            </a:extLst>
          </p:cNvPr>
          <p:cNvSpPr/>
          <p:nvPr/>
        </p:nvSpPr>
        <p:spPr>
          <a:xfrm>
            <a:off x="2733749" y="280507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1" name="직선 연결선 55">
            <a:extLst>
              <a:ext uri="{FF2B5EF4-FFF2-40B4-BE49-F238E27FC236}">
                <a16:creationId xmlns:a16="http://schemas.microsoft.com/office/drawing/2014/main" xmlns="" id="{EB7CD295-A9D2-44F5-88F0-B38FFA9D99EE}"/>
              </a:ext>
            </a:extLst>
          </p:cNvPr>
          <p:cNvCxnSpPr/>
          <p:nvPr/>
        </p:nvCxnSpPr>
        <p:spPr>
          <a:xfrm>
            <a:off x="2933724" y="2793176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56">
            <a:extLst>
              <a:ext uri="{FF2B5EF4-FFF2-40B4-BE49-F238E27FC236}">
                <a16:creationId xmlns:a16="http://schemas.microsoft.com/office/drawing/2014/main" xmlns="" id="{5A2A0577-3C3F-42C1-B506-A940DB04BC76}"/>
              </a:ext>
            </a:extLst>
          </p:cNvPr>
          <p:cNvSpPr/>
          <p:nvPr/>
        </p:nvSpPr>
        <p:spPr>
          <a:xfrm>
            <a:off x="2977085" y="2798458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3" name="직선 연결선 57">
            <a:extLst>
              <a:ext uri="{FF2B5EF4-FFF2-40B4-BE49-F238E27FC236}">
                <a16:creationId xmlns:a16="http://schemas.microsoft.com/office/drawing/2014/main" xmlns="" id="{1C1556E3-1922-46B6-AC8E-2948F4A0D0FB}"/>
              </a:ext>
            </a:extLst>
          </p:cNvPr>
          <p:cNvCxnSpPr/>
          <p:nvPr/>
        </p:nvCxnSpPr>
        <p:spPr>
          <a:xfrm flipH="1">
            <a:off x="3289549" y="2793175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58">
            <a:extLst>
              <a:ext uri="{FF2B5EF4-FFF2-40B4-BE49-F238E27FC236}">
                <a16:creationId xmlns:a16="http://schemas.microsoft.com/office/drawing/2014/main" xmlns="" id="{5FF7AC3C-6D6F-46D2-A83D-2F09A7354C0D}"/>
              </a:ext>
            </a:extLst>
          </p:cNvPr>
          <p:cNvSpPr/>
          <p:nvPr/>
        </p:nvSpPr>
        <p:spPr>
          <a:xfrm>
            <a:off x="3494541" y="280507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직사각형 63">
            <a:extLst>
              <a:ext uri="{FF2B5EF4-FFF2-40B4-BE49-F238E27FC236}">
                <a16:creationId xmlns:a16="http://schemas.microsoft.com/office/drawing/2014/main" xmlns="" id="{23C4CE86-CC45-41C7-91E9-E78B78F7C2E8}"/>
              </a:ext>
            </a:extLst>
          </p:cNvPr>
          <p:cNvSpPr/>
          <p:nvPr/>
        </p:nvSpPr>
        <p:spPr>
          <a:xfrm>
            <a:off x="3289549" y="2758595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타원 73">
            <a:extLst>
              <a:ext uri="{FF2B5EF4-FFF2-40B4-BE49-F238E27FC236}">
                <a16:creationId xmlns:a16="http://schemas.microsoft.com/office/drawing/2014/main" xmlns="" id="{907505FF-9B3A-4927-990F-7A87AD3899FF}"/>
              </a:ext>
            </a:extLst>
          </p:cNvPr>
          <p:cNvSpPr/>
          <p:nvPr/>
        </p:nvSpPr>
        <p:spPr>
          <a:xfrm>
            <a:off x="2453088" y="2527485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77" name="타원 4">
            <a:extLst>
              <a:ext uri="{FF2B5EF4-FFF2-40B4-BE49-F238E27FC236}">
                <a16:creationId xmlns:a16="http://schemas.microsoft.com/office/drawing/2014/main" xmlns="" id="{279DC40A-BB26-4188-B0E6-7DA993133E32}"/>
              </a:ext>
            </a:extLst>
          </p:cNvPr>
          <p:cNvSpPr/>
          <p:nvPr/>
        </p:nvSpPr>
        <p:spPr>
          <a:xfrm>
            <a:off x="2544088" y="320528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E78F44E9-7C0E-4511-BA28-D2CFB3371AC3}"/>
              </a:ext>
            </a:extLst>
          </p:cNvPr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83" name="포인트가 5개인 별 47">
            <a:extLst>
              <a:ext uri="{FF2B5EF4-FFF2-40B4-BE49-F238E27FC236}">
                <a16:creationId xmlns:a16="http://schemas.microsoft.com/office/drawing/2014/main" xmlns="" id="{7D5D6A01-83DE-4036-818E-BDB245B56BC2}"/>
              </a:ext>
            </a:extLst>
          </p:cNvPr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4" name="직사각형 15">
            <a:extLst>
              <a:ext uri="{FF2B5EF4-FFF2-40B4-BE49-F238E27FC236}">
                <a16:creationId xmlns:a16="http://schemas.microsoft.com/office/drawing/2014/main" xmlns="" id="{A22DB8C2-F735-42AA-B251-E4D77AF10CEC}"/>
              </a:ext>
            </a:extLst>
          </p:cNvPr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98A5535D-E959-4095-8F81-3E382D70B6A3}"/>
              </a:ext>
            </a:extLst>
          </p:cNvPr>
          <p:cNvSpPr txBox="1"/>
          <p:nvPr/>
        </p:nvSpPr>
        <p:spPr>
          <a:xfrm>
            <a:off x="1940863" y="2317348"/>
            <a:ext cx="56938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등록일자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제목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결재라인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양식 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첨부</a:t>
            </a:r>
            <a:endParaRPr lang="en-US" altLang="ko-KR" sz="750" dirty="0"/>
          </a:p>
          <a:p>
            <a:endParaRPr lang="en-US" altLang="ko-KR" sz="750" dirty="0"/>
          </a:p>
        </p:txBody>
      </p:sp>
      <p:sp>
        <p:nvSpPr>
          <p:cNvPr id="86" name="직사각형 17">
            <a:extLst>
              <a:ext uri="{FF2B5EF4-FFF2-40B4-BE49-F238E27FC236}">
                <a16:creationId xmlns:a16="http://schemas.microsoft.com/office/drawing/2014/main" xmlns="" id="{54985C61-D024-4D75-971A-D5836D3B8538}"/>
              </a:ext>
            </a:extLst>
          </p:cNvPr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7" name="직사각형 18">
            <a:extLst>
              <a:ext uri="{FF2B5EF4-FFF2-40B4-BE49-F238E27FC236}">
                <a16:creationId xmlns:a16="http://schemas.microsoft.com/office/drawing/2014/main" xmlns="" id="{C5183B63-752C-4C4E-8535-A94CB590163A}"/>
              </a:ext>
            </a:extLst>
          </p:cNvPr>
          <p:cNvSpPr/>
          <p:nvPr/>
        </p:nvSpPr>
        <p:spPr>
          <a:xfrm>
            <a:off x="2742691" y="3533727"/>
            <a:ext cx="2037373" cy="1312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8" name="직사각형 19">
            <a:extLst>
              <a:ext uri="{FF2B5EF4-FFF2-40B4-BE49-F238E27FC236}">
                <a16:creationId xmlns:a16="http://schemas.microsoft.com/office/drawing/2014/main" xmlns="" id="{21215488-0338-4EAD-B122-37BF4A8AE387}"/>
              </a:ext>
            </a:extLst>
          </p:cNvPr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4" name="직사각형 21">
            <a:extLst>
              <a:ext uri="{FF2B5EF4-FFF2-40B4-BE49-F238E27FC236}">
                <a16:creationId xmlns:a16="http://schemas.microsoft.com/office/drawing/2014/main" xmlns="" id="{B683B950-8E04-4D4B-A7A8-85C4DF0A72AD}"/>
              </a:ext>
            </a:extLst>
          </p:cNvPr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7" name="직사각형 22">
            <a:extLst>
              <a:ext uri="{FF2B5EF4-FFF2-40B4-BE49-F238E27FC236}">
                <a16:creationId xmlns:a16="http://schemas.microsoft.com/office/drawing/2014/main" xmlns="" id="{B3C5E6CD-5B73-4CF4-AFDD-E0ED6F8DB140}"/>
              </a:ext>
            </a:extLst>
          </p:cNvPr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AEDF20F-6EAB-44BE-8CCE-A7A34A8458D9}"/>
              </a:ext>
            </a:extLst>
          </p:cNvPr>
          <p:cNvSpPr txBox="1"/>
          <p:nvPr/>
        </p:nvSpPr>
        <p:spPr>
          <a:xfrm>
            <a:off x="2748051" y="500452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3A29BDEC-5D97-40C0-8DBD-13151C812D8F}"/>
              </a:ext>
            </a:extLst>
          </p:cNvPr>
          <p:cNvSpPr txBox="1"/>
          <p:nvPr/>
        </p:nvSpPr>
        <p:spPr>
          <a:xfrm>
            <a:off x="2205661" y="5060505"/>
            <a:ext cx="115127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                   등록    </a:t>
            </a:r>
            <a:endParaRPr lang="en-US" altLang="ko-KR" sz="75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7B290D5E-824B-4891-BDC8-4BDC91DE2EDE}"/>
              </a:ext>
            </a:extLst>
          </p:cNvPr>
          <p:cNvSpPr txBox="1"/>
          <p:nvPr/>
        </p:nvSpPr>
        <p:spPr>
          <a:xfrm>
            <a:off x="2915016" y="4985706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7C21D37A-6D72-4798-B140-A0654FF67489}"/>
              </a:ext>
            </a:extLst>
          </p:cNvPr>
          <p:cNvSpPr txBox="1"/>
          <p:nvPr/>
        </p:nvSpPr>
        <p:spPr>
          <a:xfrm>
            <a:off x="4310170" y="496672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09" name="직사각형 28">
            <a:extLst>
              <a:ext uri="{FF2B5EF4-FFF2-40B4-BE49-F238E27FC236}">
                <a16:creationId xmlns:a16="http://schemas.microsoft.com/office/drawing/2014/main" xmlns="" id="{4902D47C-CB06-4EAD-97D9-CA354851B84C}"/>
              </a:ext>
            </a:extLst>
          </p:cNvPr>
          <p:cNvSpPr/>
          <p:nvPr/>
        </p:nvSpPr>
        <p:spPr>
          <a:xfrm>
            <a:off x="2809913" y="5059079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1" name="타원 29">
            <a:extLst>
              <a:ext uri="{FF2B5EF4-FFF2-40B4-BE49-F238E27FC236}">
                <a16:creationId xmlns:a16="http://schemas.microsoft.com/office/drawing/2014/main" xmlns="" id="{3E01F5B4-F328-4FAD-9C4F-9A819CFF98C8}"/>
              </a:ext>
            </a:extLst>
          </p:cNvPr>
          <p:cNvSpPr/>
          <p:nvPr/>
        </p:nvSpPr>
        <p:spPr>
          <a:xfrm>
            <a:off x="2789958" y="505224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5</a:t>
            </a:r>
            <a:endParaRPr lang="ko-KR" altLang="en-US" sz="525" dirty="0"/>
          </a:p>
        </p:txBody>
      </p:sp>
      <p:sp>
        <p:nvSpPr>
          <p:cNvPr id="113" name="직사각형 30">
            <a:extLst>
              <a:ext uri="{FF2B5EF4-FFF2-40B4-BE49-F238E27FC236}">
                <a16:creationId xmlns:a16="http://schemas.microsoft.com/office/drawing/2014/main" xmlns="" id="{2105F4A4-4189-4C57-8C2A-0DAED0ACE969}"/>
              </a:ext>
            </a:extLst>
          </p:cNvPr>
          <p:cNvSpPr/>
          <p:nvPr/>
        </p:nvSpPr>
        <p:spPr>
          <a:xfrm>
            <a:off x="4383904" y="5042347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15" name="타원 31">
            <a:extLst>
              <a:ext uri="{FF2B5EF4-FFF2-40B4-BE49-F238E27FC236}">
                <a16:creationId xmlns:a16="http://schemas.microsoft.com/office/drawing/2014/main" xmlns="" id="{82198EAA-5679-48D1-9742-2F9C489304A3}"/>
              </a:ext>
            </a:extLst>
          </p:cNvPr>
          <p:cNvSpPr/>
          <p:nvPr/>
        </p:nvSpPr>
        <p:spPr>
          <a:xfrm>
            <a:off x="4338054" y="501880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6</a:t>
            </a:r>
            <a:endParaRPr lang="ko-KR" altLang="en-US" sz="525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FEF3720A-A2F3-4BF7-93F9-AFA8C9C67416}"/>
              </a:ext>
            </a:extLst>
          </p:cNvPr>
          <p:cNvSpPr txBox="1"/>
          <p:nvPr/>
        </p:nvSpPr>
        <p:spPr>
          <a:xfrm>
            <a:off x="2781411" y="294772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C4A59BD2-B965-4116-94D5-C7AF13EFAD58}"/>
              </a:ext>
            </a:extLst>
          </p:cNvPr>
          <p:cNvSpPr txBox="1"/>
          <p:nvPr/>
        </p:nvSpPr>
        <p:spPr>
          <a:xfrm>
            <a:off x="2929631" y="2997395"/>
            <a:ext cx="73770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 미리보기    </a:t>
            </a:r>
            <a:endParaRPr lang="en-US" altLang="ko-KR" sz="75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A440D278-33E3-4094-9515-4B54C5BCAB8B}"/>
              </a:ext>
            </a:extLst>
          </p:cNvPr>
          <p:cNvSpPr txBox="1"/>
          <p:nvPr/>
        </p:nvSpPr>
        <p:spPr>
          <a:xfrm>
            <a:off x="2948376" y="2928906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24" name="직사각형 28">
            <a:extLst>
              <a:ext uri="{FF2B5EF4-FFF2-40B4-BE49-F238E27FC236}">
                <a16:creationId xmlns:a16="http://schemas.microsoft.com/office/drawing/2014/main" xmlns="" id="{4A06CA13-5125-48E5-BC50-BB2381AEC4F4}"/>
              </a:ext>
            </a:extLst>
          </p:cNvPr>
          <p:cNvSpPr/>
          <p:nvPr/>
        </p:nvSpPr>
        <p:spPr>
          <a:xfrm>
            <a:off x="2858545" y="3002279"/>
            <a:ext cx="742667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5" name="타원 29">
            <a:extLst>
              <a:ext uri="{FF2B5EF4-FFF2-40B4-BE49-F238E27FC236}">
                <a16:creationId xmlns:a16="http://schemas.microsoft.com/office/drawing/2014/main" xmlns="" id="{1AB97AF4-0768-4484-86C9-02198F3928DC}"/>
              </a:ext>
            </a:extLst>
          </p:cNvPr>
          <p:cNvSpPr/>
          <p:nvPr/>
        </p:nvSpPr>
        <p:spPr>
          <a:xfrm>
            <a:off x="2823318" y="299544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4AD07EA0-D50E-431B-ABCD-3C3C811FF3D4}"/>
              </a:ext>
            </a:extLst>
          </p:cNvPr>
          <p:cNvSpPr txBox="1"/>
          <p:nvPr/>
        </p:nvSpPr>
        <p:spPr>
          <a:xfrm>
            <a:off x="4143840" y="2935677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D3DE7237-2C56-4973-8E4C-7C12FC9DF01C}"/>
              </a:ext>
            </a:extLst>
          </p:cNvPr>
          <p:cNvSpPr txBox="1"/>
          <p:nvPr/>
        </p:nvSpPr>
        <p:spPr>
          <a:xfrm>
            <a:off x="4310805" y="291685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AD7A02EE-54CF-4FFC-88F2-95EB568261AC}"/>
              </a:ext>
            </a:extLst>
          </p:cNvPr>
          <p:cNvSpPr txBox="1"/>
          <p:nvPr/>
        </p:nvSpPr>
        <p:spPr>
          <a:xfrm>
            <a:off x="3790369" y="294766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942EE939-D244-4E35-A647-BC5CAF9173CB}"/>
              </a:ext>
            </a:extLst>
          </p:cNvPr>
          <p:cNvSpPr txBox="1"/>
          <p:nvPr/>
        </p:nvSpPr>
        <p:spPr>
          <a:xfrm>
            <a:off x="3938590" y="2997335"/>
            <a:ext cx="73770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 다운로드    </a:t>
            </a:r>
            <a:endParaRPr lang="en-US" altLang="ko-KR" sz="750" dirty="0"/>
          </a:p>
        </p:txBody>
      </p:sp>
      <p:sp>
        <p:nvSpPr>
          <p:cNvPr id="136" name="직사각형 28">
            <a:extLst>
              <a:ext uri="{FF2B5EF4-FFF2-40B4-BE49-F238E27FC236}">
                <a16:creationId xmlns:a16="http://schemas.microsoft.com/office/drawing/2014/main" xmlns="" id="{6954C657-7FE5-4A3E-9EB6-F121C8CB9663}"/>
              </a:ext>
            </a:extLst>
          </p:cNvPr>
          <p:cNvSpPr/>
          <p:nvPr/>
        </p:nvSpPr>
        <p:spPr>
          <a:xfrm>
            <a:off x="3867503" y="3002219"/>
            <a:ext cx="742667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7" name="타원 29">
            <a:extLst>
              <a:ext uri="{FF2B5EF4-FFF2-40B4-BE49-F238E27FC236}">
                <a16:creationId xmlns:a16="http://schemas.microsoft.com/office/drawing/2014/main" xmlns="" id="{5CEB6C41-91CA-4F39-97AC-213FFD8EC843}"/>
              </a:ext>
            </a:extLst>
          </p:cNvPr>
          <p:cNvSpPr/>
          <p:nvPr/>
        </p:nvSpPr>
        <p:spPr>
          <a:xfrm>
            <a:off x="3832276" y="299538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17CBD37D-C980-4283-9BE3-C9B9722603A3}"/>
              </a:ext>
            </a:extLst>
          </p:cNvPr>
          <p:cNvSpPr txBox="1"/>
          <p:nvPr/>
        </p:nvSpPr>
        <p:spPr>
          <a:xfrm>
            <a:off x="5152798" y="2935617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39" name="타원 29">
            <a:extLst>
              <a:ext uri="{FF2B5EF4-FFF2-40B4-BE49-F238E27FC236}">
                <a16:creationId xmlns:a16="http://schemas.microsoft.com/office/drawing/2014/main" xmlns="" id="{D92BD11E-EA15-4BCA-95A4-C72A3066EE55}"/>
              </a:ext>
            </a:extLst>
          </p:cNvPr>
          <p:cNvSpPr/>
          <p:nvPr/>
        </p:nvSpPr>
        <p:spPr>
          <a:xfrm>
            <a:off x="2680456" y="318860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3</a:t>
            </a:r>
            <a:endParaRPr lang="ko-KR" altLang="en-US" sz="525" dirty="0"/>
          </a:p>
        </p:txBody>
      </p:sp>
      <p:sp>
        <p:nvSpPr>
          <p:cNvPr id="140" name="타원 29">
            <a:extLst>
              <a:ext uri="{FF2B5EF4-FFF2-40B4-BE49-F238E27FC236}">
                <a16:creationId xmlns:a16="http://schemas.microsoft.com/office/drawing/2014/main" xmlns="" id="{68D13028-F829-48C1-B949-DE66E5A4DE93}"/>
              </a:ext>
            </a:extLst>
          </p:cNvPr>
          <p:cNvSpPr/>
          <p:nvPr/>
        </p:nvSpPr>
        <p:spPr>
          <a:xfrm>
            <a:off x="2687549" y="3498016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4</a:t>
            </a:r>
            <a:endParaRPr lang="ko-KR" altLang="en-US" sz="525" dirty="0"/>
          </a:p>
        </p:txBody>
      </p:sp>
    </p:spTree>
    <p:extLst>
      <p:ext uri="{BB962C8B-B14F-4D97-AF65-F5344CB8AC3E}">
        <p14:creationId xmlns:p14="http://schemas.microsoft.com/office/powerpoint/2010/main" val="289520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SC-ID-D-1300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메인 페이지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2" name="TextBox 91"/>
          <p:cNvSpPr txBox="1"/>
          <p:nvPr/>
        </p:nvSpPr>
        <p:spPr>
          <a:xfrm>
            <a:off x="1414765" y="3256779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426371" y="3494308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4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58" name="TextBox 57"/>
          <p:cNvSpPr txBox="1"/>
          <p:nvPr/>
        </p:nvSpPr>
        <p:spPr>
          <a:xfrm>
            <a:off x="1439048" y="4052563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61948" y="4369979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4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73" name="TextBox 72"/>
          <p:cNvSpPr txBox="1"/>
          <p:nvPr/>
        </p:nvSpPr>
        <p:spPr>
          <a:xfrm>
            <a:off x="1433469" y="5336679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370262" y="5574208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4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85151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품목 등록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354771" y="2519290"/>
          <a:ext cx="3329478" cy="28424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359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29814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419625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409992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277916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87980">
                  <a:extLst>
                    <a:ext uri="{9D8B030D-6E8A-4147-A177-3AD203B41FA5}">
                      <a16:colId xmlns:a16="http://schemas.microsoft.com/office/drawing/2014/main" xmlns="" val="1991096870"/>
                    </a:ext>
                  </a:extLst>
                </a:gridCol>
                <a:gridCol w="332948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32948">
                  <a:extLst>
                    <a:ext uri="{9D8B030D-6E8A-4147-A177-3AD203B41FA5}">
                      <a16:colId xmlns:a16="http://schemas.microsoft.com/office/drawing/2014/main" xmlns="" val="826667840"/>
                    </a:ext>
                  </a:extLst>
                </a:gridCol>
                <a:gridCol w="332948">
                  <a:extLst>
                    <a:ext uri="{9D8B030D-6E8A-4147-A177-3AD203B41FA5}">
                      <a16:colId xmlns:a16="http://schemas.microsoft.com/office/drawing/2014/main" xmlns="" val="3364773287"/>
                    </a:ext>
                  </a:extLst>
                </a:gridCol>
                <a:gridCol w="332948">
                  <a:extLst>
                    <a:ext uri="{9D8B030D-6E8A-4147-A177-3AD203B41FA5}">
                      <a16:colId xmlns:a16="http://schemas.microsoft.com/office/drawing/2014/main" xmlns="" val="1944149126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품목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그룹명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규격명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바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코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입고단가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출고단가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품목구분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미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지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20118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7953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9859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16843929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90762" y="951301"/>
          <a:ext cx="1961964" cy="498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관련 페이지로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 지시서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공정관리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즐겨찾기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1689599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입력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4603418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버튼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5909826"/>
                  </a:ext>
                </a:extLst>
              </a:tr>
              <a:tr h="208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옵션 선택 버튼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0177570"/>
                  </a:ext>
                </a:extLst>
              </a:tr>
              <a:tr h="209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525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상단 메뉴 탭에서 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메뉴를 클릭하면 아래의 세부 메뉴들이 나타납니다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각각의 세부 메뉴를 클릭하면 그에 맞는 화면을 보여줍니다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8" name="타원 137"/>
          <p:cNvSpPr/>
          <p:nvPr/>
        </p:nvSpPr>
        <p:spPr>
          <a:xfrm>
            <a:off x="1488696" y="2742510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9" name="TextBox 138"/>
          <p:cNvSpPr txBox="1"/>
          <p:nvPr/>
        </p:nvSpPr>
        <p:spPr>
          <a:xfrm>
            <a:off x="1461849" y="271625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189" name="타원 188"/>
          <p:cNvSpPr/>
          <p:nvPr/>
        </p:nvSpPr>
        <p:spPr>
          <a:xfrm>
            <a:off x="1419073" y="253252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0" name="TextBox 189"/>
          <p:cNvSpPr txBox="1"/>
          <p:nvPr/>
        </p:nvSpPr>
        <p:spPr>
          <a:xfrm>
            <a:off x="1392226" y="2506274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1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191" name="타원 190"/>
          <p:cNvSpPr/>
          <p:nvPr/>
        </p:nvSpPr>
        <p:spPr>
          <a:xfrm>
            <a:off x="1479040" y="2631630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2" name="TextBox 191"/>
          <p:cNvSpPr txBox="1"/>
          <p:nvPr/>
        </p:nvSpPr>
        <p:spPr>
          <a:xfrm>
            <a:off x="1452193" y="260537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2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193" name="타원 192"/>
          <p:cNvSpPr/>
          <p:nvPr/>
        </p:nvSpPr>
        <p:spPr>
          <a:xfrm>
            <a:off x="1422933" y="284454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4" name="TextBox 193"/>
          <p:cNvSpPr txBox="1"/>
          <p:nvPr/>
        </p:nvSpPr>
        <p:spPr>
          <a:xfrm>
            <a:off x="1396086" y="2818290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4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195" name="타원 194"/>
          <p:cNvSpPr/>
          <p:nvPr/>
        </p:nvSpPr>
        <p:spPr>
          <a:xfrm>
            <a:off x="1527924" y="330487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6" name="TextBox 195"/>
          <p:cNvSpPr txBox="1"/>
          <p:nvPr/>
        </p:nvSpPr>
        <p:spPr>
          <a:xfrm>
            <a:off x="1501077" y="3278618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5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197" name="타원 196"/>
          <p:cNvSpPr/>
          <p:nvPr/>
        </p:nvSpPr>
        <p:spPr>
          <a:xfrm>
            <a:off x="1527924" y="3405396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8" name="TextBox 197"/>
          <p:cNvSpPr txBox="1"/>
          <p:nvPr/>
        </p:nvSpPr>
        <p:spPr>
          <a:xfrm>
            <a:off x="1501077" y="3379142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6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199" name="타원 198"/>
          <p:cNvSpPr/>
          <p:nvPr/>
        </p:nvSpPr>
        <p:spPr>
          <a:xfrm>
            <a:off x="1559052" y="3504749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0" name="TextBox 199"/>
          <p:cNvSpPr txBox="1"/>
          <p:nvPr/>
        </p:nvSpPr>
        <p:spPr>
          <a:xfrm>
            <a:off x="1532205" y="3478495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7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201" name="타원 200"/>
          <p:cNvSpPr/>
          <p:nvPr/>
        </p:nvSpPr>
        <p:spPr>
          <a:xfrm>
            <a:off x="1428738" y="360959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2" name="TextBox 201"/>
          <p:cNvSpPr txBox="1"/>
          <p:nvPr/>
        </p:nvSpPr>
        <p:spPr>
          <a:xfrm>
            <a:off x="1401890" y="3583343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8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203" name="타원 202"/>
          <p:cNvSpPr/>
          <p:nvPr/>
        </p:nvSpPr>
        <p:spPr>
          <a:xfrm>
            <a:off x="1552820" y="407972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4" name="TextBox 203"/>
          <p:cNvSpPr txBox="1"/>
          <p:nvPr/>
        </p:nvSpPr>
        <p:spPr>
          <a:xfrm>
            <a:off x="1525972" y="4053474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9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207" name="타원 206"/>
          <p:cNvSpPr/>
          <p:nvPr/>
        </p:nvSpPr>
        <p:spPr>
          <a:xfrm>
            <a:off x="1552820" y="4177869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8" name="TextBox 207"/>
          <p:cNvSpPr txBox="1"/>
          <p:nvPr/>
        </p:nvSpPr>
        <p:spPr>
          <a:xfrm>
            <a:off x="1494799" y="4151615"/>
            <a:ext cx="2341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10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209" name="타원 208"/>
          <p:cNvSpPr/>
          <p:nvPr/>
        </p:nvSpPr>
        <p:spPr>
          <a:xfrm>
            <a:off x="1478568" y="468347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0" name="TextBox 209"/>
          <p:cNvSpPr txBox="1"/>
          <p:nvPr/>
        </p:nvSpPr>
        <p:spPr>
          <a:xfrm>
            <a:off x="1420547" y="4657220"/>
            <a:ext cx="305531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11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211" name="타원 210"/>
          <p:cNvSpPr/>
          <p:nvPr/>
        </p:nvSpPr>
        <p:spPr>
          <a:xfrm>
            <a:off x="1447101" y="478397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2" name="TextBox 211"/>
          <p:cNvSpPr txBox="1"/>
          <p:nvPr/>
        </p:nvSpPr>
        <p:spPr>
          <a:xfrm>
            <a:off x="1389079" y="4757720"/>
            <a:ext cx="269030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12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1471858" y="4901730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4" name="TextBox 213"/>
          <p:cNvSpPr txBox="1"/>
          <p:nvPr/>
        </p:nvSpPr>
        <p:spPr>
          <a:xfrm>
            <a:off x="1407602" y="4875476"/>
            <a:ext cx="290474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13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1471860" y="5362933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6" name="TextBox 215"/>
          <p:cNvSpPr txBox="1"/>
          <p:nvPr/>
        </p:nvSpPr>
        <p:spPr>
          <a:xfrm>
            <a:off x="1407604" y="5336679"/>
            <a:ext cx="253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14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1471860" y="5481955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8" name="TextBox 217"/>
          <p:cNvSpPr txBox="1"/>
          <p:nvPr/>
        </p:nvSpPr>
        <p:spPr>
          <a:xfrm>
            <a:off x="1413838" y="5455701"/>
            <a:ext cx="228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15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612266" y="2254404"/>
            <a:ext cx="85151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품목 등록 리스트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6" name="타원 225"/>
          <p:cNvSpPr/>
          <p:nvPr/>
        </p:nvSpPr>
        <p:spPr>
          <a:xfrm>
            <a:off x="2322090" y="2284639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7" name="TextBox 226"/>
          <p:cNvSpPr txBox="1"/>
          <p:nvPr/>
        </p:nvSpPr>
        <p:spPr>
          <a:xfrm>
            <a:off x="2257835" y="2258385"/>
            <a:ext cx="253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16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3979768" y="228366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9" name="TextBox 228"/>
          <p:cNvSpPr txBox="1"/>
          <p:nvPr/>
        </p:nvSpPr>
        <p:spPr>
          <a:xfrm>
            <a:off x="3915512" y="2257408"/>
            <a:ext cx="253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17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230" name="타원 229"/>
          <p:cNvSpPr/>
          <p:nvPr/>
        </p:nvSpPr>
        <p:spPr>
          <a:xfrm>
            <a:off x="4941453" y="229035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1" name="TextBox 230"/>
          <p:cNvSpPr txBox="1"/>
          <p:nvPr/>
        </p:nvSpPr>
        <p:spPr>
          <a:xfrm>
            <a:off x="4877197" y="2264098"/>
            <a:ext cx="253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18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5310297" y="229035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3" name="TextBox 232"/>
          <p:cNvSpPr txBox="1"/>
          <p:nvPr/>
        </p:nvSpPr>
        <p:spPr>
          <a:xfrm>
            <a:off x="5246042" y="2264098"/>
            <a:ext cx="253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19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244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표 118"/>
          <p:cNvGraphicFramePr>
            <a:graphicFrameLocks noGrp="1"/>
          </p:cNvGraphicFramePr>
          <p:nvPr/>
        </p:nvGraphicFramePr>
        <p:xfrm>
          <a:off x="2367494" y="5484499"/>
          <a:ext cx="499426" cy="169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26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169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SC-ID-D-1100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등록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등록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54771" y="2519291"/>
          <a:ext cx="3371820" cy="2829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49135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349135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49134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86542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74073">
                  <a:extLst>
                    <a:ext uri="{9D8B030D-6E8A-4147-A177-3AD203B41FA5}">
                      <a16:colId xmlns:a16="http://schemas.microsoft.com/office/drawing/2014/main" xmlns="" val="3755809618"/>
                    </a:ext>
                  </a:extLst>
                </a:gridCol>
                <a:gridCol w="299258">
                  <a:extLst>
                    <a:ext uri="{9D8B030D-6E8A-4147-A177-3AD203B41FA5}">
                      <a16:colId xmlns:a16="http://schemas.microsoft.com/office/drawing/2014/main" xmlns="" val="1035071394"/>
                    </a:ext>
                  </a:extLst>
                </a:gridCol>
                <a:gridCol w="353802">
                  <a:extLst>
                    <a:ext uri="{9D8B030D-6E8A-4147-A177-3AD203B41FA5}">
                      <a16:colId xmlns:a16="http://schemas.microsoft.com/office/drawing/2014/main" xmlns="" val="1546034661"/>
                    </a:ext>
                  </a:extLst>
                </a:gridCol>
                <a:gridCol w="336701">
                  <a:extLst>
                    <a:ext uri="{9D8B030D-6E8A-4147-A177-3AD203B41FA5}">
                      <a16:colId xmlns:a16="http://schemas.microsoft.com/office/drawing/2014/main" xmlns="" val="35144382"/>
                    </a:ext>
                  </a:extLst>
                </a:gridCol>
              </a:tblGrid>
              <a:tr h="329534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거래처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처명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대표자명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핸드폰번호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검색창내용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사용구분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이체정보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20118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7953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9859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16843929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거래처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 정보 창을 띄운다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창이 나타나는 버튼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거래처 등록 메뉴를 클릭하면 나타나는 페이지입니다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리스트를 볼 수 있고 등록과 수정 등을 할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9" name="TextBox 138"/>
          <p:cNvSpPr txBox="1"/>
          <p:nvPr/>
        </p:nvSpPr>
        <p:spPr>
          <a:xfrm>
            <a:off x="1461849" y="271625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2430429" y="5519333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256" name="타원 255"/>
          <p:cNvSpPr/>
          <p:nvPr/>
        </p:nvSpPr>
        <p:spPr>
          <a:xfrm>
            <a:off x="2521791" y="286545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</p:spTree>
    <p:extLst>
      <p:ext uri="{BB962C8B-B14F-4D97-AF65-F5344CB8AC3E}">
        <p14:creationId xmlns:p14="http://schemas.microsoft.com/office/powerpoint/2010/main" val="2471147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직사각형 256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19" name="표 118"/>
          <p:cNvGraphicFramePr>
            <a:graphicFrameLocks noGrp="1"/>
          </p:cNvGraphicFramePr>
          <p:nvPr>
            <p:extLst/>
          </p:nvPr>
        </p:nvGraphicFramePr>
        <p:xfrm>
          <a:off x="2367494" y="5484499"/>
          <a:ext cx="499426" cy="169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26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169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SC-ID-D-1100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등록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등록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354771" y="2519291"/>
          <a:ext cx="3371820" cy="2829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49135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349135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49134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86542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74073">
                  <a:extLst>
                    <a:ext uri="{9D8B030D-6E8A-4147-A177-3AD203B41FA5}">
                      <a16:colId xmlns:a16="http://schemas.microsoft.com/office/drawing/2014/main" xmlns="" val="3755809618"/>
                    </a:ext>
                  </a:extLst>
                </a:gridCol>
                <a:gridCol w="299258">
                  <a:extLst>
                    <a:ext uri="{9D8B030D-6E8A-4147-A177-3AD203B41FA5}">
                      <a16:colId xmlns:a16="http://schemas.microsoft.com/office/drawing/2014/main" xmlns="" val="1035071394"/>
                    </a:ext>
                  </a:extLst>
                </a:gridCol>
                <a:gridCol w="353802">
                  <a:extLst>
                    <a:ext uri="{9D8B030D-6E8A-4147-A177-3AD203B41FA5}">
                      <a16:colId xmlns:a16="http://schemas.microsoft.com/office/drawing/2014/main" xmlns="" val="1546034661"/>
                    </a:ext>
                  </a:extLst>
                </a:gridCol>
                <a:gridCol w="336701">
                  <a:extLst>
                    <a:ext uri="{9D8B030D-6E8A-4147-A177-3AD203B41FA5}">
                      <a16:colId xmlns:a16="http://schemas.microsoft.com/office/drawing/2014/main" xmlns="" val="35144382"/>
                    </a:ext>
                  </a:extLst>
                </a:gridCol>
              </a:tblGrid>
              <a:tr h="329534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거래처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처명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대표자명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핸드폰번호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검색창내용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사용구분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이체정보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20118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7953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9859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16843929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후 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양식에 맞춰 정보를 입력하여 거래처를 등록할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9" name="TextBox 138"/>
          <p:cNvSpPr txBox="1"/>
          <p:nvPr/>
        </p:nvSpPr>
        <p:spPr>
          <a:xfrm>
            <a:off x="1461849" y="271625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256" name="타원 255"/>
          <p:cNvSpPr/>
          <p:nvPr/>
        </p:nvSpPr>
        <p:spPr>
          <a:xfrm>
            <a:off x="2521791" y="286545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258" name="TextBox 257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259" name="포인트가 5개인 별 258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0" name="직사각형 259"/>
          <p:cNvSpPr/>
          <p:nvPr/>
        </p:nvSpPr>
        <p:spPr>
          <a:xfrm>
            <a:off x="1890227" y="2129163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2" name="TextBox 261"/>
          <p:cNvSpPr txBox="1"/>
          <p:nvPr/>
        </p:nvSpPr>
        <p:spPr>
          <a:xfrm>
            <a:off x="2049459" y="2316794"/>
            <a:ext cx="699230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거래처 코드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상호명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대표자명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연락처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주소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사업자 번호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업체 메모</a:t>
            </a:r>
            <a:endParaRPr lang="en-US" altLang="ko-KR" sz="750" dirty="0"/>
          </a:p>
        </p:txBody>
      </p:sp>
      <p:sp>
        <p:nvSpPr>
          <p:cNvPr id="266" name="직사각형 265"/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7" name="직사각형 266"/>
          <p:cNvSpPr/>
          <p:nvPr/>
        </p:nvSpPr>
        <p:spPr>
          <a:xfrm>
            <a:off x="2742691" y="3667922"/>
            <a:ext cx="2037373" cy="117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8" name="직사각형 267"/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9" name="직사각형 268"/>
          <p:cNvSpPr/>
          <p:nvPr/>
        </p:nvSpPr>
        <p:spPr>
          <a:xfrm>
            <a:off x="2742691" y="34460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0" name="직사각형 269"/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1" name="직사각형 270"/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2" name="직사각형 271"/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88" name="TextBox 287"/>
          <p:cNvSpPr txBox="1"/>
          <p:nvPr/>
        </p:nvSpPr>
        <p:spPr>
          <a:xfrm>
            <a:off x="2748051" y="500452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2205661" y="5060505"/>
            <a:ext cx="101662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                   등록</a:t>
            </a:r>
            <a:endParaRPr lang="en-US" altLang="ko-KR" sz="750" dirty="0"/>
          </a:p>
        </p:txBody>
      </p:sp>
      <p:sp>
        <p:nvSpPr>
          <p:cNvPr id="290" name="TextBox 289"/>
          <p:cNvSpPr txBox="1"/>
          <p:nvPr/>
        </p:nvSpPr>
        <p:spPr>
          <a:xfrm>
            <a:off x="2915016" y="4985706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4310170" y="496672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2809913" y="5059079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95" name="타원 294"/>
          <p:cNvSpPr/>
          <p:nvPr/>
        </p:nvSpPr>
        <p:spPr>
          <a:xfrm>
            <a:off x="2789958" y="505224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15C7EE0-2883-45DB-7032-E0EE8AE80122}"/>
              </a:ext>
            </a:extLst>
          </p:cNvPr>
          <p:cNvSpPr/>
          <p:nvPr/>
        </p:nvSpPr>
        <p:spPr>
          <a:xfrm>
            <a:off x="4383904" y="5042347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AB989D6-00A3-443D-4783-6AB4420C3BC3}"/>
              </a:ext>
            </a:extLst>
          </p:cNvPr>
          <p:cNvSpPr/>
          <p:nvPr/>
        </p:nvSpPr>
        <p:spPr>
          <a:xfrm>
            <a:off x="4338054" y="501880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</p:spTree>
    <p:extLst>
      <p:ext uri="{BB962C8B-B14F-4D97-AF65-F5344CB8AC3E}">
        <p14:creationId xmlns:p14="http://schemas.microsoft.com/office/powerpoint/2010/main" val="387485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910711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SC-ID-A-0002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046126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중복된 아이디가 있는지 확인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이메일로 인증번호 전송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인증번호가 일치하면 가입 가능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모든 절차 진행 후 회원가입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 취소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 가기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가장 초기 화면이며 로그인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진행 시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와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PW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일치여부를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확인한 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로그인을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진행한다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회원가입버튼 클릭 시 회원가입 페이지로 넘어가며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ID/PW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찾기 버튼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클릭시에는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ID/PW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찾기 페이지로 넘어간다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504" y="980728"/>
            <a:ext cx="6120680" cy="5688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47664" y="1340768"/>
            <a:ext cx="3240360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613846" y="15002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회원가입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2123728" y="2449676"/>
            <a:ext cx="2162300" cy="2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2123728" y="2852936"/>
            <a:ext cx="2162300" cy="2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2123728" y="3272400"/>
            <a:ext cx="2162300" cy="2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2123728" y="3692708"/>
            <a:ext cx="936104" cy="2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2123728" y="4077072"/>
            <a:ext cx="1484970" cy="2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직사각형 152"/>
          <p:cNvSpPr/>
          <p:nvPr/>
        </p:nvSpPr>
        <p:spPr>
          <a:xfrm>
            <a:off x="2123728" y="4854225"/>
            <a:ext cx="2162300" cy="2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2123728" y="5290716"/>
            <a:ext cx="2162300" cy="2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3349924" y="3688904"/>
            <a:ext cx="936104" cy="2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2123728" y="5723727"/>
            <a:ext cx="936104" cy="2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3476449" y="4458952"/>
            <a:ext cx="788745" cy="2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877408" y="2441457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PW </a:t>
            </a:r>
            <a:r>
              <a:rPr lang="ko-KR" altLang="en-US" sz="1100" dirty="0"/>
              <a:t>입력</a:t>
            </a:r>
            <a:endParaRPr lang="ko-KR" alt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2799795" y="2834004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PW </a:t>
            </a:r>
            <a:r>
              <a:rPr lang="ko-KR" altLang="en-US" sz="1100" dirty="0"/>
              <a:t>재 확인</a:t>
            </a:r>
            <a:endParaRPr lang="ko-KR" alt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3009656" y="327168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이름</a:t>
            </a:r>
            <a:endParaRPr lang="ko-KR" alt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2195736" y="368371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생년월일</a:t>
            </a:r>
            <a:endParaRPr lang="ko-KR" alt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3584579" y="368437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성별</a:t>
            </a:r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3721842" y="4083478"/>
            <a:ext cx="564186" cy="2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429435" y="4077072"/>
            <a:ext cx="9881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이메일 주소</a:t>
            </a:r>
            <a:endParaRPr lang="ko-KR" alt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3770538" y="40828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인증</a:t>
            </a:r>
            <a:endParaRPr lang="ko-KR" altLang="en-US" dirty="0"/>
          </a:p>
        </p:txBody>
      </p:sp>
      <p:sp>
        <p:nvSpPr>
          <p:cNvPr id="166" name="직사각형 165"/>
          <p:cNvSpPr/>
          <p:nvPr/>
        </p:nvSpPr>
        <p:spPr>
          <a:xfrm>
            <a:off x="2129718" y="4468060"/>
            <a:ext cx="1156373" cy="2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205347" y="4467534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인증번호 입력</a:t>
            </a:r>
            <a:endParaRPr lang="ko-KR" alt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491880" y="446353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인증 확인</a:t>
            </a:r>
            <a:endParaRPr lang="ko-KR" alt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2915816" y="48507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전화번호</a:t>
            </a:r>
            <a:endParaRPr lang="ko-KR" alt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3009656" y="527838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주소</a:t>
            </a:r>
            <a:endParaRPr lang="ko-KR" alt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2217318" y="572768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회원가입</a:t>
            </a:r>
            <a:endParaRPr lang="ko-KR" altLang="en-US" dirty="0"/>
          </a:p>
        </p:txBody>
      </p:sp>
      <p:sp>
        <p:nvSpPr>
          <p:cNvPr id="172" name="직사각형 171"/>
          <p:cNvSpPr/>
          <p:nvPr/>
        </p:nvSpPr>
        <p:spPr>
          <a:xfrm>
            <a:off x="3295855" y="5733802"/>
            <a:ext cx="936104" cy="2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3556325" y="573775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취소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646074" y="3990888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18591" y="396419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3401454" y="4376987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3373971" y="435029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6" name="타원 175"/>
          <p:cNvSpPr/>
          <p:nvPr/>
        </p:nvSpPr>
        <p:spPr>
          <a:xfrm>
            <a:off x="2033649" y="5596276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2006166" y="55695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3204877" y="562297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3177394" y="559627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2105930" y="1970045"/>
            <a:ext cx="1484970" cy="2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직사각형 180"/>
          <p:cNvSpPr/>
          <p:nvPr/>
        </p:nvSpPr>
        <p:spPr>
          <a:xfrm>
            <a:off x="3704044" y="1976451"/>
            <a:ext cx="564186" cy="2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2411637" y="1970045"/>
            <a:ext cx="9881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아이디 입력</a:t>
            </a:r>
            <a:endParaRPr lang="ko-KR" alt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3650307" y="198422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중복확인</a:t>
            </a:r>
            <a:endParaRPr lang="ko-KR" altLang="en-US" dirty="0"/>
          </a:p>
        </p:txBody>
      </p:sp>
      <p:sp>
        <p:nvSpPr>
          <p:cNvPr id="184" name="타원 183"/>
          <p:cNvSpPr/>
          <p:nvPr/>
        </p:nvSpPr>
        <p:spPr>
          <a:xfrm>
            <a:off x="3628276" y="1883861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3600793" y="185716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693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직사각형 256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19" name="표 118"/>
          <p:cNvGraphicFramePr>
            <a:graphicFrameLocks noGrp="1"/>
          </p:cNvGraphicFramePr>
          <p:nvPr/>
        </p:nvGraphicFramePr>
        <p:xfrm>
          <a:off x="2367494" y="5484499"/>
          <a:ext cx="499426" cy="169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26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169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SC-ID-D-1100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등록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정보 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 및 삭제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54771" y="2519291"/>
          <a:ext cx="3371820" cy="2829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49135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349135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49134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86542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74073">
                  <a:extLst>
                    <a:ext uri="{9D8B030D-6E8A-4147-A177-3AD203B41FA5}">
                      <a16:colId xmlns:a16="http://schemas.microsoft.com/office/drawing/2014/main" xmlns="" val="3755809618"/>
                    </a:ext>
                  </a:extLst>
                </a:gridCol>
                <a:gridCol w="299258">
                  <a:extLst>
                    <a:ext uri="{9D8B030D-6E8A-4147-A177-3AD203B41FA5}">
                      <a16:colId xmlns:a16="http://schemas.microsoft.com/office/drawing/2014/main" xmlns="" val="1035071394"/>
                    </a:ext>
                  </a:extLst>
                </a:gridCol>
                <a:gridCol w="353802">
                  <a:extLst>
                    <a:ext uri="{9D8B030D-6E8A-4147-A177-3AD203B41FA5}">
                      <a16:colId xmlns:a16="http://schemas.microsoft.com/office/drawing/2014/main" xmlns="" val="1546034661"/>
                    </a:ext>
                  </a:extLst>
                </a:gridCol>
                <a:gridCol w="336701">
                  <a:extLst>
                    <a:ext uri="{9D8B030D-6E8A-4147-A177-3AD203B41FA5}">
                      <a16:colId xmlns:a16="http://schemas.microsoft.com/office/drawing/2014/main" xmlns="" val="35144382"/>
                    </a:ext>
                  </a:extLst>
                </a:gridCol>
              </a:tblGrid>
              <a:tr h="329534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거래처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처명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대표자명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핸드폰번호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검색창내용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사용구분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이체정보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20118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7953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9859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16843929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목록에서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클릭하면 이전에 등록한 정보를 볼 수 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거래처 정보 수정을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삭제를 할 수 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9" name="TextBox 138"/>
          <p:cNvSpPr txBox="1"/>
          <p:nvPr/>
        </p:nvSpPr>
        <p:spPr>
          <a:xfrm>
            <a:off x="1461849" y="271625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256" name="타원 255"/>
          <p:cNvSpPr/>
          <p:nvPr/>
        </p:nvSpPr>
        <p:spPr>
          <a:xfrm>
            <a:off x="2521791" y="286545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258" name="TextBox 257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259" name="포인트가 5개인 별 258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0" name="직사각형 259"/>
          <p:cNvSpPr/>
          <p:nvPr/>
        </p:nvSpPr>
        <p:spPr>
          <a:xfrm>
            <a:off x="1890227" y="2129163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2" name="TextBox 261"/>
          <p:cNvSpPr txBox="1"/>
          <p:nvPr/>
        </p:nvSpPr>
        <p:spPr>
          <a:xfrm>
            <a:off x="2049459" y="2316794"/>
            <a:ext cx="699230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거래처 코드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상호명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대표자명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연락처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주소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사업자 번호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업체 메모</a:t>
            </a:r>
            <a:endParaRPr lang="en-US" altLang="ko-KR" sz="750" dirty="0"/>
          </a:p>
        </p:txBody>
      </p:sp>
      <p:sp>
        <p:nvSpPr>
          <p:cNvPr id="266" name="직사각형 265"/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7" name="직사각형 266"/>
          <p:cNvSpPr/>
          <p:nvPr/>
        </p:nvSpPr>
        <p:spPr>
          <a:xfrm>
            <a:off x="2742691" y="3667922"/>
            <a:ext cx="2037373" cy="117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8" name="직사각형 267"/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9" name="직사각형 268"/>
          <p:cNvSpPr/>
          <p:nvPr/>
        </p:nvSpPr>
        <p:spPr>
          <a:xfrm>
            <a:off x="2742691" y="34460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0" name="직사각형 269"/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1" name="직사각형 270"/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2" name="직사각형 271"/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91" name="TextBox 290"/>
          <p:cNvSpPr txBox="1"/>
          <p:nvPr/>
        </p:nvSpPr>
        <p:spPr>
          <a:xfrm>
            <a:off x="4310170" y="496672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2523" y="2267326"/>
            <a:ext cx="2140066" cy="2634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3" name="타원 72"/>
          <p:cNvSpPr/>
          <p:nvPr/>
        </p:nvSpPr>
        <p:spPr>
          <a:xfrm>
            <a:off x="2659690" y="221399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74" name="TextBox 73"/>
          <p:cNvSpPr txBox="1"/>
          <p:nvPr/>
        </p:nvSpPr>
        <p:spPr>
          <a:xfrm>
            <a:off x="2748051" y="500452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05661" y="5060505"/>
            <a:ext cx="257955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/>
              <a:t>                   수정      </a:t>
            </a:r>
            <a:r>
              <a:rPr lang="ko-KR" altLang="en-US" sz="750" dirty="0"/>
              <a:t>삭제                             닫기</a:t>
            </a:r>
            <a:endParaRPr lang="en-US" altLang="ko-KR" sz="750" dirty="0"/>
          </a:p>
        </p:txBody>
      </p:sp>
      <p:sp>
        <p:nvSpPr>
          <p:cNvPr id="76" name="TextBox 75"/>
          <p:cNvSpPr txBox="1"/>
          <p:nvPr/>
        </p:nvSpPr>
        <p:spPr>
          <a:xfrm>
            <a:off x="2915016" y="4985706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10170" y="496672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809913" y="5059079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7" name="직사각형 86"/>
          <p:cNvSpPr/>
          <p:nvPr/>
        </p:nvSpPr>
        <p:spPr>
          <a:xfrm>
            <a:off x="3241990" y="5053962"/>
            <a:ext cx="288415" cy="175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8" name="직사각형 87"/>
          <p:cNvSpPr/>
          <p:nvPr/>
        </p:nvSpPr>
        <p:spPr>
          <a:xfrm>
            <a:off x="4383904" y="5042347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92" name="타원 91"/>
          <p:cNvSpPr/>
          <p:nvPr/>
        </p:nvSpPr>
        <p:spPr>
          <a:xfrm>
            <a:off x="2789958" y="505224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94" name="타원 93"/>
          <p:cNvSpPr/>
          <p:nvPr/>
        </p:nvSpPr>
        <p:spPr>
          <a:xfrm>
            <a:off x="3205006" y="504139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3</a:t>
            </a:r>
            <a:endParaRPr lang="ko-KR" altLang="en-US" sz="525" dirty="0"/>
          </a:p>
        </p:txBody>
      </p:sp>
      <p:sp>
        <p:nvSpPr>
          <p:cNvPr id="97" name="타원 96"/>
          <p:cNvSpPr/>
          <p:nvPr/>
        </p:nvSpPr>
        <p:spPr>
          <a:xfrm>
            <a:off x="4338054" y="501880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4</a:t>
            </a:r>
            <a:endParaRPr lang="ko-KR" altLang="en-US" sz="525" dirty="0"/>
          </a:p>
        </p:txBody>
      </p:sp>
    </p:spTree>
    <p:extLst>
      <p:ext uri="{BB962C8B-B14F-4D97-AF65-F5344CB8AC3E}">
        <p14:creationId xmlns:p14="http://schemas.microsoft.com/office/powerpoint/2010/main" val="2785258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SC-ID-D-1200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등록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등록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64793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/>
              <a:t>부서 </a:t>
            </a:r>
            <a:r>
              <a:rPr lang="ko-KR" altLang="en-US" sz="675" dirty="0"/>
              <a:t>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354770" y="2519291"/>
          <a:ext cx="3291663" cy="2829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2048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558842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711020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694697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470904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564152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</a:tblGrid>
              <a:tr h="329534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부서코드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부서명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코드사용메뉴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사업장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20118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7953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9859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16843929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부서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 정보 창을 띄운다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등록 창을 띄운다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부서 등록 메뉴를 클릭하면 나타나는 페이지입니다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리스트를 볼 수 있고 등록과 수정 등을 할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9" name="TextBox 138"/>
          <p:cNvSpPr txBox="1"/>
          <p:nvPr/>
        </p:nvSpPr>
        <p:spPr>
          <a:xfrm>
            <a:off x="1461849" y="271625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/>
          </p:nvPr>
        </p:nvGraphicFramePr>
        <p:xfrm>
          <a:off x="2367494" y="5484499"/>
          <a:ext cx="499426" cy="169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26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169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sp>
        <p:nvSpPr>
          <p:cNvPr id="88" name="타원 87"/>
          <p:cNvSpPr/>
          <p:nvPr/>
        </p:nvSpPr>
        <p:spPr>
          <a:xfrm>
            <a:off x="2430429" y="551933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97" name="타원 96"/>
          <p:cNvSpPr/>
          <p:nvPr/>
        </p:nvSpPr>
        <p:spPr>
          <a:xfrm>
            <a:off x="2731727" y="2858456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</p:spTree>
    <p:extLst>
      <p:ext uri="{BB962C8B-B14F-4D97-AF65-F5344CB8AC3E}">
        <p14:creationId xmlns:p14="http://schemas.microsoft.com/office/powerpoint/2010/main" val="16621233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직사각형 256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19" name="표 118"/>
          <p:cNvGraphicFramePr>
            <a:graphicFrameLocks noGrp="1"/>
          </p:cNvGraphicFramePr>
          <p:nvPr/>
        </p:nvGraphicFramePr>
        <p:xfrm>
          <a:off x="2367494" y="5484499"/>
          <a:ext cx="499426" cy="169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26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169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SC-ID-D-1200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등록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등록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54771" y="2519291"/>
          <a:ext cx="3371820" cy="2829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49135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349135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49134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86542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74073">
                  <a:extLst>
                    <a:ext uri="{9D8B030D-6E8A-4147-A177-3AD203B41FA5}">
                      <a16:colId xmlns:a16="http://schemas.microsoft.com/office/drawing/2014/main" xmlns="" val="3755809618"/>
                    </a:ext>
                  </a:extLst>
                </a:gridCol>
                <a:gridCol w="299258">
                  <a:extLst>
                    <a:ext uri="{9D8B030D-6E8A-4147-A177-3AD203B41FA5}">
                      <a16:colId xmlns:a16="http://schemas.microsoft.com/office/drawing/2014/main" xmlns="" val="1035071394"/>
                    </a:ext>
                  </a:extLst>
                </a:gridCol>
                <a:gridCol w="353802">
                  <a:extLst>
                    <a:ext uri="{9D8B030D-6E8A-4147-A177-3AD203B41FA5}">
                      <a16:colId xmlns:a16="http://schemas.microsoft.com/office/drawing/2014/main" xmlns="" val="1546034661"/>
                    </a:ext>
                  </a:extLst>
                </a:gridCol>
                <a:gridCol w="336701">
                  <a:extLst>
                    <a:ext uri="{9D8B030D-6E8A-4147-A177-3AD203B41FA5}">
                      <a16:colId xmlns:a16="http://schemas.microsoft.com/office/drawing/2014/main" xmlns="" val="35144382"/>
                    </a:ext>
                  </a:extLst>
                </a:gridCol>
              </a:tblGrid>
              <a:tr h="329534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거래처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처명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대표자명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핸드폰번호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검색창내용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사용구분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이체정보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20118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7953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9859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16843929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후 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양식에 맞춰 정보를 입력하여 부서를 등록할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9" name="TextBox 138"/>
          <p:cNvSpPr txBox="1"/>
          <p:nvPr/>
        </p:nvSpPr>
        <p:spPr>
          <a:xfrm>
            <a:off x="1461849" y="271625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256" name="타원 255"/>
          <p:cNvSpPr/>
          <p:nvPr/>
        </p:nvSpPr>
        <p:spPr>
          <a:xfrm>
            <a:off x="2521791" y="286545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258" name="TextBox 257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259" name="포인트가 5개인 별 258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0" name="직사각형 259"/>
          <p:cNvSpPr/>
          <p:nvPr/>
        </p:nvSpPr>
        <p:spPr>
          <a:xfrm>
            <a:off x="1890227" y="2129163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2" name="TextBox 261"/>
          <p:cNvSpPr txBox="1"/>
          <p:nvPr/>
        </p:nvSpPr>
        <p:spPr>
          <a:xfrm>
            <a:off x="2049460" y="2316794"/>
            <a:ext cx="761747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부서 코드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부서명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메뉴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부서계층그룹</a:t>
            </a:r>
            <a:endParaRPr lang="en-US" altLang="ko-KR" sz="750" dirty="0"/>
          </a:p>
          <a:p>
            <a:endParaRPr lang="en-US" altLang="ko-KR" sz="750" dirty="0"/>
          </a:p>
          <a:p>
            <a:endParaRPr lang="en-US" altLang="ko-KR" sz="750" dirty="0"/>
          </a:p>
          <a:p>
            <a:endParaRPr lang="en-US" altLang="ko-KR" sz="750" dirty="0"/>
          </a:p>
          <a:p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부서 메모</a:t>
            </a:r>
            <a:endParaRPr lang="en-US" altLang="ko-KR" sz="750" dirty="0"/>
          </a:p>
        </p:txBody>
      </p:sp>
      <p:sp>
        <p:nvSpPr>
          <p:cNvPr id="266" name="직사각형 265"/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7" name="직사각형 266"/>
          <p:cNvSpPr/>
          <p:nvPr/>
        </p:nvSpPr>
        <p:spPr>
          <a:xfrm>
            <a:off x="2742691" y="3667922"/>
            <a:ext cx="2037373" cy="117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8" name="직사각형 267"/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9" name="직사각형 268"/>
          <p:cNvSpPr/>
          <p:nvPr/>
        </p:nvSpPr>
        <p:spPr>
          <a:xfrm>
            <a:off x="2742691" y="34460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0" name="직사각형 269"/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1" name="직사각형 270"/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2" name="직사각형 271"/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88" name="TextBox 287"/>
          <p:cNvSpPr txBox="1"/>
          <p:nvPr/>
        </p:nvSpPr>
        <p:spPr>
          <a:xfrm>
            <a:off x="2748051" y="500452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2205661" y="5060505"/>
            <a:ext cx="101662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                   등록</a:t>
            </a:r>
            <a:endParaRPr lang="en-US" altLang="ko-KR" sz="750" dirty="0"/>
          </a:p>
        </p:txBody>
      </p:sp>
      <p:sp>
        <p:nvSpPr>
          <p:cNvPr id="290" name="TextBox 289"/>
          <p:cNvSpPr txBox="1"/>
          <p:nvPr/>
        </p:nvSpPr>
        <p:spPr>
          <a:xfrm>
            <a:off x="2915016" y="4985706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4310170" y="496672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2809913" y="5059079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95" name="타원 294"/>
          <p:cNvSpPr/>
          <p:nvPr/>
        </p:nvSpPr>
        <p:spPr>
          <a:xfrm>
            <a:off x="2789958" y="505224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4F35027-099A-6F35-9E86-E59898A60C37}"/>
              </a:ext>
            </a:extLst>
          </p:cNvPr>
          <p:cNvSpPr/>
          <p:nvPr/>
        </p:nvSpPr>
        <p:spPr>
          <a:xfrm>
            <a:off x="4383904" y="5042347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B759F13A-93BA-7BB1-7E36-18AAE03D68F5}"/>
              </a:ext>
            </a:extLst>
          </p:cNvPr>
          <p:cNvSpPr/>
          <p:nvPr/>
        </p:nvSpPr>
        <p:spPr>
          <a:xfrm>
            <a:off x="4338054" y="501880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</p:spTree>
    <p:extLst>
      <p:ext uri="{BB962C8B-B14F-4D97-AF65-F5344CB8AC3E}">
        <p14:creationId xmlns:p14="http://schemas.microsoft.com/office/powerpoint/2010/main" val="4189417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직사각형 256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19" name="표 118"/>
          <p:cNvGraphicFramePr>
            <a:graphicFrameLocks noGrp="1"/>
          </p:cNvGraphicFramePr>
          <p:nvPr/>
        </p:nvGraphicFramePr>
        <p:xfrm>
          <a:off x="2367494" y="5484499"/>
          <a:ext cx="499426" cy="169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26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169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SC-ID-D-1200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등록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정보 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 및 삭제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54771" y="2519291"/>
          <a:ext cx="3371820" cy="2829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49135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349135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49134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86542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74073">
                  <a:extLst>
                    <a:ext uri="{9D8B030D-6E8A-4147-A177-3AD203B41FA5}">
                      <a16:colId xmlns:a16="http://schemas.microsoft.com/office/drawing/2014/main" xmlns="" val="3755809618"/>
                    </a:ext>
                  </a:extLst>
                </a:gridCol>
                <a:gridCol w="299258">
                  <a:extLst>
                    <a:ext uri="{9D8B030D-6E8A-4147-A177-3AD203B41FA5}">
                      <a16:colId xmlns:a16="http://schemas.microsoft.com/office/drawing/2014/main" xmlns="" val="1035071394"/>
                    </a:ext>
                  </a:extLst>
                </a:gridCol>
                <a:gridCol w="353802">
                  <a:extLst>
                    <a:ext uri="{9D8B030D-6E8A-4147-A177-3AD203B41FA5}">
                      <a16:colId xmlns:a16="http://schemas.microsoft.com/office/drawing/2014/main" xmlns="" val="1546034661"/>
                    </a:ext>
                  </a:extLst>
                </a:gridCol>
                <a:gridCol w="336701">
                  <a:extLst>
                    <a:ext uri="{9D8B030D-6E8A-4147-A177-3AD203B41FA5}">
                      <a16:colId xmlns:a16="http://schemas.microsoft.com/office/drawing/2014/main" xmlns="" val="35144382"/>
                    </a:ext>
                  </a:extLst>
                </a:gridCol>
              </a:tblGrid>
              <a:tr h="329534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거래처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처명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대표자명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핸드폰번호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검색창내용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사용구분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이체정보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20118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7953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9859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16843929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목록에서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클릭하면 이전에 등록한 정보를 볼 수 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부서 정보 수정을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삭제를 할 수 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9" name="TextBox 138"/>
          <p:cNvSpPr txBox="1"/>
          <p:nvPr/>
        </p:nvSpPr>
        <p:spPr>
          <a:xfrm>
            <a:off x="1461849" y="271625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2430429" y="5519333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256" name="타원 255"/>
          <p:cNvSpPr/>
          <p:nvPr/>
        </p:nvSpPr>
        <p:spPr>
          <a:xfrm>
            <a:off x="2521791" y="286545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258" name="TextBox 257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259" name="포인트가 5개인 별 258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0" name="직사각형 259"/>
          <p:cNvSpPr/>
          <p:nvPr/>
        </p:nvSpPr>
        <p:spPr>
          <a:xfrm>
            <a:off x="1890227" y="2129163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91" name="TextBox 290"/>
          <p:cNvSpPr txBox="1"/>
          <p:nvPr/>
        </p:nvSpPr>
        <p:spPr>
          <a:xfrm>
            <a:off x="4310170" y="496672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48051" y="500452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05661" y="5060505"/>
            <a:ext cx="257955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/>
              <a:t>                   수정      </a:t>
            </a:r>
            <a:r>
              <a:rPr lang="ko-KR" altLang="en-US" sz="750" dirty="0"/>
              <a:t>삭제                             닫기</a:t>
            </a:r>
            <a:endParaRPr lang="en-US" altLang="ko-KR" sz="750" dirty="0"/>
          </a:p>
        </p:txBody>
      </p:sp>
      <p:sp>
        <p:nvSpPr>
          <p:cNvPr id="76" name="TextBox 75"/>
          <p:cNvSpPr txBox="1"/>
          <p:nvPr/>
        </p:nvSpPr>
        <p:spPr>
          <a:xfrm>
            <a:off x="2915016" y="4985706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10170" y="496672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809913" y="5059079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7" name="직사각형 86"/>
          <p:cNvSpPr/>
          <p:nvPr/>
        </p:nvSpPr>
        <p:spPr>
          <a:xfrm>
            <a:off x="3241990" y="5053962"/>
            <a:ext cx="288415" cy="175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8" name="직사각형 87"/>
          <p:cNvSpPr/>
          <p:nvPr/>
        </p:nvSpPr>
        <p:spPr>
          <a:xfrm>
            <a:off x="4383904" y="5042347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92" name="타원 91"/>
          <p:cNvSpPr/>
          <p:nvPr/>
        </p:nvSpPr>
        <p:spPr>
          <a:xfrm>
            <a:off x="2789958" y="505224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94" name="타원 93"/>
          <p:cNvSpPr/>
          <p:nvPr/>
        </p:nvSpPr>
        <p:spPr>
          <a:xfrm>
            <a:off x="3205006" y="504139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3</a:t>
            </a:r>
            <a:endParaRPr lang="ko-KR" altLang="en-US" sz="525" dirty="0"/>
          </a:p>
        </p:txBody>
      </p:sp>
      <p:sp>
        <p:nvSpPr>
          <p:cNvPr id="97" name="타원 96"/>
          <p:cNvSpPr/>
          <p:nvPr/>
        </p:nvSpPr>
        <p:spPr>
          <a:xfrm>
            <a:off x="4338054" y="501880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4</a:t>
            </a:r>
            <a:endParaRPr lang="ko-KR" altLang="en-US" sz="525" dirty="0"/>
          </a:p>
        </p:txBody>
      </p:sp>
      <p:sp>
        <p:nvSpPr>
          <p:cNvPr id="99" name="TextBox 98"/>
          <p:cNvSpPr txBox="1"/>
          <p:nvPr/>
        </p:nvSpPr>
        <p:spPr>
          <a:xfrm>
            <a:off x="2049460" y="2316794"/>
            <a:ext cx="761747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부서 코드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부서명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메뉴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부서계층그룹</a:t>
            </a:r>
            <a:endParaRPr lang="en-US" altLang="ko-KR" sz="750" dirty="0"/>
          </a:p>
          <a:p>
            <a:endParaRPr lang="en-US" altLang="ko-KR" sz="750" dirty="0"/>
          </a:p>
          <a:p>
            <a:endParaRPr lang="en-US" altLang="ko-KR" sz="750" dirty="0"/>
          </a:p>
          <a:p>
            <a:endParaRPr lang="en-US" altLang="ko-KR" sz="750" dirty="0"/>
          </a:p>
          <a:p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부서 메모</a:t>
            </a:r>
            <a:endParaRPr lang="en-US" altLang="ko-KR" sz="750" dirty="0"/>
          </a:p>
        </p:txBody>
      </p:sp>
      <p:sp>
        <p:nvSpPr>
          <p:cNvPr id="100" name="직사각형 99"/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2" name="직사각형 101"/>
          <p:cNvSpPr/>
          <p:nvPr/>
        </p:nvSpPr>
        <p:spPr>
          <a:xfrm>
            <a:off x="2742691" y="3667922"/>
            <a:ext cx="2037373" cy="117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8" name="직사각형 107"/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1" name="직사각형 110"/>
          <p:cNvSpPr/>
          <p:nvPr/>
        </p:nvSpPr>
        <p:spPr>
          <a:xfrm>
            <a:off x="2742691" y="34460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2" name="직사각형 111"/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3" name="직사각형 112"/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5" name="직사각형 114"/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D9B181A-6C96-E4CF-8B40-C01F1AADF63E}"/>
              </a:ext>
            </a:extLst>
          </p:cNvPr>
          <p:cNvSpPr/>
          <p:nvPr/>
        </p:nvSpPr>
        <p:spPr>
          <a:xfrm>
            <a:off x="2695284" y="2273559"/>
            <a:ext cx="2140066" cy="2634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3" name="타원 72"/>
          <p:cNvSpPr/>
          <p:nvPr/>
        </p:nvSpPr>
        <p:spPr>
          <a:xfrm>
            <a:off x="2659690" y="221399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</p:spTree>
    <p:extLst>
      <p:ext uri="{BB962C8B-B14F-4D97-AF65-F5344CB8AC3E}">
        <p14:creationId xmlns:p14="http://schemas.microsoft.com/office/powerpoint/2010/main" val="41125197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SC-ID-D-1300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 등록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 등록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821059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/>
              <a:t>품목등록</a:t>
            </a:r>
            <a:r>
              <a:rPr lang="ko-KR" altLang="en-US" sz="675" dirty="0"/>
              <a:t>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361006" y="2531761"/>
          <a:ext cx="3323240" cy="27564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1270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41330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41330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341330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41330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41330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41330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341330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341330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  <a:gridCol w="341330">
                  <a:extLst>
                    <a:ext uri="{9D8B030D-6E8A-4147-A177-3AD203B41FA5}">
                      <a16:colId xmlns:a16="http://schemas.microsoft.com/office/drawing/2014/main" xmlns="" val="2874037443"/>
                    </a:ext>
                  </a:extLst>
                </a:gridCol>
              </a:tblGrid>
              <a:tr h="31431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품목코드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그룹명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규격명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바코드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입고단가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출고단가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품목구분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8124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173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7890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16843929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품목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 정보 창을 띄운다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창이 나타나는 버튼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품목등록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메뉴를 클릭하면 나타나는 페이지입니다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 등록 리스트를 볼 수 있고 등록과 수정 등을 할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9" name="TextBox 138"/>
          <p:cNvSpPr txBox="1"/>
          <p:nvPr/>
        </p:nvSpPr>
        <p:spPr>
          <a:xfrm>
            <a:off x="1461849" y="271625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2367494" y="5484499"/>
          <a:ext cx="499426" cy="169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26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169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sp>
        <p:nvSpPr>
          <p:cNvPr id="66" name="타원 65"/>
          <p:cNvSpPr/>
          <p:nvPr/>
        </p:nvSpPr>
        <p:spPr>
          <a:xfrm>
            <a:off x="2430429" y="551933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869CAB9F-09B1-26BC-1A75-8315AA8118DF}"/>
              </a:ext>
            </a:extLst>
          </p:cNvPr>
          <p:cNvSpPr/>
          <p:nvPr/>
        </p:nvSpPr>
        <p:spPr>
          <a:xfrm>
            <a:off x="2566416" y="282171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</p:spTree>
    <p:extLst>
      <p:ext uri="{BB962C8B-B14F-4D97-AF65-F5344CB8AC3E}">
        <p14:creationId xmlns:p14="http://schemas.microsoft.com/office/powerpoint/2010/main" val="28421187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97E71CE-6855-6001-150F-A40C7E3A8FCA}"/>
              </a:ext>
            </a:extLst>
          </p:cNvPr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SC-ID-D-1300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 등록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 등록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821059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/>
              <a:t>품목등록</a:t>
            </a:r>
            <a:r>
              <a:rPr lang="ko-KR" altLang="en-US" sz="675" dirty="0"/>
              <a:t>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61006" y="2531761"/>
          <a:ext cx="3323240" cy="27564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1270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41330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41330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341330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41330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41330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41330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341330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341330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  <a:gridCol w="341330">
                  <a:extLst>
                    <a:ext uri="{9D8B030D-6E8A-4147-A177-3AD203B41FA5}">
                      <a16:colId xmlns:a16="http://schemas.microsoft.com/office/drawing/2014/main" xmlns="" val="2874037443"/>
                    </a:ext>
                  </a:extLst>
                </a:gridCol>
              </a:tblGrid>
              <a:tr h="31431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품목코드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그룹명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규격명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바코드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입고단가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출고단가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품목구분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8124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173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7890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16843929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정보가 등록되고 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양식에 맞게 정보를 입력 후 등록을 누르면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정보대로 품목의 정보가 등록됩니다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9" name="TextBox 138"/>
          <p:cNvSpPr txBox="1"/>
          <p:nvPr/>
        </p:nvSpPr>
        <p:spPr>
          <a:xfrm>
            <a:off x="1461849" y="271625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295CA25-61F0-030A-CCB1-4D0D4445C20D}"/>
              </a:ext>
            </a:extLst>
          </p:cNvPr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12" name="포인트가 5개인 별 47">
            <a:extLst>
              <a:ext uri="{FF2B5EF4-FFF2-40B4-BE49-F238E27FC236}">
                <a16:creationId xmlns:a16="http://schemas.microsoft.com/office/drawing/2014/main" xmlns="" id="{83747F0C-D6C1-EBBC-0FBA-7F119821D624}"/>
              </a:ext>
            </a:extLst>
          </p:cNvPr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FC9CDA5-8162-E030-8727-9D862F75E497}"/>
              </a:ext>
            </a:extLst>
          </p:cNvPr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66E2CC0-7281-FD8C-2AA8-8D2DAB7F47A3}"/>
              </a:ext>
            </a:extLst>
          </p:cNvPr>
          <p:cNvSpPr txBox="1"/>
          <p:nvPr/>
        </p:nvSpPr>
        <p:spPr>
          <a:xfrm>
            <a:off x="2049459" y="2316794"/>
            <a:ext cx="603050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품목 코드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품목명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바코드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입고단가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출고단가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품목구분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품목 메모</a:t>
            </a:r>
            <a:endParaRPr lang="en-US" altLang="ko-KR" sz="7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AB90434-4B60-438A-22BB-D7098D86E6CA}"/>
              </a:ext>
            </a:extLst>
          </p:cNvPr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DEAC47D-2999-3005-A4C6-EA5BA1293A11}"/>
              </a:ext>
            </a:extLst>
          </p:cNvPr>
          <p:cNvSpPr/>
          <p:nvPr/>
        </p:nvSpPr>
        <p:spPr>
          <a:xfrm>
            <a:off x="2742691" y="3667922"/>
            <a:ext cx="2037373" cy="117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BE76EEE-583D-50B8-F908-783C6B792F25}"/>
              </a:ext>
            </a:extLst>
          </p:cNvPr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F02C6DD-9DFB-89C0-3B28-5D6C69D20E53}"/>
              </a:ext>
            </a:extLst>
          </p:cNvPr>
          <p:cNvSpPr/>
          <p:nvPr/>
        </p:nvSpPr>
        <p:spPr>
          <a:xfrm>
            <a:off x="2742691" y="34460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BE524F1-670C-3A4D-BEF7-240C4C138123}"/>
              </a:ext>
            </a:extLst>
          </p:cNvPr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025F500-B12A-A785-5DCB-9166D6B145B9}"/>
              </a:ext>
            </a:extLst>
          </p:cNvPr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35B1753-D2B4-FD29-6071-8DFDD63E534D}"/>
              </a:ext>
            </a:extLst>
          </p:cNvPr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8CE39CC-C104-5978-DB27-52E5083D072B}"/>
              </a:ext>
            </a:extLst>
          </p:cNvPr>
          <p:cNvSpPr txBox="1"/>
          <p:nvPr/>
        </p:nvSpPr>
        <p:spPr>
          <a:xfrm>
            <a:off x="2748051" y="500452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0B466FF-B80F-FB4D-454E-54A4F8E8A7CB}"/>
              </a:ext>
            </a:extLst>
          </p:cNvPr>
          <p:cNvSpPr txBox="1"/>
          <p:nvPr/>
        </p:nvSpPr>
        <p:spPr>
          <a:xfrm>
            <a:off x="2205661" y="5060505"/>
            <a:ext cx="258917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                   등록                                         닫기</a:t>
            </a:r>
            <a:endParaRPr lang="en-US" altLang="ko-KR" sz="7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7D8669C-8A0A-B2A2-AE6E-4EE1F9A06896}"/>
              </a:ext>
            </a:extLst>
          </p:cNvPr>
          <p:cNvSpPr txBox="1"/>
          <p:nvPr/>
        </p:nvSpPr>
        <p:spPr>
          <a:xfrm>
            <a:off x="2915016" y="4985706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EAFC4ED-816E-6980-C3FF-6B27D237E27F}"/>
              </a:ext>
            </a:extLst>
          </p:cNvPr>
          <p:cNvSpPr txBox="1"/>
          <p:nvPr/>
        </p:nvSpPr>
        <p:spPr>
          <a:xfrm>
            <a:off x="4310170" y="496672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665C873E-4D02-CAC7-B879-ACCE1347E2FD}"/>
              </a:ext>
            </a:extLst>
          </p:cNvPr>
          <p:cNvSpPr/>
          <p:nvPr/>
        </p:nvSpPr>
        <p:spPr>
          <a:xfrm>
            <a:off x="2809913" y="5059079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73C8EAA0-AE5A-1E77-7A43-B866206AF3A5}"/>
              </a:ext>
            </a:extLst>
          </p:cNvPr>
          <p:cNvSpPr/>
          <p:nvPr/>
        </p:nvSpPr>
        <p:spPr>
          <a:xfrm>
            <a:off x="4383904" y="5042347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62E23682-79EA-4478-45CC-175F919BD6C4}"/>
              </a:ext>
            </a:extLst>
          </p:cNvPr>
          <p:cNvSpPr/>
          <p:nvPr/>
        </p:nvSpPr>
        <p:spPr>
          <a:xfrm>
            <a:off x="2789958" y="505224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30AFAEA4-5B7F-8D1B-98AD-C3D83E9B2A62}"/>
              </a:ext>
            </a:extLst>
          </p:cNvPr>
          <p:cNvSpPr/>
          <p:nvPr/>
        </p:nvSpPr>
        <p:spPr>
          <a:xfrm>
            <a:off x="4338054" y="501880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</p:spTree>
    <p:extLst>
      <p:ext uri="{BB962C8B-B14F-4D97-AF65-F5344CB8AC3E}">
        <p14:creationId xmlns:p14="http://schemas.microsoft.com/office/powerpoint/2010/main" val="7575416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96BDC9D-B54E-594D-C6BF-576CCE267EDF}"/>
              </a:ext>
            </a:extLst>
          </p:cNvPr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SC-ID-D-1300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 등록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해당 코드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 정보 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 및 삭제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821059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/>
              <a:t>품목등록</a:t>
            </a:r>
            <a:r>
              <a:rPr lang="ko-KR" altLang="en-US" sz="675" dirty="0"/>
              <a:t>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61006" y="2531761"/>
          <a:ext cx="3323240" cy="27564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1270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41330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41330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341330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41330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41330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41330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341330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341330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  <a:gridCol w="341330">
                  <a:extLst>
                    <a:ext uri="{9D8B030D-6E8A-4147-A177-3AD203B41FA5}">
                      <a16:colId xmlns:a16="http://schemas.microsoft.com/office/drawing/2014/main" xmlns="" val="2874037443"/>
                    </a:ext>
                  </a:extLst>
                </a:gridCol>
              </a:tblGrid>
              <a:tr h="31431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품목코드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그룹명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규격명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바코드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입고단가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출고단가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품목구분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8124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173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7890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16843929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 목록에서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클릭하면 이전에 등록한 정보를 볼 수 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품목 정보 수정을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삭제를 할 수 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9" name="TextBox 138"/>
          <p:cNvSpPr txBox="1"/>
          <p:nvPr/>
        </p:nvSpPr>
        <p:spPr>
          <a:xfrm>
            <a:off x="1461849" y="271625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59600EA-FD10-B626-5935-41DADFA56735}"/>
              </a:ext>
            </a:extLst>
          </p:cNvPr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12" name="포인트가 5개인 별 47">
            <a:extLst>
              <a:ext uri="{FF2B5EF4-FFF2-40B4-BE49-F238E27FC236}">
                <a16:creationId xmlns:a16="http://schemas.microsoft.com/office/drawing/2014/main" xmlns="" id="{1EF77991-A741-828D-0754-62B6DDC26F4A}"/>
              </a:ext>
            </a:extLst>
          </p:cNvPr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1850462D-5910-0E60-3331-08389385FC8F}"/>
              </a:ext>
            </a:extLst>
          </p:cNvPr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A570F34-F30C-0EF3-ED4F-BFB9F69089FA}"/>
              </a:ext>
            </a:extLst>
          </p:cNvPr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69C9F03-64D7-2FEB-5D6C-C0D3A3D62FBA}"/>
              </a:ext>
            </a:extLst>
          </p:cNvPr>
          <p:cNvSpPr/>
          <p:nvPr/>
        </p:nvSpPr>
        <p:spPr>
          <a:xfrm>
            <a:off x="2742691" y="3667922"/>
            <a:ext cx="2037373" cy="117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B7989FA-314B-BCE0-F69C-09D6262BF5EC}"/>
              </a:ext>
            </a:extLst>
          </p:cNvPr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E9F9EF9E-0F5B-7BA7-E33B-918AA858DF3D}"/>
              </a:ext>
            </a:extLst>
          </p:cNvPr>
          <p:cNvSpPr/>
          <p:nvPr/>
        </p:nvSpPr>
        <p:spPr>
          <a:xfrm>
            <a:off x="2742691" y="34460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1200D6A-E66C-6285-6200-AD105B0E7423}"/>
              </a:ext>
            </a:extLst>
          </p:cNvPr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F321676-90B4-2D66-E34E-AD3CF60B61A5}"/>
              </a:ext>
            </a:extLst>
          </p:cNvPr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94FF417F-F868-1E86-694D-6E9F67E94E6F}"/>
              </a:ext>
            </a:extLst>
          </p:cNvPr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BC005E6-8B72-34DE-7B6C-0936F0B2B635}"/>
              </a:ext>
            </a:extLst>
          </p:cNvPr>
          <p:cNvSpPr txBox="1"/>
          <p:nvPr/>
        </p:nvSpPr>
        <p:spPr>
          <a:xfrm>
            <a:off x="2748051" y="500452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69B53D1-8088-BDDC-38E0-A29E114C06F9}"/>
              </a:ext>
            </a:extLst>
          </p:cNvPr>
          <p:cNvSpPr txBox="1"/>
          <p:nvPr/>
        </p:nvSpPr>
        <p:spPr>
          <a:xfrm>
            <a:off x="2205661" y="5060505"/>
            <a:ext cx="257955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/>
              <a:t>                   수정      </a:t>
            </a:r>
            <a:r>
              <a:rPr lang="ko-KR" altLang="en-US" sz="750" dirty="0"/>
              <a:t>삭제                             닫기</a:t>
            </a:r>
            <a:endParaRPr lang="en-US" altLang="ko-KR" sz="7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AD14D87-8210-CE69-CEE2-643B04B9FA53}"/>
              </a:ext>
            </a:extLst>
          </p:cNvPr>
          <p:cNvSpPr txBox="1"/>
          <p:nvPr/>
        </p:nvSpPr>
        <p:spPr>
          <a:xfrm>
            <a:off x="4310170" y="496672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50478A83-9D30-3383-020F-8DE8CE68B481}"/>
              </a:ext>
            </a:extLst>
          </p:cNvPr>
          <p:cNvSpPr/>
          <p:nvPr/>
        </p:nvSpPr>
        <p:spPr>
          <a:xfrm>
            <a:off x="3241990" y="5053962"/>
            <a:ext cx="288415" cy="175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1212DA5-4BF9-8F4C-08FF-08658341EE71}"/>
              </a:ext>
            </a:extLst>
          </p:cNvPr>
          <p:cNvSpPr/>
          <p:nvPr/>
        </p:nvSpPr>
        <p:spPr>
          <a:xfrm>
            <a:off x="4383904" y="5042347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E79B5F31-A8AC-FD84-F1F9-AEC4963555D7}"/>
              </a:ext>
            </a:extLst>
          </p:cNvPr>
          <p:cNvSpPr/>
          <p:nvPr/>
        </p:nvSpPr>
        <p:spPr>
          <a:xfrm>
            <a:off x="4338054" y="501880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3</a:t>
            </a:r>
            <a:endParaRPr lang="ko-KR" altLang="en-US" sz="525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9FBA9EA-83DA-E31C-D17A-A7ACEE360D6E}"/>
              </a:ext>
            </a:extLst>
          </p:cNvPr>
          <p:cNvSpPr txBox="1"/>
          <p:nvPr/>
        </p:nvSpPr>
        <p:spPr>
          <a:xfrm>
            <a:off x="2049459" y="2316794"/>
            <a:ext cx="603050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품목 코드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품목명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바코드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입고단가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출고단가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품목구분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품목 메모</a:t>
            </a:r>
            <a:endParaRPr lang="en-US" altLang="ko-KR" sz="7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7DF8F38-DBD0-0EAA-FEFC-57B059A543E2}"/>
              </a:ext>
            </a:extLst>
          </p:cNvPr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35" name="포인트가 5개인 별 47">
            <a:extLst>
              <a:ext uri="{FF2B5EF4-FFF2-40B4-BE49-F238E27FC236}">
                <a16:creationId xmlns:a16="http://schemas.microsoft.com/office/drawing/2014/main" xmlns="" id="{BFAFD8B9-9CD9-D96A-774D-2157948B724E}"/>
              </a:ext>
            </a:extLst>
          </p:cNvPr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F938F3B-17C5-843D-7665-00990ADBC0D5}"/>
              </a:ext>
            </a:extLst>
          </p:cNvPr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B15CE68-688C-FE2B-6E98-796F05DD7146}"/>
              </a:ext>
            </a:extLst>
          </p:cNvPr>
          <p:cNvSpPr txBox="1"/>
          <p:nvPr/>
        </p:nvSpPr>
        <p:spPr>
          <a:xfrm>
            <a:off x="2049459" y="2316794"/>
            <a:ext cx="699230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거래처 코드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상호명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대표자명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연락처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주소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사업자 번호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업체 메모</a:t>
            </a:r>
            <a:endParaRPr lang="en-US" altLang="ko-KR" sz="75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2CD97E14-3D49-C568-9DCE-5683CAA8C9AF}"/>
              </a:ext>
            </a:extLst>
          </p:cNvPr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7C070D6C-8CA2-34EA-56E1-557C29D221ED}"/>
              </a:ext>
            </a:extLst>
          </p:cNvPr>
          <p:cNvSpPr/>
          <p:nvPr/>
        </p:nvSpPr>
        <p:spPr>
          <a:xfrm>
            <a:off x="2742691" y="3667922"/>
            <a:ext cx="2037373" cy="117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4570233-EC62-78EC-0E74-7CBA1BFD6E3C}"/>
              </a:ext>
            </a:extLst>
          </p:cNvPr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9CA0E27-2684-82F6-F9FF-9966CE469952}"/>
              </a:ext>
            </a:extLst>
          </p:cNvPr>
          <p:cNvSpPr/>
          <p:nvPr/>
        </p:nvSpPr>
        <p:spPr>
          <a:xfrm>
            <a:off x="2742691" y="34460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0384C83-4377-1336-F90D-4F67B7C8444D}"/>
              </a:ext>
            </a:extLst>
          </p:cNvPr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6AA64512-348E-E149-0CAB-1BB1CB850197}"/>
              </a:ext>
            </a:extLst>
          </p:cNvPr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6B48DE2F-1019-4226-AF6C-BDC66974BA44}"/>
              </a:ext>
            </a:extLst>
          </p:cNvPr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55FCCB1-99B9-4A1C-B226-BD64760971D8}"/>
              </a:ext>
            </a:extLst>
          </p:cNvPr>
          <p:cNvSpPr txBox="1"/>
          <p:nvPr/>
        </p:nvSpPr>
        <p:spPr>
          <a:xfrm>
            <a:off x="2748051" y="500452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B5A7AB9-A344-A295-A655-6E04CA89D24E}"/>
              </a:ext>
            </a:extLst>
          </p:cNvPr>
          <p:cNvSpPr txBox="1"/>
          <p:nvPr/>
        </p:nvSpPr>
        <p:spPr>
          <a:xfrm>
            <a:off x="2205661" y="5060505"/>
            <a:ext cx="257955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/>
              <a:t>                   수정      </a:t>
            </a:r>
            <a:r>
              <a:rPr lang="ko-KR" altLang="en-US" sz="750" dirty="0"/>
              <a:t>삭제                             닫기</a:t>
            </a:r>
            <a:endParaRPr lang="en-US" altLang="ko-KR" sz="7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6C51B91-A960-8C49-EAD2-2893977F045C}"/>
              </a:ext>
            </a:extLst>
          </p:cNvPr>
          <p:cNvSpPr txBox="1"/>
          <p:nvPr/>
        </p:nvSpPr>
        <p:spPr>
          <a:xfrm>
            <a:off x="2915016" y="4985706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15357DC-0501-316F-B1BE-1FD84CDC7F05}"/>
              </a:ext>
            </a:extLst>
          </p:cNvPr>
          <p:cNvSpPr txBox="1"/>
          <p:nvPr/>
        </p:nvSpPr>
        <p:spPr>
          <a:xfrm>
            <a:off x="4310170" y="496672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61D2B3F-CD14-5C9F-FF01-94498FF43037}"/>
              </a:ext>
            </a:extLst>
          </p:cNvPr>
          <p:cNvSpPr/>
          <p:nvPr/>
        </p:nvSpPr>
        <p:spPr>
          <a:xfrm>
            <a:off x="2809913" y="5059079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CDC5B1DD-C181-1A08-76C8-908789592A63}"/>
              </a:ext>
            </a:extLst>
          </p:cNvPr>
          <p:cNvSpPr/>
          <p:nvPr/>
        </p:nvSpPr>
        <p:spPr>
          <a:xfrm>
            <a:off x="3241990" y="5053962"/>
            <a:ext cx="288415" cy="175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149B471F-1D8D-4260-ED49-8D825ECB9D58}"/>
              </a:ext>
            </a:extLst>
          </p:cNvPr>
          <p:cNvSpPr/>
          <p:nvPr/>
        </p:nvSpPr>
        <p:spPr>
          <a:xfrm>
            <a:off x="4383904" y="5042347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8F809C0D-4156-D5C2-EAE6-9D6AB99B488A}"/>
              </a:ext>
            </a:extLst>
          </p:cNvPr>
          <p:cNvSpPr/>
          <p:nvPr/>
        </p:nvSpPr>
        <p:spPr>
          <a:xfrm>
            <a:off x="2789958" y="505224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3A559B49-026B-F1D3-5D48-D50FE451BE3F}"/>
              </a:ext>
            </a:extLst>
          </p:cNvPr>
          <p:cNvSpPr/>
          <p:nvPr/>
        </p:nvSpPr>
        <p:spPr>
          <a:xfrm>
            <a:off x="3205006" y="504139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3</a:t>
            </a:r>
            <a:endParaRPr lang="ko-KR" altLang="en-US" sz="525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ADF5D4FC-FE2E-E78C-74F8-1EE0BBB4D23C}"/>
              </a:ext>
            </a:extLst>
          </p:cNvPr>
          <p:cNvSpPr/>
          <p:nvPr/>
        </p:nvSpPr>
        <p:spPr>
          <a:xfrm>
            <a:off x="4338054" y="501880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4</a:t>
            </a:r>
            <a:endParaRPr lang="ko-KR" altLang="en-US" sz="525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823582BD-C17F-62CC-B81F-C65A5AB8B5BC}"/>
              </a:ext>
            </a:extLst>
          </p:cNvPr>
          <p:cNvSpPr/>
          <p:nvPr/>
        </p:nvSpPr>
        <p:spPr>
          <a:xfrm>
            <a:off x="2702523" y="2267326"/>
            <a:ext cx="2140066" cy="2634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D0405D88-319B-6747-8872-B476544DD5BA}"/>
              </a:ext>
            </a:extLst>
          </p:cNvPr>
          <p:cNvSpPr/>
          <p:nvPr/>
        </p:nvSpPr>
        <p:spPr>
          <a:xfrm>
            <a:off x="2659690" y="221399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</p:spTree>
    <p:extLst>
      <p:ext uri="{BB962C8B-B14F-4D97-AF65-F5344CB8AC3E}">
        <p14:creationId xmlns:p14="http://schemas.microsoft.com/office/powerpoint/2010/main" val="15042206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SC-ID-D-1400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 등록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 등록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담당자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331118" y="2549153"/>
          <a:ext cx="3323245" cy="27804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031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500892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405245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67838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293024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335009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</a:tblGrid>
              <a:tr h="29985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담당자명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검색창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코드사용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이체정보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담당자의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 정보 창을 띄운다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 등록 창이 나타나는 버튼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담당자 등록 메뉴를 클릭하면 나타나는 페이지입니다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 리스트를 볼 수 있고 등록과 수정 등을 할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9" name="TextBox 138"/>
          <p:cNvSpPr txBox="1"/>
          <p:nvPr/>
        </p:nvSpPr>
        <p:spPr>
          <a:xfrm>
            <a:off x="1461849" y="271625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/>
          </p:nvPr>
        </p:nvGraphicFramePr>
        <p:xfrm>
          <a:off x="2367494" y="5484499"/>
          <a:ext cx="499426" cy="169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26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169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2430429" y="551933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03674308-1D33-E221-39EA-348847AB4C31}"/>
              </a:ext>
            </a:extLst>
          </p:cNvPr>
          <p:cNvSpPr/>
          <p:nvPr/>
        </p:nvSpPr>
        <p:spPr>
          <a:xfrm>
            <a:off x="2617206" y="2841715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</p:spTree>
    <p:extLst>
      <p:ext uri="{BB962C8B-B14F-4D97-AF65-F5344CB8AC3E}">
        <p14:creationId xmlns:p14="http://schemas.microsoft.com/office/powerpoint/2010/main" val="1289900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EC4B084-0E6B-E550-EDD1-09F5A54EA64B}"/>
              </a:ext>
            </a:extLst>
          </p:cNvPr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SC-ID-D-1400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 등록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 등록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담당자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31118" y="2549153"/>
          <a:ext cx="3323245" cy="27804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031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500892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405245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67838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293024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335009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</a:tblGrid>
              <a:tr h="29985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담당자명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검색창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코드사용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이체정보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정보를 등록 후 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양식에 맞게 정보를 입력 후 등록을 누르면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정보대로 담당자가 등록됩니다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9" name="TextBox 138"/>
          <p:cNvSpPr txBox="1"/>
          <p:nvPr/>
        </p:nvSpPr>
        <p:spPr>
          <a:xfrm>
            <a:off x="1461849" y="271625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89862D-D8D4-1EBF-F705-3FCBF7C0371F}"/>
              </a:ext>
            </a:extLst>
          </p:cNvPr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12" name="포인트가 5개인 별 47">
            <a:extLst>
              <a:ext uri="{FF2B5EF4-FFF2-40B4-BE49-F238E27FC236}">
                <a16:creationId xmlns:a16="http://schemas.microsoft.com/office/drawing/2014/main" xmlns="" id="{33A40FD7-7FA0-D29A-5DCD-CD007A4C603E}"/>
              </a:ext>
            </a:extLst>
          </p:cNvPr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168DCB-F6FF-6E2C-9AEC-3442BBA9AE00}"/>
              </a:ext>
            </a:extLst>
          </p:cNvPr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5F095D3-F783-343B-12D1-D2CF681BEDB5}"/>
              </a:ext>
            </a:extLst>
          </p:cNvPr>
          <p:cNvSpPr txBox="1"/>
          <p:nvPr/>
        </p:nvSpPr>
        <p:spPr>
          <a:xfrm>
            <a:off x="2049459" y="2316794"/>
            <a:ext cx="699230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거래처 코드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상호명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대표자명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연락처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주소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사업자 번호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업체 메모</a:t>
            </a:r>
            <a:endParaRPr lang="en-US" altLang="ko-KR" sz="7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9AD1CBD-0412-776E-0809-06D55D8A4245}"/>
              </a:ext>
            </a:extLst>
          </p:cNvPr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CE9AD9D-798D-38B3-7AAF-3C1F03521581}"/>
              </a:ext>
            </a:extLst>
          </p:cNvPr>
          <p:cNvSpPr/>
          <p:nvPr/>
        </p:nvSpPr>
        <p:spPr>
          <a:xfrm>
            <a:off x="2742691" y="3667922"/>
            <a:ext cx="2037373" cy="117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46FF37C-FE0F-A374-2630-50CE71911729}"/>
              </a:ext>
            </a:extLst>
          </p:cNvPr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5BAC7B5-A7C3-B9F2-27A5-11284475D77A}"/>
              </a:ext>
            </a:extLst>
          </p:cNvPr>
          <p:cNvSpPr/>
          <p:nvPr/>
        </p:nvSpPr>
        <p:spPr>
          <a:xfrm>
            <a:off x="2742691" y="34460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E39B7E6B-5137-51C7-FCFF-E2D44DEBA672}"/>
              </a:ext>
            </a:extLst>
          </p:cNvPr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13DEB06-407B-5DF2-0E54-E7ECEC446669}"/>
              </a:ext>
            </a:extLst>
          </p:cNvPr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35ABDAF2-E8FA-34A2-005F-49FFC576A046}"/>
              </a:ext>
            </a:extLst>
          </p:cNvPr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7C705E5-C9AB-6419-4DAC-32D6D51813E2}"/>
              </a:ext>
            </a:extLst>
          </p:cNvPr>
          <p:cNvSpPr txBox="1"/>
          <p:nvPr/>
        </p:nvSpPr>
        <p:spPr>
          <a:xfrm>
            <a:off x="2748051" y="500452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85D1BE0-9407-DB73-76FF-4144CA1C27D9}"/>
              </a:ext>
            </a:extLst>
          </p:cNvPr>
          <p:cNvSpPr txBox="1"/>
          <p:nvPr/>
        </p:nvSpPr>
        <p:spPr>
          <a:xfrm>
            <a:off x="2205661" y="5060505"/>
            <a:ext cx="115127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                   등록    </a:t>
            </a:r>
            <a:endParaRPr lang="en-US" altLang="ko-KR" sz="7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8CB7A83-D3D2-B136-D90A-BCFC8DD20EF0}"/>
              </a:ext>
            </a:extLst>
          </p:cNvPr>
          <p:cNvSpPr txBox="1"/>
          <p:nvPr/>
        </p:nvSpPr>
        <p:spPr>
          <a:xfrm>
            <a:off x="2915016" y="4985706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943C2AB-4A51-99B8-290B-3D189DCD99E5}"/>
              </a:ext>
            </a:extLst>
          </p:cNvPr>
          <p:cNvSpPr txBox="1"/>
          <p:nvPr/>
        </p:nvSpPr>
        <p:spPr>
          <a:xfrm>
            <a:off x="4310170" y="496672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66BE5E22-4BB8-C1F9-2822-D19158170304}"/>
              </a:ext>
            </a:extLst>
          </p:cNvPr>
          <p:cNvSpPr/>
          <p:nvPr/>
        </p:nvSpPr>
        <p:spPr>
          <a:xfrm>
            <a:off x="2809913" y="5059079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FCEC9D2B-D47B-55C8-9509-B5691AB58E66}"/>
              </a:ext>
            </a:extLst>
          </p:cNvPr>
          <p:cNvSpPr/>
          <p:nvPr/>
        </p:nvSpPr>
        <p:spPr>
          <a:xfrm>
            <a:off x="2789958" y="505224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2485FD79-17E3-D935-2BC4-8F871DE8DF7A}"/>
              </a:ext>
            </a:extLst>
          </p:cNvPr>
          <p:cNvSpPr/>
          <p:nvPr/>
        </p:nvSpPr>
        <p:spPr>
          <a:xfrm>
            <a:off x="4383904" y="5042347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E385798F-DC0D-4DAA-FD97-05E773708607}"/>
              </a:ext>
            </a:extLst>
          </p:cNvPr>
          <p:cNvSpPr/>
          <p:nvPr/>
        </p:nvSpPr>
        <p:spPr>
          <a:xfrm>
            <a:off x="4338054" y="501880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</p:spTree>
    <p:extLst>
      <p:ext uri="{BB962C8B-B14F-4D97-AF65-F5344CB8AC3E}">
        <p14:creationId xmlns:p14="http://schemas.microsoft.com/office/powerpoint/2010/main" val="27987942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E1FFC07-A695-A11B-300E-656EFE2DCAD8}"/>
              </a:ext>
            </a:extLst>
          </p:cNvPr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SC-ID-D-1400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 등록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해당 코드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 정보 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 및 삭제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담당자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31118" y="2549153"/>
          <a:ext cx="3323245" cy="27804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031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500892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405245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67838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293024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335009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</a:tblGrid>
              <a:tr h="29985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담당자명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검색창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코드사용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이체정보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9081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 목록에서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클릭하면 이전에 등록한 정보를 볼 수 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담당자 정보 수정을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삭제를 할 수 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9" name="TextBox 138"/>
          <p:cNvSpPr txBox="1"/>
          <p:nvPr/>
        </p:nvSpPr>
        <p:spPr>
          <a:xfrm>
            <a:off x="1461849" y="271625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E115FF-A2CF-2ACD-0892-FD3CF7BC19C7}"/>
              </a:ext>
            </a:extLst>
          </p:cNvPr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12" name="포인트가 5개인 별 47">
            <a:extLst>
              <a:ext uri="{FF2B5EF4-FFF2-40B4-BE49-F238E27FC236}">
                <a16:creationId xmlns:a16="http://schemas.microsoft.com/office/drawing/2014/main" xmlns="" id="{7A871BED-A4F6-544C-ACA4-611258DAC753}"/>
              </a:ext>
            </a:extLst>
          </p:cNvPr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832738F-51E6-D4A2-45CE-9A3B2F8C7230}"/>
              </a:ext>
            </a:extLst>
          </p:cNvPr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C73BCD2-EB1F-D0E3-FD7F-DB2305B5779E}"/>
              </a:ext>
            </a:extLst>
          </p:cNvPr>
          <p:cNvSpPr txBox="1"/>
          <p:nvPr/>
        </p:nvSpPr>
        <p:spPr>
          <a:xfrm>
            <a:off x="2049459" y="2316794"/>
            <a:ext cx="699230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거래처 코드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상호명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대표자명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연락처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주소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사업자 번호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업체 메모</a:t>
            </a:r>
            <a:endParaRPr lang="en-US" altLang="ko-KR" sz="7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571EF6B-44F7-3792-D9E2-A7BD2D8336E1}"/>
              </a:ext>
            </a:extLst>
          </p:cNvPr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BD16DE7-9A40-35C3-61A5-3051A2AEF61A}"/>
              </a:ext>
            </a:extLst>
          </p:cNvPr>
          <p:cNvSpPr/>
          <p:nvPr/>
        </p:nvSpPr>
        <p:spPr>
          <a:xfrm>
            <a:off x="2742691" y="3667922"/>
            <a:ext cx="2037373" cy="117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C33135C-77E9-0AE3-4693-CE1AB7DB0092}"/>
              </a:ext>
            </a:extLst>
          </p:cNvPr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4776870-905A-FAB7-858C-EECA0122ED69}"/>
              </a:ext>
            </a:extLst>
          </p:cNvPr>
          <p:cNvSpPr/>
          <p:nvPr/>
        </p:nvSpPr>
        <p:spPr>
          <a:xfrm>
            <a:off x="2742691" y="34460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97C8FDE-7CE2-C61F-8984-FB29001FD80B}"/>
              </a:ext>
            </a:extLst>
          </p:cNvPr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245F4AA7-1FC7-D99B-B3D4-AFB92A6293D1}"/>
              </a:ext>
            </a:extLst>
          </p:cNvPr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682DFA8-891C-D061-C90C-C3563C59970A}"/>
              </a:ext>
            </a:extLst>
          </p:cNvPr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99F7015-8856-3542-A15C-FA4460ECD854}"/>
              </a:ext>
            </a:extLst>
          </p:cNvPr>
          <p:cNvSpPr txBox="1"/>
          <p:nvPr/>
        </p:nvSpPr>
        <p:spPr>
          <a:xfrm>
            <a:off x="2748051" y="500452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4DA7628-283C-09AD-0CE4-2CD3A17F2849}"/>
              </a:ext>
            </a:extLst>
          </p:cNvPr>
          <p:cNvSpPr txBox="1"/>
          <p:nvPr/>
        </p:nvSpPr>
        <p:spPr>
          <a:xfrm>
            <a:off x="2205661" y="5060505"/>
            <a:ext cx="257955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/>
              <a:t>                   수정      </a:t>
            </a:r>
            <a:r>
              <a:rPr lang="ko-KR" altLang="en-US" sz="750" dirty="0"/>
              <a:t>삭제                             닫기</a:t>
            </a:r>
            <a:endParaRPr lang="en-US" altLang="ko-KR" sz="7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8624681-1896-350C-D51A-31F1F4B5541F}"/>
              </a:ext>
            </a:extLst>
          </p:cNvPr>
          <p:cNvSpPr txBox="1"/>
          <p:nvPr/>
        </p:nvSpPr>
        <p:spPr>
          <a:xfrm>
            <a:off x="2915016" y="4985706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E0F4CAE-0DEB-EAEE-0C90-6EAE76EA76C7}"/>
              </a:ext>
            </a:extLst>
          </p:cNvPr>
          <p:cNvSpPr txBox="1"/>
          <p:nvPr/>
        </p:nvSpPr>
        <p:spPr>
          <a:xfrm>
            <a:off x="4310170" y="496672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B1C5D38C-7B97-6D56-F315-221B468E4427}"/>
              </a:ext>
            </a:extLst>
          </p:cNvPr>
          <p:cNvSpPr/>
          <p:nvPr/>
        </p:nvSpPr>
        <p:spPr>
          <a:xfrm>
            <a:off x="2809913" y="5059079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F5269DCB-E955-2C02-7B24-0CC638190320}"/>
              </a:ext>
            </a:extLst>
          </p:cNvPr>
          <p:cNvSpPr/>
          <p:nvPr/>
        </p:nvSpPr>
        <p:spPr>
          <a:xfrm>
            <a:off x="3241990" y="5053962"/>
            <a:ext cx="288415" cy="175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5E1C1BD-7124-606F-32F2-681946B2C9C1}"/>
              </a:ext>
            </a:extLst>
          </p:cNvPr>
          <p:cNvSpPr/>
          <p:nvPr/>
        </p:nvSpPr>
        <p:spPr>
          <a:xfrm>
            <a:off x="4383904" y="5042347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AFF19BBC-B8AA-EDBE-F155-EF1C81BBAAA1}"/>
              </a:ext>
            </a:extLst>
          </p:cNvPr>
          <p:cNvSpPr/>
          <p:nvPr/>
        </p:nvSpPr>
        <p:spPr>
          <a:xfrm>
            <a:off x="2789958" y="505224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AAA7FB3C-A2A8-FB48-A931-A7338B30BEDC}"/>
              </a:ext>
            </a:extLst>
          </p:cNvPr>
          <p:cNvSpPr/>
          <p:nvPr/>
        </p:nvSpPr>
        <p:spPr>
          <a:xfrm>
            <a:off x="3205006" y="504139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3</a:t>
            </a:r>
            <a:endParaRPr lang="ko-KR" altLang="en-US" sz="525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49B944DD-6ADC-D3CE-5004-014E5C149939}"/>
              </a:ext>
            </a:extLst>
          </p:cNvPr>
          <p:cNvSpPr/>
          <p:nvPr/>
        </p:nvSpPr>
        <p:spPr>
          <a:xfrm>
            <a:off x="4338054" y="501880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4</a:t>
            </a:r>
            <a:endParaRPr lang="ko-KR" altLang="en-US" sz="525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45408056-CAE9-094A-4570-CDC0A16D9DEB}"/>
              </a:ext>
            </a:extLst>
          </p:cNvPr>
          <p:cNvSpPr/>
          <p:nvPr/>
        </p:nvSpPr>
        <p:spPr>
          <a:xfrm>
            <a:off x="2702523" y="2267326"/>
            <a:ext cx="2140066" cy="2634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736A0F17-91D1-29CE-267D-9E90FC5F33F6}"/>
              </a:ext>
            </a:extLst>
          </p:cNvPr>
          <p:cNvSpPr/>
          <p:nvPr/>
        </p:nvSpPr>
        <p:spPr>
          <a:xfrm>
            <a:off x="2659690" y="221399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</p:spTree>
    <p:extLst>
      <p:ext uri="{BB962C8B-B14F-4D97-AF65-F5344CB8AC3E}">
        <p14:creationId xmlns:p14="http://schemas.microsoft.com/office/powerpoint/2010/main" val="360561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1190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ID/PW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찾기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SC-ID-A-0003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ID/PW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찾기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85177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이메일로 인증번호 전송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인증번호가 일치하면 찾기 가능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창으로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전달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PW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 설정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ID, PW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찾기 시 필요한 정보가 있으며 이메일 인증 후 인증번호 일치 여부 확인이 되어야 찾기가 가능하다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PW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의 경우는 재 설정 페이지로 이동한다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504" y="1052736"/>
            <a:ext cx="6120680" cy="5688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11477" y="1484785"/>
            <a:ext cx="4668635" cy="2448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69212" y="1556792"/>
            <a:ext cx="177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 </a:t>
            </a:r>
            <a:r>
              <a:rPr lang="ko-KR" altLang="en-US" dirty="0"/>
              <a:t>찾기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2037083" y="1999456"/>
            <a:ext cx="1886845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037082" y="2453911"/>
            <a:ext cx="1896151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461468" y="1988840"/>
            <a:ext cx="914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377304" y="2453911"/>
            <a:ext cx="1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282718" y="2780928"/>
            <a:ext cx="473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48712" y="2453911"/>
            <a:ext cx="840336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11430" y="2901996"/>
            <a:ext cx="1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인증번호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037082" y="2908757"/>
            <a:ext cx="1896151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148712" y="2908757"/>
            <a:ext cx="840336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316045" y="2492896"/>
            <a:ext cx="914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30432" y="2949726"/>
            <a:ext cx="914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인증번호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624041" y="3429000"/>
            <a:ext cx="1131500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842691" y="3438238"/>
            <a:ext cx="1231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ID </a:t>
            </a:r>
            <a:r>
              <a:rPr lang="ko-KR" altLang="en-US" sz="1200" dirty="0"/>
              <a:t>찾기</a:t>
            </a:r>
          </a:p>
        </p:txBody>
      </p:sp>
      <p:sp>
        <p:nvSpPr>
          <p:cNvPr id="15" name="타원 14"/>
          <p:cNvSpPr/>
          <p:nvPr/>
        </p:nvSpPr>
        <p:spPr>
          <a:xfrm>
            <a:off x="4074103" y="237557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046620" y="234888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1477" y="4121128"/>
            <a:ext cx="4668635" cy="2448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869212" y="4193135"/>
            <a:ext cx="177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PW </a:t>
            </a:r>
            <a:r>
              <a:rPr lang="ko-KR" altLang="en-US" dirty="0"/>
              <a:t>찾기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037083" y="4635799"/>
            <a:ext cx="1886845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037082" y="5090254"/>
            <a:ext cx="1896151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544082" y="4625183"/>
            <a:ext cx="914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ID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377304" y="5090254"/>
            <a:ext cx="1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82718" y="5417271"/>
            <a:ext cx="473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48712" y="5090254"/>
            <a:ext cx="840336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11430" y="5538339"/>
            <a:ext cx="1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인증번호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037082" y="5545100"/>
            <a:ext cx="1896151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148712" y="5545100"/>
            <a:ext cx="840336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316045" y="5129239"/>
            <a:ext cx="914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30432" y="5586069"/>
            <a:ext cx="914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인증번호 확인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624041" y="6065343"/>
            <a:ext cx="1131500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842691" y="6074581"/>
            <a:ext cx="1231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PW </a:t>
            </a:r>
            <a:r>
              <a:rPr lang="ko-KR" altLang="en-US" sz="1200" dirty="0"/>
              <a:t>찾기</a:t>
            </a:r>
          </a:p>
        </p:txBody>
      </p:sp>
      <p:sp>
        <p:nvSpPr>
          <p:cNvPr id="47" name="타원 46"/>
          <p:cNvSpPr/>
          <p:nvPr/>
        </p:nvSpPr>
        <p:spPr>
          <a:xfrm>
            <a:off x="4074103" y="5011917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046620" y="498522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062808" y="2787725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035325" y="276103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055143" y="5448683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027660" y="542198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546386" y="336977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518903" y="334308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523925" y="5999675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496442" y="597298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5277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SC-ID-D-2100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 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64793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/>
              <a:t>견적서 조회</a:t>
            </a:r>
            <a:endParaRPr lang="ko-KR" altLang="en-US" sz="675" dirty="0"/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331118" y="2991678"/>
          <a:ext cx="3323245" cy="2331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4387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45566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45566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345566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299327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55370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461357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330431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386542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  <a:gridCol w="199133">
                  <a:extLst>
                    <a:ext uri="{9D8B030D-6E8A-4147-A177-3AD203B41FA5}">
                      <a16:colId xmlns:a16="http://schemas.microsoft.com/office/drawing/2014/main" xmlns="" val="289505044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담당자명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유효기간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견적금액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생성한 전표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5024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버튼에 따라 필터가 적용되어 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리스트에 반영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견적서의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 정보 창을 띄운다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창이 나타나는 버튼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견적서 메뉴를 클릭하면 나타나는 페이지입니다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 리스트를 볼 수 있고 등록과 수정 등을 할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9" name="TextBox 138"/>
          <p:cNvSpPr txBox="1"/>
          <p:nvPr/>
        </p:nvSpPr>
        <p:spPr>
          <a:xfrm>
            <a:off x="1461849" y="271625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65463" y="2769441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733749" y="280507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2933724" y="2793176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977085" y="2798458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3289549" y="2793175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3494541" y="280507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289549" y="2758595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2514988" y="2570375"/>
          <a:ext cx="2910061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723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26878543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15329232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42226929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873620294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331449" y="2734550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/>
          </p:nvPr>
        </p:nvGraphicFramePr>
        <p:xfrm>
          <a:off x="2367494" y="5484499"/>
          <a:ext cx="499426" cy="169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26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169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2430429" y="551933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3</a:t>
            </a:r>
            <a:endParaRPr lang="ko-KR" altLang="en-US" sz="525" dirty="0"/>
          </a:p>
        </p:txBody>
      </p:sp>
      <p:sp>
        <p:nvSpPr>
          <p:cNvPr id="74" name="타원 73"/>
          <p:cNvSpPr/>
          <p:nvPr/>
        </p:nvSpPr>
        <p:spPr>
          <a:xfrm>
            <a:off x="2453088" y="2527485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388CE793-DF0B-1C7A-D974-265FFAF56B1B}"/>
              </a:ext>
            </a:extLst>
          </p:cNvPr>
          <p:cNvSpPr/>
          <p:nvPr/>
        </p:nvSpPr>
        <p:spPr>
          <a:xfrm>
            <a:off x="2544088" y="320528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</p:spTree>
    <p:extLst>
      <p:ext uri="{BB962C8B-B14F-4D97-AF65-F5344CB8AC3E}">
        <p14:creationId xmlns:p14="http://schemas.microsoft.com/office/powerpoint/2010/main" val="2936508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B7F749B-183B-A6A3-3A74-CAC734476ABB}"/>
              </a:ext>
            </a:extLst>
          </p:cNvPr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SC-ID-D-2100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 등록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64793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/>
              <a:t>견적서 조회</a:t>
            </a:r>
            <a:endParaRPr lang="ko-KR" altLang="en-US" sz="675" dirty="0"/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31118" y="2991678"/>
          <a:ext cx="3323245" cy="2331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4387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45566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45566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345566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299327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55370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461357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330431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386542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  <a:gridCol w="199133">
                  <a:extLst>
                    <a:ext uri="{9D8B030D-6E8A-4147-A177-3AD203B41FA5}">
                      <a16:colId xmlns:a16="http://schemas.microsoft.com/office/drawing/2014/main" xmlns="" val="289505044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담당자명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유효기간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견적금액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생성한 전표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정보를 등록 후 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양식에 맞게 정보를 입력 후 등록을 누르면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정보대로 견적서가 등록됩니다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9" name="TextBox 138"/>
          <p:cNvSpPr txBox="1"/>
          <p:nvPr/>
        </p:nvSpPr>
        <p:spPr>
          <a:xfrm>
            <a:off x="1461849" y="271625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65463" y="2769441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733749" y="280507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2933724" y="2793176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977085" y="2798458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3289549" y="2793175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3494541" y="280507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289549" y="2758595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2514988" y="2570375"/>
          <a:ext cx="2910061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723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26878543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15329232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42226929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873620294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331449" y="2734550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2453088" y="2527485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388CE793-DF0B-1C7A-D974-265FFAF56B1B}"/>
              </a:ext>
            </a:extLst>
          </p:cNvPr>
          <p:cNvSpPr/>
          <p:nvPr/>
        </p:nvSpPr>
        <p:spPr>
          <a:xfrm>
            <a:off x="2544088" y="320528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EE8BE93-7304-08DD-90A1-2AFCA68796E4}"/>
              </a:ext>
            </a:extLst>
          </p:cNvPr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15" name="포인트가 5개인 별 47">
            <a:extLst>
              <a:ext uri="{FF2B5EF4-FFF2-40B4-BE49-F238E27FC236}">
                <a16:creationId xmlns:a16="http://schemas.microsoft.com/office/drawing/2014/main" xmlns="" id="{E5C6A0CB-CF73-6CF4-0A30-73CFEF2C3BAD}"/>
              </a:ext>
            </a:extLst>
          </p:cNvPr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BE32CB0-512B-2944-042D-9A24CDDC1D7A}"/>
              </a:ext>
            </a:extLst>
          </p:cNvPr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625836D-02D2-ECD8-E4B9-B40631C46D5D}"/>
              </a:ext>
            </a:extLst>
          </p:cNvPr>
          <p:cNvSpPr txBox="1"/>
          <p:nvPr/>
        </p:nvSpPr>
        <p:spPr>
          <a:xfrm>
            <a:off x="2049459" y="2316794"/>
            <a:ext cx="699230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등록일자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거래처명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담당자명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품목명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유효기간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전표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견적서 메모</a:t>
            </a:r>
            <a:endParaRPr lang="en-US" altLang="ko-KR" sz="7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6352296-8172-D226-CA94-2A70F1075697}"/>
              </a:ext>
            </a:extLst>
          </p:cNvPr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BE90335-CD46-B8E0-F227-D0EFFBF10512}"/>
              </a:ext>
            </a:extLst>
          </p:cNvPr>
          <p:cNvSpPr/>
          <p:nvPr/>
        </p:nvSpPr>
        <p:spPr>
          <a:xfrm>
            <a:off x="2742691" y="3667922"/>
            <a:ext cx="2037373" cy="117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BD5CF39-F3F7-F018-905A-F2EF3B8CBDE6}"/>
              </a:ext>
            </a:extLst>
          </p:cNvPr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4437EA-7C30-73D0-F4D8-D8569D539F57}"/>
              </a:ext>
            </a:extLst>
          </p:cNvPr>
          <p:cNvSpPr/>
          <p:nvPr/>
        </p:nvSpPr>
        <p:spPr>
          <a:xfrm>
            <a:off x="2742691" y="34460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9C8EC75-C321-B83F-B19C-88F4FC1C83B2}"/>
              </a:ext>
            </a:extLst>
          </p:cNvPr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3F70B98-707F-B8C0-4E8D-41DF5D0719F7}"/>
              </a:ext>
            </a:extLst>
          </p:cNvPr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7E0A39C-DAD8-40AE-0D50-9BB73B148B34}"/>
              </a:ext>
            </a:extLst>
          </p:cNvPr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430F3BD-D195-B49D-D961-DBBACB1ABBBB}"/>
              </a:ext>
            </a:extLst>
          </p:cNvPr>
          <p:cNvSpPr txBox="1"/>
          <p:nvPr/>
        </p:nvSpPr>
        <p:spPr>
          <a:xfrm>
            <a:off x="2748051" y="500452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F95577E-4248-2449-29FF-E008526A1F7A}"/>
              </a:ext>
            </a:extLst>
          </p:cNvPr>
          <p:cNvSpPr txBox="1"/>
          <p:nvPr/>
        </p:nvSpPr>
        <p:spPr>
          <a:xfrm>
            <a:off x="2205661" y="5060505"/>
            <a:ext cx="115127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                   등록    </a:t>
            </a:r>
            <a:endParaRPr lang="en-US" altLang="ko-KR" sz="7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3B31D2D-1D38-64DC-216D-466503DF0E54}"/>
              </a:ext>
            </a:extLst>
          </p:cNvPr>
          <p:cNvSpPr txBox="1"/>
          <p:nvPr/>
        </p:nvSpPr>
        <p:spPr>
          <a:xfrm>
            <a:off x="2915016" y="4985706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C9DACCF-293C-EC36-9546-37D70B10FC13}"/>
              </a:ext>
            </a:extLst>
          </p:cNvPr>
          <p:cNvSpPr txBox="1"/>
          <p:nvPr/>
        </p:nvSpPr>
        <p:spPr>
          <a:xfrm>
            <a:off x="4310170" y="496672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F162A29-3E46-1463-C1B2-BA3BE24865C6}"/>
              </a:ext>
            </a:extLst>
          </p:cNvPr>
          <p:cNvSpPr/>
          <p:nvPr/>
        </p:nvSpPr>
        <p:spPr>
          <a:xfrm>
            <a:off x="2809913" y="5059079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827101F9-F1E6-F4E7-4FD4-8715E9745B75}"/>
              </a:ext>
            </a:extLst>
          </p:cNvPr>
          <p:cNvSpPr/>
          <p:nvPr/>
        </p:nvSpPr>
        <p:spPr>
          <a:xfrm>
            <a:off x="2789958" y="505224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0111928F-B458-BF8C-51D7-B20FC76E0534}"/>
              </a:ext>
            </a:extLst>
          </p:cNvPr>
          <p:cNvSpPr/>
          <p:nvPr/>
        </p:nvSpPr>
        <p:spPr>
          <a:xfrm>
            <a:off x="4383904" y="5042347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90DE8C75-D1CB-DBF6-DBA9-E54960AA7A4C}"/>
              </a:ext>
            </a:extLst>
          </p:cNvPr>
          <p:cNvSpPr/>
          <p:nvPr/>
        </p:nvSpPr>
        <p:spPr>
          <a:xfrm>
            <a:off x="4338054" y="501880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</p:spTree>
    <p:extLst>
      <p:ext uri="{BB962C8B-B14F-4D97-AF65-F5344CB8AC3E}">
        <p14:creationId xmlns:p14="http://schemas.microsoft.com/office/powerpoint/2010/main" val="528875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9622B1AB-5F24-F077-6E04-21E1122039F8}"/>
              </a:ext>
            </a:extLst>
          </p:cNvPr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SC-ID-D-2100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해당 코드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 정보 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 및 삭제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64793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/>
              <a:t>견적서 조회</a:t>
            </a:r>
            <a:endParaRPr lang="ko-KR" altLang="en-US" sz="675" dirty="0"/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31118" y="2991678"/>
          <a:ext cx="3323245" cy="2331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4387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45566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45566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345566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299327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55370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461357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330431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386542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  <a:gridCol w="199133">
                  <a:extLst>
                    <a:ext uri="{9D8B030D-6E8A-4147-A177-3AD203B41FA5}">
                      <a16:colId xmlns:a16="http://schemas.microsoft.com/office/drawing/2014/main" xmlns="" val="289505044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담당자명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유효기간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견적금액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생성한 전표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 목록에서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클릭하면 이전에 등록한 정보를 볼 수 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견적서 정보 수정을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삭제를 할 수 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9" name="TextBox 138"/>
          <p:cNvSpPr txBox="1"/>
          <p:nvPr/>
        </p:nvSpPr>
        <p:spPr>
          <a:xfrm>
            <a:off x="1461849" y="271625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65463" y="2769441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733749" y="280507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2933724" y="2793176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977085" y="2798458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3289549" y="2793175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3494541" y="280507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289549" y="2758595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2514988" y="2570375"/>
          <a:ext cx="2910061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723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26878543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15329232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42226929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873620294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331449" y="2734550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2453088" y="2527485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388CE793-DF0B-1C7A-D974-265FFAF56B1B}"/>
              </a:ext>
            </a:extLst>
          </p:cNvPr>
          <p:cNvSpPr/>
          <p:nvPr/>
        </p:nvSpPr>
        <p:spPr>
          <a:xfrm>
            <a:off x="2544088" y="320528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A14FC94-355F-C36D-8E03-AAA1E07FD20E}"/>
              </a:ext>
            </a:extLst>
          </p:cNvPr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15" name="포인트가 5개인 별 47">
            <a:extLst>
              <a:ext uri="{FF2B5EF4-FFF2-40B4-BE49-F238E27FC236}">
                <a16:creationId xmlns:a16="http://schemas.microsoft.com/office/drawing/2014/main" xmlns="" id="{0CA3EAE0-DFDF-C0CE-CA81-4D53AC9C57DB}"/>
              </a:ext>
            </a:extLst>
          </p:cNvPr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B121BC1-D322-E088-FA25-5ECD6BF49FCD}"/>
              </a:ext>
            </a:extLst>
          </p:cNvPr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098ECE2-8865-B098-88DD-C62194BBEC22}"/>
              </a:ext>
            </a:extLst>
          </p:cNvPr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B1A73F3-E344-2752-C300-998185E36486}"/>
              </a:ext>
            </a:extLst>
          </p:cNvPr>
          <p:cNvSpPr/>
          <p:nvPr/>
        </p:nvSpPr>
        <p:spPr>
          <a:xfrm>
            <a:off x="2742691" y="3667922"/>
            <a:ext cx="2037373" cy="117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BA15E56F-12AA-0F1C-4725-CBE7B72FA4B1}"/>
              </a:ext>
            </a:extLst>
          </p:cNvPr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37A656DD-1310-2977-69A1-D4DFF99AD993}"/>
              </a:ext>
            </a:extLst>
          </p:cNvPr>
          <p:cNvSpPr/>
          <p:nvPr/>
        </p:nvSpPr>
        <p:spPr>
          <a:xfrm>
            <a:off x="2742691" y="34460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3984E62E-F076-2B7A-B8BF-89A0C14E63DB}"/>
              </a:ext>
            </a:extLst>
          </p:cNvPr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2A13B606-83F3-D39C-ABF1-42540B4CEF00}"/>
              </a:ext>
            </a:extLst>
          </p:cNvPr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8D1FF24E-FC86-E4A3-D068-4276C6F19329}"/>
              </a:ext>
            </a:extLst>
          </p:cNvPr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A572686-BB09-679E-A9D6-3790784BF9A1}"/>
              </a:ext>
            </a:extLst>
          </p:cNvPr>
          <p:cNvSpPr txBox="1"/>
          <p:nvPr/>
        </p:nvSpPr>
        <p:spPr>
          <a:xfrm>
            <a:off x="2748051" y="500452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9AEC402-23C0-917C-2720-C6DA0FADA432}"/>
              </a:ext>
            </a:extLst>
          </p:cNvPr>
          <p:cNvSpPr txBox="1"/>
          <p:nvPr/>
        </p:nvSpPr>
        <p:spPr>
          <a:xfrm>
            <a:off x="2205661" y="5060505"/>
            <a:ext cx="257955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/>
              <a:t>                   수정      </a:t>
            </a:r>
            <a:r>
              <a:rPr lang="ko-KR" altLang="en-US" sz="750" dirty="0"/>
              <a:t>삭제                             닫기</a:t>
            </a:r>
            <a:endParaRPr lang="en-US" altLang="ko-KR" sz="7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E82EBE6-D7F7-1A3B-FCE1-9618E7D71107}"/>
              </a:ext>
            </a:extLst>
          </p:cNvPr>
          <p:cNvSpPr txBox="1"/>
          <p:nvPr/>
        </p:nvSpPr>
        <p:spPr>
          <a:xfrm>
            <a:off x="2915016" y="4985706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E722F80-2A66-B311-2666-DF94A1BFDF55}"/>
              </a:ext>
            </a:extLst>
          </p:cNvPr>
          <p:cNvSpPr txBox="1"/>
          <p:nvPr/>
        </p:nvSpPr>
        <p:spPr>
          <a:xfrm>
            <a:off x="4310170" y="496672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3CF2747-94BF-A4F1-35BD-B457314750ED}"/>
              </a:ext>
            </a:extLst>
          </p:cNvPr>
          <p:cNvSpPr/>
          <p:nvPr/>
        </p:nvSpPr>
        <p:spPr>
          <a:xfrm>
            <a:off x="2809913" y="5059079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FD0F457-5503-8B00-8039-BAC901310DA3}"/>
              </a:ext>
            </a:extLst>
          </p:cNvPr>
          <p:cNvSpPr/>
          <p:nvPr/>
        </p:nvSpPr>
        <p:spPr>
          <a:xfrm>
            <a:off x="3241990" y="5053962"/>
            <a:ext cx="288415" cy="175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C1136118-FFFD-4024-E41A-AC199EC33F58}"/>
              </a:ext>
            </a:extLst>
          </p:cNvPr>
          <p:cNvSpPr/>
          <p:nvPr/>
        </p:nvSpPr>
        <p:spPr>
          <a:xfrm>
            <a:off x="4383904" y="5042347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0C787C60-01A8-D1AD-A757-FD20EEF5D2AD}"/>
              </a:ext>
            </a:extLst>
          </p:cNvPr>
          <p:cNvSpPr/>
          <p:nvPr/>
        </p:nvSpPr>
        <p:spPr>
          <a:xfrm>
            <a:off x="2789958" y="505224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23C9E926-260F-706E-CE71-3F5CAC67F76A}"/>
              </a:ext>
            </a:extLst>
          </p:cNvPr>
          <p:cNvSpPr/>
          <p:nvPr/>
        </p:nvSpPr>
        <p:spPr>
          <a:xfrm>
            <a:off x="3205006" y="504139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3</a:t>
            </a:r>
            <a:endParaRPr lang="ko-KR" altLang="en-US" sz="525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FB793DB5-1E32-AB83-7A27-4BF0C3B0F8E1}"/>
              </a:ext>
            </a:extLst>
          </p:cNvPr>
          <p:cNvSpPr/>
          <p:nvPr/>
        </p:nvSpPr>
        <p:spPr>
          <a:xfrm>
            <a:off x="4338054" y="501880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4</a:t>
            </a:r>
            <a:endParaRPr lang="ko-KR" altLang="en-US" sz="525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AB190F22-6401-6DD0-EF10-3CE306F34028}"/>
              </a:ext>
            </a:extLst>
          </p:cNvPr>
          <p:cNvSpPr/>
          <p:nvPr/>
        </p:nvSpPr>
        <p:spPr>
          <a:xfrm>
            <a:off x="2702523" y="2267326"/>
            <a:ext cx="2140066" cy="2634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34672569-E2CC-3610-4958-245DC37CA2F1}"/>
              </a:ext>
            </a:extLst>
          </p:cNvPr>
          <p:cNvSpPr/>
          <p:nvPr/>
        </p:nvSpPr>
        <p:spPr>
          <a:xfrm>
            <a:off x="2659690" y="221399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2792633-D14B-1560-16F0-DD138110C550}"/>
              </a:ext>
            </a:extLst>
          </p:cNvPr>
          <p:cNvSpPr txBox="1"/>
          <p:nvPr/>
        </p:nvSpPr>
        <p:spPr>
          <a:xfrm>
            <a:off x="2049459" y="2316794"/>
            <a:ext cx="699230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등록일자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거래처명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담당자명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품목명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유효기간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전표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견적서 메모</a:t>
            </a:r>
            <a:endParaRPr lang="en-US" altLang="ko-KR" sz="750" dirty="0"/>
          </a:p>
        </p:txBody>
      </p:sp>
    </p:spTree>
    <p:extLst>
      <p:ext uri="{BB962C8B-B14F-4D97-AF65-F5344CB8AC3E}">
        <p14:creationId xmlns:p14="http://schemas.microsoft.com/office/powerpoint/2010/main" val="25367430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SC-ID-D-2200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 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64793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/>
              <a:t>주문서 </a:t>
            </a:r>
            <a:r>
              <a:rPr lang="ko-KR" altLang="en-US" sz="675" dirty="0"/>
              <a:t>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331118" y="2991678"/>
          <a:ext cx="3323245" cy="2331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4387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45566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45566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345566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299327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55370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461357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330431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386542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  <a:gridCol w="199133">
                  <a:extLst>
                    <a:ext uri="{9D8B030D-6E8A-4147-A177-3AD203B41FA5}">
                      <a16:colId xmlns:a16="http://schemas.microsoft.com/office/drawing/2014/main" xmlns="" val="289505044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담당자명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납기일자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주문금액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생성한 전표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주문서의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 정보 창을 띄운다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 등록 창이 나타나는 버튼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주문서 메뉴를 클릭하면 나타나는 페이지입니다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 리스트를 볼 수 있고 등록과 수정 등을 할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9" name="TextBox 138"/>
          <p:cNvSpPr txBox="1"/>
          <p:nvPr/>
        </p:nvSpPr>
        <p:spPr>
          <a:xfrm>
            <a:off x="1461849" y="271625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65463" y="2769441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733749" y="280507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2933724" y="2793176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977085" y="2798458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3289549" y="2793175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3494541" y="280507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289549" y="2758595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2514988" y="2570375"/>
          <a:ext cx="2910061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723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26878543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15329232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42226929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873620294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331449" y="2734550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/>
          </p:nvPr>
        </p:nvGraphicFramePr>
        <p:xfrm>
          <a:off x="2367494" y="5484499"/>
          <a:ext cx="499426" cy="169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26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169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2430429" y="551933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623A6C07-328C-1974-884E-7CFBADADF28D}"/>
              </a:ext>
            </a:extLst>
          </p:cNvPr>
          <p:cNvSpPr/>
          <p:nvPr/>
        </p:nvSpPr>
        <p:spPr>
          <a:xfrm>
            <a:off x="2544088" y="320528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</p:spTree>
    <p:extLst>
      <p:ext uri="{BB962C8B-B14F-4D97-AF65-F5344CB8AC3E}">
        <p14:creationId xmlns:p14="http://schemas.microsoft.com/office/powerpoint/2010/main" val="13070075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CF7B32C-F53D-8537-22EE-CADE9E814CE5}"/>
              </a:ext>
            </a:extLst>
          </p:cNvPr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SC-ID-D-2200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 등록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64793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/>
              <a:t>주문서 </a:t>
            </a:r>
            <a:r>
              <a:rPr lang="ko-KR" altLang="en-US" sz="675" dirty="0"/>
              <a:t>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31118" y="2991678"/>
          <a:ext cx="3323245" cy="2331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4387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45566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45566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345566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299327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55370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461357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330431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386542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  <a:gridCol w="199133">
                  <a:extLst>
                    <a:ext uri="{9D8B030D-6E8A-4147-A177-3AD203B41FA5}">
                      <a16:colId xmlns:a16="http://schemas.microsoft.com/office/drawing/2014/main" xmlns="" val="289505044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담당자명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납기일자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주문금액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생성한 전표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정보를 등록 후 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양식에 맞게 정보를 입력 후 등록을 누르면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정보대로 주문서가 등록됩니다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9" name="TextBox 138"/>
          <p:cNvSpPr txBox="1"/>
          <p:nvPr/>
        </p:nvSpPr>
        <p:spPr>
          <a:xfrm>
            <a:off x="1461849" y="271625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65463" y="2769441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733749" y="280507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2933724" y="2793176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977085" y="2798458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3289549" y="2793175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3494541" y="280507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289549" y="2758595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2514988" y="2570375"/>
          <a:ext cx="2910061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723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26878543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15329232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42226929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873620294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331449" y="2734550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623A6C07-328C-1974-884E-7CFBADADF28D}"/>
              </a:ext>
            </a:extLst>
          </p:cNvPr>
          <p:cNvSpPr/>
          <p:nvPr/>
        </p:nvSpPr>
        <p:spPr>
          <a:xfrm>
            <a:off x="2544088" y="320528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3B80DF8-BA20-79CA-2EBC-BC81E41924F7}"/>
              </a:ext>
            </a:extLst>
          </p:cNvPr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15" name="포인트가 5개인 별 47">
            <a:extLst>
              <a:ext uri="{FF2B5EF4-FFF2-40B4-BE49-F238E27FC236}">
                <a16:creationId xmlns:a16="http://schemas.microsoft.com/office/drawing/2014/main" xmlns="" id="{98488A55-2E61-D7C4-9D68-147D2B97B54B}"/>
              </a:ext>
            </a:extLst>
          </p:cNvPr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1462C6C-89E5-BB06-635C-1C7F2A2BE5FA}"/>
              </a:ext>
            </a:extLst>
          </p:cNvPr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6D9111D-C828-245C-75B3-877BCFB087A5}"/>
              </a:ext>
            </a:extLst>
          </p:cNvPr>
          <p:cNvSpPr txBox="1"/>
          <p:nvPr/>
        </p:nvSpPr>
        <p:spPr>
          <a:xfrm>
            <a:off x="2049460" y="2316794"/>
            <a:ext cx="761747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주문일자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거래처명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담당자명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품목명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주문금액합계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전표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주문서 메모</a:t>
            </a:r>
            <a:endParaRPr lang="en-US" altLang="ko-KR" sz="7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E6E2F7BD-E651-EE21-3A3F-07F0B31E70FF}"/>
              </a:ext>
            </a:extLst>
          </p:cNvPr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D54A218-875C-CC99-F2E8-9E6E75E68BA5}"/>
              </a:ext>
            </a:extLst>
          </p:cNvPr>
          <p:cNvSpPr/>
          <p:nvPr/>
        </p:nvSpPr>
        <p:spPr>
          <a:xfrm>
            <a:off x="2742691" y="3667922"/>
            <a:ext cx="2037373" cy="117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5E46FF1-38FC-B88E-44CF-74446A9DC530}"/>
              </a:ext>
            </a:extLst>
          </p:cNvPr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F479D6A-1828-F148-5376-C06ABFD37E76}"/>
              </a:ext>
            </a:extLst>
          </p:cNvPr>
          <p:cNvSpPr/>
          <p:nvPr/>
        </p:nvSpPr>
        <p:spPr>
          <a:xfrm>
            <a:off x="2742691" y="34460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3418F79-A90D-8C8E-C579-284A7F38B444}"/>
              </a:ext>
            </a:extLst>
          </p:cNvPr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007A24F-4BAA-9D46-16FD-B7995EBAB6D5}"/>
              </a:ext>
            </a:extLst>
          </p:cNvPr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0979379-98AF-CDE4-EC20-10FBDFFB0C24}"/>
              </a:ext>
            </a:extLst>
          </p:cNvPr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B201FFF-77D1-F9AA-05ED-23A46E920D98}"/>
              </a:ext>
            </a:extLst>
          </p:cNvPr>
          <p:cNvSpPr txBox="1"/>
          <p:nvPr/>
        </p:nvSpPr>
        <p:spPr>
          <a:xfrm>
            <a:off x="2748051" y="500452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4ACACAA-7308-5983-6F56-B8C92E6B9860}"/>
              </a:ext>
            </a:extLst>
          </p:cNvPr>
          <p:cNvSpPr txBox="1"/>
          <p:nvPr/>
        </p:nvSpPr>
        <p:spPr>
          <a:xfrm>
            <a:off x="2205661" y="5060505"/>
            <a:ext cx="115127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                   등록    </a:t>
            </a:r>
            <a:endParaRPr lang="en-US" altLang="ko-KR" sz="7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D777678-C121-8C90-98F3-6F3B48EFB466}"/>
              </a:ext>
            </a:extLst>
          </p:cNvPr>
          <p:cNvSpPr txBox="1"/>
          <p:nvPr/>
        </p:nvSpPr>
        <p:spPr>
          <a:xfrm>
            <a:off x="2915016" y="4985706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67832C0-29E3-713E-7735-20DB065B7CE6}"/>
              </a:ext>
            </a:extLst>
          </p:cNvPr>
          <p:cNvSpPr txBox="1"/>
          <p:nvPr/>
        </p:nvSpPr>
        <p:spPr>
          <a:xfrm>
            <a:off x="4310170" y="496672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0DF8EADF-A869-0C02-AEB5-FF472E35DA9D}"/>
              </a:ext>
            </a:extLst>
          </p:cNvPr>
          <p:cNvSpPr/>
          <p:nvPr/>
        </p:nvSpPr>
        <p:spPr>
          <a:xfrm>
            <a:off x="2809913" y="5059079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572D136C-DA0D-A3C3-9B06-46E5468B7931}"/>
              </a:ext>
            </a:extLst>
          </p:cNvPr>
          <p:cNvSpPr/>
          <p:nvPr/>
        </p:nvSpPr>
        <p:spPr>
          <a:xfrm>
            <a:off x="2789958" y="505224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785FF7F-D897-B2C6-B548-18CF54A4B67E}"/>
              </a:ext>
            </a:extLst>
          </p:cNvPr>
          <p:cNvSpPr/>
          <p:nvPr/>
        </p:nvSpPr>
        <p:spPr>
          <a:xfrm>
            <a:off x="4383904" y="5042347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4E36AFB9-D75D-29F2-255A-54C706BCB8CC}"/>
              </a:ext>
            </a:extLst>
          </p:cNvPr>
          <p:cNvSpPr/>
          <p:nvPr/>
        </p:nvSpPr>
        <p:spPr>
          <a:xfrm>
            <a:off x="4338054" y="501880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</p:spTree>
    <p:extLst>
      <p:ext uri="{BB962C8B-B14F-4D97-AF65-F5344CB8AC3E}">
        <p14:creationId xmlns:p14="http://schemas.microsoft.com/office/powerpoint/2010/main" val="8019261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9FC5388-52AD-1325-9A15-8E55FCCE5B78}"/>
              </a:ext>
            </a:extLst>
          </p:cNvPr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SC-ID-D-2200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해당 코드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 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 및 삭제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64793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/>
              <a:t>주문서 </a:t>
            </a:r>
            <a:r>
              <a:rPr lang="ko-KR" altLang="en-US" sz="675" dirty="0"/>
              <a:t>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31118" y="2991678"/>
          <a:ext cx="3323245" cy="2331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4387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45566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45566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345566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299327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55370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461357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330431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386542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  <a:gridCol w="199133">
                  <a:extLst>
                    <a:ext uri="{9D8B030D-6E8A-4147-A177-3AD203B41FA5}">
                      <a16:colId xmlns:a16="http://schemas.microsoft.com/office/drawing/2014/main" xmlns="" val="289505044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담당자명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납기일자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주문금액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생성한 전표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 목록에서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클릭하면 이전에 등록한 정보를 볼 수 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주문서 정보 수정을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삭제를 할 수 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9" name="TextBox 138"/>
          <p:cNvSpPr txBox="1"/>
          <p:nvPr/>
        </p:nvSpPr>
        <p:spPr>
          <a:xfrm>
            <a:off x="1461849" y="271625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65463" y="2769441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733749" y="280507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2933724" y="2793176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977085" y="2798458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3289549" y="2793175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3494541" y="280507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289549" y="2758595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2514988" y="2570375"/>
          <a:ext cx="2910061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723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26878543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15329232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42226929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873620294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331449" y="2734550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623A6C07-328C-1974-884E-7CFBADADF28D}"/>
              </a:ext>
            </a:extLst>
          </p:cNvPr>
          <p:cNvSpPr/>
          <p:nvPr/>
        </p:nvSpPr>
        <p:spPr>
          <a:xfrm>
            <a:off x="2544088" y="320528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C9A2AEA-29FD-2068-C453-4E4D31D974D6}"/>
              </a:ext>
            </a:extLst>
          </p:cNvPr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15" name="포인트가 5개인 별 47">
            <a:extLst>
              <a:ext uri="{FF2B5EF4-FFF2-40B4-BE49-F238E27FC236}">
                <a16:creationId xmlns:a16="http://schemas.microsoft.com/office/drawing/2014/main" xmlns="" id="{2FC7E993-9587-D55A-2FC6-D5EFEC4C9ACA}"/>
              </a:ext>
            </a:extLst>
          </p:cNvPr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6D9ECEC-7681-6683-A98D-3C8737502CC9}"/>
              </a:ext>
            </a:extLst>
          </p:cNvPr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E2FA283-1456-0E72-3D25-3DFFA6E66B4B}"/>
              </a:ext>
            </a:extLst>
          </p:cNvPr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161E2EA-631E-F4AE-1DAE-7F3891DE4C1A}"/>
              </a:ext>
            </a:extLst>
          </p:cNvPr>
          <p:cNvSpPr/>
          <p:nvPr/>
        </p:nvSpPr>
        <p:spPr>
          <a:xfrm>
            <a:off x="2742691" y="3667922"/>
            <a:ext cx="2037373" cy="117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943A3923-8E76-D6CF-1117-0F0E1B9B7445}"/>
              </a:ext>
            </a:extLst>
          </p:cNvPr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12BBC88-3C85-981B-AB25-41ABA2F90D8D}"/>
              </a:ext>
            </a:extLst>
          </p:cNvPr>
          <p:cNvSpPr/>
          <p:nvPr/>
        </p:nvSpPr>
        <p:spPr>
          <a:xfrm>
            <a:off x="2742691" y="34460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C03242E3-001F-F2A6-2FDD-E6220A957532}"/>
              </a:ext>
            </a:extLst>
          </p:cNvPr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EA18688-AA71-2AFF-8445-D26046C956B5}"/>
              </a:ext>
            </a:extLst>
          </p:cNvPr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66E8492-10C4-68FF-F506-BA5B7823EE5F}"/>
              </a:ext>
            </a:extLst>
          </p:cNvPr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90DAE14-7013-8B86-6DF2-76D6E255BB2A}"/>
              </a:ext>
            </a:extLst>
          </p:cNvPr>
          <p:cNvSpPr txBox="1"/>
          <p:nvPr/>
        </p:nvSpPr>
        <p:spPr>
          <a:xfrm>
            <a:off x="2748051" y="500452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B843A40-0699-87CD-4C4D-2B8A1AEF4159}"/>
              </a:ext>
            </a:extLst>
          </p:cNvPr>
          <p:cNvSpPr txBox="1"/>
          <p:nvPr/>
        </p:nvSpPr>
        <p:spPr>
          <a:xfrm>
            <a:off x="2205661" y="5060505"/>
            <a:ext cx="257955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/>
              <a:t>                   수정      </a:t>
            </a:r>
            <a:r>
              <a:rPr lang="ko-KR" altLang="en-US" sz="750" dirty="0"/>
              <a:t>삭제                             닫기</a:t>
            </a:r>
            <a:endParaRPr lang="en-US" altLang="ko-KR" sz="7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28F0D77-7F1D-15AC-3081-CB94EE168957}"/>
              </a:ext>
            </a:extLst>
          </p:cNvPr>
          <p:cNvSpPr txBox="1"/>
          <p:nvPr/>
        </p:nvSpPr>
        <p:spPr>
          <a:xfrm>
            <a:off x="2915016" y="4985706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79C252A-C7CA-2833-0178-32A6FC032063}"/>
              </a:ext>
            </a:extLst>
          </p:cNvPr>
          <p:cNvSpPr txBox="1"/>
          <p:nvPr/>
        </p:nvSpPr>
        <p:spPr>
          <a:xfrm>
            <a:off x="4310170" y="496672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233E9FC-5A15-6B3F-F967-A04E61EE7FEE}"/>
              </a:ext>
            </a:extLst>
          </p:cNvPr>
          <p:cNvSpPr/>
          <p:nvPr/>
        </p:nvSpPr>
        <p:spPr>
          <a:xfrm>
            <a:off x="2809913" y="5059079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D9915E90-ECBA-4724-5074-8B9B9914A888}"/>
              </a:ext>
            </a:extLst>
          </p:cNvPr>
          <p:cNvSpPr/>
          <p:nvPr/>
        </p:nvSpPr>
        <p:spPr>
          <a:xfrm>
            <a:off x="3241990" y="5053962"/>
            <a:ext cx="288415" cy="175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CF47E8EA-64A0-11E0-1972-57A4602E7BCA}"/>
              </a:ext>
            </a:extLst>
          </p:cNvPr>
          <p:cNvSpPr/>
          <p:nvPr/>
        </p:nvSpPr>
        <p:spPr>
          <a:xfrm>
            <a:off x="4383904" y="5042347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F6CFE924-CC53-9C7F-DB1D-4DF1A61BC9CD}"/>
              </a:ext>
            </a:extLst>
          </p:cNvPr>
          <p:cNvSpPr/>
          <p:nvPr/>
        </p:nvSpPr>
        <p:spPr>
          <a:xfrm>
            <a:off x="2789958" y="505224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49861F9F-A89D-4026-AFD9-17D134846818}"/>
              </a:ext>
            </a:extLst>
          </p:cNvPr>
          <p:cNvSpPr/>
          <p:nvPr/>
        </p:nvSpPr>
        <p:spPr>
          <a:xfrm>
            <a:off x="3205006" y="504139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3</a:t>
            </a:r>
            <a:endParaRPr lang="ko-KR" altLang="en-US" sz="525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0F0C0D2A-A354-7964-707D-6AAE68D68917}"/>
              </a:ext>
            </a:extLst>
          </p:cNvPr>
          <p:cNvSpPr/>
          <p:nvPr/>
        </p:nvSpPr>
        <p:spPr>
          <a:xfrm>
            <a:off x="4338054" y="501880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4</a:t>
            </a:r>
            <a:endParaRPr lang="ko-KR" altLang="en-US" sz="525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2D019ABD-A0ED-54B1-5EE8-70DD8D744C29}"/>
              </a:ext>
            </a:extLst>
          </p:cNvPr>
          <p:cNvSpPr/>
          <p:nvPr/>
        </p:nvSpPr>
        <p:spPr>
          <a:xfrm>
            <a:off x="2702523" y="2267326"/>
            <a:ext cx="2140066" cy="2634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FCC2A506-7B54-FDB3-8BDE-884D4269D69D}"/>
              </a:ext>
            </a:extLst>
          </p:cNvPr>
          <p:cNvSpPr/>
          <p:nvPr/>
        </p:nvSpPr>
        <p:spPr>
          <a:xfrm>
            <a:off x="2659690" y="221399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FE68D24-1AFC-8808-3F18-9C1076116849}"/>
              </a:ext>
            </a:extLst>
          </p:cNvPr>
          <p:cNvSpPr txBox="1"/>
          <p:nvPr/>
        </p:nvSpPr>
        <p:spPr>
          <a:xfrm>
            <a:off x="2049460" y="2316794"/>
            <a:ext cx="761747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주문일자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거래처명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담당자명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품목명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주문금액합계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전표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주문서 메모</a:t>
            </a:r>
            <a:endParaRPr lang="en-US" altLang="ko-KR" sz="750" dirty="0"/>
          </a:p>
        </p:txBody>
      </p:sp>
    </p:spTree>
    <p:extLst>
      <p:ext uri="{BB962C8B-B14F-4D97-AF65-F5344CB8AC3E}">
        <p14:creationId xmlns:p14="http://schemas.microsoft.com/office/powerpoint/2010/main" val="32907331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SC-ID-D-2300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561372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판매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331118" y="2991678"/>
          <a:ext cx="3323243" cy="22631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7515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17962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17962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261851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17962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67838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80308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455122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  <a:gridCol w="392403">
                  <a:extLst>
                    <a:ext uri="{9D8B030D-6E8A-4147-A177-3AD203B41FA5}">
                      <a16:colId xmlns:a16="http://schemas.microsoft.com/office/drawing/2014/main" xmlns="" val="289505044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금액합계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유형명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출하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회계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반영여부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불러온 전표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판매의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 정보 창을 띄운다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등록 창이 나타나는 버튼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판매 메뉴를 클릭하면 나타나는 페이지입니다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리스트를 볼 수 있고 등록과 수정 등을 할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9" name="TextBox 138"/>
          <p:cNvSpPr txBox="1"/>
          <p:nvPr/>
        </p:nvSpPr>
        <p:spPr>
          <a:xfrm>
            <a:off x="1461849" y="271625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65463" y="2769441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733749" y="280507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2933724" y="2793176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977085" y="2798458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3289549" y="2793175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3494541" y="280507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289549" y="2758595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2514988" y="2570375"/>
          <a:ext cx="2341726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45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68345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376334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367838">
                  <a:extLst>
                    <a:ext uri="{9D8B030D-6E8A-4147-A177-3AD203B41FA5}">
                      <a16:colId xmlns:a16="http://schemas.microsoft.com/office/drawing/2014/main" xmlns="" val="4026878543"/>
                    </a:ext>
                  </a:extLst>
                </a:gridCol>
                <a:gridCol w="660864">
                  <a:extLst>
                    <a:ext uri="{9D8B030D-6E8A-4147-A177-3AD203B41FA5}">
                      <a16:colId xmlns:a16="http://schemas.microsoft.com/office/drawing/2014/main" xmlns="" val="2873620294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판매 이력조회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331449" y="2734550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/>
          </p:nvPr>
        </p:nvGraphicFramePr>
        <p:xfrm>
          <a:off x="2367494" y="5484499"/>
          <a:ext cx="499426" cy="169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26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169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2430429" y="551933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3FFC05D4-B714-71E5-A08C-BBA331E64949}"/>
              </a:ext>
            </a:extLst>
          </p:cNvPr>
          <p:cNvSpPr/>
          <p:nvPr/>
        </p:nvSpPr>
        <p:spPr>
          <a:xfrm>
            <a:off x="2530375" y="332841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</p:spTree>
    <p:extLst>
      <p:ext uri="{BB962C8B-B14F-4D97-AF65-F5344CB8AC3E}">
        <p14:creationId xmlns:p14="http://schemas.microsoft.com/office/powerpoint/2010/main" val="6326937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10F53EB-9892-9885-81F5-B622B4479B28}"/>
              </a:ext>
            </a:extLst>
          </p:cNvPr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SC-ID-D-2300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등록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561372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판매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31118" y="2991678"/>
          <a:ext cx="3323243" cy="22631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7515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17962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17962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261851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17962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67838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80308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455122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  <a:gridCol w="392403">
                  <a:extLst>
                    <a:ext uri="{9D8B030D-6E8A-4147-A177-3AD203B41FA5}">
                      <a16:colId xmlns:a16="http://schemas.microsoft.com/office/drawing/2014/main" xmlns="" val="289505044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금액합계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유형명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출하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회계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반영여부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불러온 전표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정보를 등록 후 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양식에 맞게 정보를 입력 후 등록을 누르면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정보대로 판매가 등록됩니다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9" name="TextBox 138"/>
          <p:cNvSpPr txBox="1"/>
          <p:nvPr/>
        </p:nvSpPr>
        <p:spPr>
          <a:xfrm>
            <a:off x="1461849" y="271625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65463" y="2769441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733749" y="280507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2933724" y="2793176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977085" y="2798458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3289549" y="2793175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3494541" y="280507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289549" y="2758595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2514988" y="2570375"/>
          <a:ext cx="2341726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45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68345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376334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367838">
                  <a:extLst>
                    <a:ext uri="{9D8B030D-6E8A-4147-A177-3AD203B41FA5}">
                      <a16:colId xmlns:a16="http://schemas.microsoft.com/office/drawing/2014/main" xmlns="" val="4026878543"/>
                    </a:ext>
                  </a:extLst>
                </a:gridCol>
                <a:gridCol w="660864">
                  <a:extLst>
                    <a:ext uri="{9D8B030D-6E8A-4147-A177-3AD203B41FA5}">
                      <a16:colId xmlns:a16="http://schemas.microsoft.com/office/drawing/2014/main" xmlns="" val="2873620294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판매 이력조회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331449" y="2734550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3FFC05D4-B714-71E5-A08C-BBA331E64949}"/>
              </a:ext>
            </a:extLst>
          </p:cNvPr>
          <p:cNvSpPr/>
          <p:nvPr/>
        </p:nvSpPr>
        <p:spPr>
          <a:xfrm>
            <a:off x="2530375" y="332841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455C211-124E-2296-74EC-2BF129B367C4}"/>
              </a:ext>
            </a:extLst>
          </p:cNvPr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15" name="포인트가 5개인 별 47">
            <a:extLst>
              <a:ext uri="{FF2B5EF4-FFF2-40B4-BE49-F238E27FC236}">
                <a16:creationId xmlns:a16="http://schemas.microsoft.com/office/drawing/2014/main" xmlns="" id="{B9DCCC10-26B9-6F83-D872-79B7DDEB165C}"/>
              </a:ext>
            </a:extLst>
          </p:cNvPr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BF0C3C7-0412-695B-5753-469937A77106}"/>
              </a:ext>
            </a:extLst>
          </p:cNvPr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52D7EBF-9CCE-490C-DA9A-D61ACA8F1EF0}"/>
              </a:ext>
            </a:extLst>
          </p:cNvPr>
          <p:cNvSpPr txBox="1"/>
          <p:nvPr/>
        </p:nvSpPr>
        <p:spPr>
          <a:xfrm>
            <a:off x="2049460" y="2316794"/>
            <a:ext cx="607859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판매일자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거래처명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담당자명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품목명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단가</a:t>
            </a:r>
            <a:r>
              <a:rPr lang="en-US" altLang="ko-KR" sz="750" dirty="0"/>
              <a:t>/</a:t>
            </a:r>
            <a:r>
              <a:rPr lang="ko-KR" altLang="en-US" sz="750" dirty="0"/>
              <a:t>수량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거래금액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업체 메모</a:t>
            </a:r>
            <a:endParaRPr lang="en-US" altLang="ko-KR" sz="7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B59354C-E8B5-EECB-F984-9B3FEF010748}"/>
              </a:ext>
            </a:extLst>
          </p:cNvPr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8A75CF1-8BE2-6FDA-BB7D-2D8A08A2DC87}"/>
              </a:ext>
            </a:extLst>
          </p:cNvPr>
          <p:cNvSpPr/>
          <p:nvPr/>
        </p:nvSpPr>
        <p:spPr>
          <a:xfrm>
            <a:off x="2742691" y="3667922"/>
            <a:ext cx="2037373" cy="117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8CA1CA92-4433-10B5-601A-5A0E6077AC58}"/>
              </a:ext>
            </a:extLst>
          </p:cNvPr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35EEE47-6418-4E99-435B-5FB7D60C5FDE}"/>
              </a:ext>
            </a:extLst>
          </p:cNvPr>
          <p:cNvSpPr/>
          <p:nvPr/>
        </p:nvSpPr>
        <p:spPr>
          <a:xfrm>
            <a:off x="2742691" y="34460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5DDC2CF-25C2-5AF8-871D-1C65F2CCDE21}"/>
              </a:ext>
            </a:extLst>
          </p:cNvPr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AF4AFB4-E043-7289-B257-0722D290949D}"/>
              </a:ext>
            </a:extLst>
          </p:cNvPr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4A563A5F-182E-FA3A-89FD-8DBCEA125597}"/>
              </a:ext>
            </a:extLst>
          </p:cNvPr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2B333DE-0F31-A34D-1009-04F6D16FE91C}"/>
              </a:ext>
            </a:extLst>
          </p:cNvPr>
          <p:cNvSpPr txBox="1"/>
          <p:nvPr/>
        </p:nvSpPr>
        <p:spPr>
          <a:xfrm>
            <a:off x="2748051" y="500452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020C4DD-69E3-6D8C-8AFC-34329D4A1ABF}"/>
              </a:ext>
            </a:extLst>
          </p:cNvPr>
          <p:cNvSpPr txBox="1"/>
          <p:nvPr/>
        </p:nvSpPr>
        <p:spPr>
          <a:xfrm>
            <a:off x="2205661" y="5060505"/>
            <a:ext cx="115127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                   등록    </a:t>
            </a:r>
            <a:endParaRPr lang="en-US" altLang="ko-KR" sz="7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7DAECFC-8F15-49A3-BBF8-39A6DEE5D906}"/>
              </a:ext>
            </a:extLst>
          </p:cNvPr>
          <p:cNvSpPr txBox="1"/>
          <p:nvPr/>
        </p:nvSpPr>
        <p:spPr>
          <a:xfrm>
            <a:off x="2915016" y="4985706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97AC155-D875-2A59-0C76-685265E83BB3}"/>
              </a:ext>
            </a:extLst>
          </p:cNvPr>
          <p:cNvSpPr txBox="1"/>
          <p:nvPr/>
        </p:nvSpPr>
        <p:spPr>
          <a:xfrm>
            <a:off x="4310170" y="496672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E69CA89-0DBC-778E-B000-3EB787A1DB41}"/>
              </a:ext>
            </a:extLst>
          </p:cNvPr>
          <p:cNvSpPr/>
          <p:nvPr/>
        </p:nvSpPr>
        <p:spPr>
          <a:xfrm>
            <a:off x="2809913" y="5059079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55456CF3-AF5B-3437-41CE-51CEFDDC343E}"/>
              </a:ext>
            </a:extLst>
          </p:cNvPr>
          <p:cNvSpPr/>
          <p:nvPr/>
        </p:nvSpPr>
        <p:spPr>
          <a:xfrm>
            <a:off x="2789958" y="505224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6AF4BFFF-940F-FB52-92DA-0E8B6237370B}"/>
              </a:ext>
            </a:extLst>
          </p:cNvPr>
          <p:cNvSpPr/>
          <p:nvPr/>
        </p:nvSpPr>
        <p:spPr>
          <a:xfrm>
            <a:off x="4383904" y="5042347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E0452CE0-B225-AFDE-1085-6B638634D58D}"/>
              </a:ext>
            </a:extLst>
          </p:cNvPr>
          <p:cNvSpPr/>
          <p:nvPr/>
        </p:nvSpPr>
        <p:spPr>
          <a:xfrm>
            <a:off x="4338054" y="501880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</p:spTree>
    <p:extLst>
      <p:ext uri="{BB962C8B-B14F-4D97-AF65-F5344CB8AC3E}">
        <p14:creationId xmlns:p14="http://schemas.microsoft.com/office/powerpoint/2010/main" val="8692250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AC8CCCAE-0AF2-DB06-B58A-C1BC28D7429D}"/>
              </a:ext>
            </a:extLst>
          </p:cNvPr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SC-ID-D-2300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해당 코드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 및 삭제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561372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판매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31118" y="2991678"/>
          <a:ext cx="3323243" cy="22631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7515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17962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17962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261851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17962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67838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80308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455122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  <a:gridCol w="392403">
                  <a:extLst>
                    <a:ext uri="{9D8B030D-6E8A-4147-A177-3AD203B41FA5}">
                      <a16:colId xmlns:a16="http://schemas.microsoft.com/office/drawing/2014/main" xmlns="" val="289505044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금액합계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유형명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출하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회계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반영여부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불러온 전표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목록에서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클릭하면 이전에 등록한 정보를 볼 수 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판매 정보 수정을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삭제를 할 수 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9" name="TextBox 138"/>
          <p:cNvSpPr txBox="1"/>
          <p:nvPr/>
        </p:nvSpPr>
        <p:spPr>
          <a:xfrm>
            <a:off x="1461849" y="271625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65463" y="2769441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733749" y="280507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2933724" y="2793176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977085" y="2798458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3289549" y="2793175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3494541" y="280507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289549" y="2758595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2514988" y="2570375"/>
          <a:ext cx="2341726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45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68345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376334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367838">
                  <a:extLst>
                    <a:ext uri="{9D8B030D-6E8A-4147-A177-3AD203B41FA5}">
                      <a16:colId xmlns:a16="http://schemas.microsoft.com/office/drawing/2014/main" xmlns="" val="4026878543"/>
                    </a:ext>
                  </a:extLst>
                </a:gridCol>
                <a:gridCol w="660864">
                  <a:extLst>
                    <a:ext uri="{9D8B030D-6E8A-4147-A177-3AD203B41FA5}">
                      <a16:colId xmlns:a16="http://schemas.microsoft.com/office/drawing/2014/main" xmlns="" val="2873620294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판매 이력조회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331449" y="2734550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3FFC05D4-B714-71E5-A08C-BBA331E64949}"/>
              </a:ext>
            </a:extLst>
          </p:cNvPr>
          <p:cNvSpPr/>
          <p:nvPr/>
        </p:nvSpPr>
        <p:spPr>
          <a:xfrm>
            <a:off x="2530375" y="332841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403A1B3-0E46-3EE3-9C2F-8EE7E3504A37}"/>
              </a:ext>
            </a:extLst>
          </p:cNvPr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15" name="포인트가 5개인 별 47">
            <a:extLst>
              <a:ext uri="{FF2B5EF4-FFF2-40B4-BE49-F238E27FC236}">
                <a16:creationId xmlns:a16="http://schemas.microsoft.com/office/drawing/2014/main" xmlns="" id="{EA46E69A-BED3-D583-E8BD-335896DCCA81}"/>
              </a:ext>
            </a:extLst>
          </p:cNvPr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770D045-BDFA-DB1A-4B7D-8D4F421E353E}"/>
              </a:ext>
            </a:extLst>
          </p:cNvPr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63E1F96-3460-C653-E650-B0ECF41F1AAD}"/>
              </a:ext>
            </a:extLst>
          </p:cNvPr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DE06922-2EDE-58DA-4082-BA447E3D26B1}"/>
              </a:ext>
            </a:extLst>
          </p:cNvPr>
          <p:cNvSpPr/>
          <p:nvPr/>
        </p:nvSpPr>
        <p:spPr>
          <a:xfrm>
            <a:off x="2742691" y="3667922"/>
            <a:ext cx="2037373" cy="117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00D783C-5398-ACA8-0DE0-76ACC7A923E2}"/>
              </a:ext>
            </a:extLst>
          </p:cNvPr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180A146-8099-6C49-4B0C-E0D9A6120481}"/>
              </a:ext>
            </a:extLst>
          </p:cNvPr>
          <p:cNvSpPr/>
          <p:nvPr/>
        </p:nvSpPr>
        <p:spPr>
          <a:xfrm>
            <a:off x="2742691" y="34460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440980B-4121-1469-275F-6E7AA7D8090D}"/>
              </a:ext>
            </a:extLst>
          </p:cNvPr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6A77473-8543-5182-1843-378567B95919}"/>
              </a:ext>
            </a:extLst>
          </p:cNvPr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46E40225-10CD-11DA-5843-2E478F745DCB}"/>
              </a:ext>
            </a:extLst>
          </p:cNvPr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64D56ED-DF2D-B7C8-06A5-6790CEBFF1CB}"/>
              </a:ext>
            </a:extLst>
          </p:cNvPr>
          <p:cNvSpPr txBox="1"/>
          <p:nvPr/>
        </p:nvSpPr>
        <p:spPr>
          <a:xfrm>
            <a:off x="2748051" y="500452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636EAF9-DAD9-B908-07F4-3A89BFDEFA37}"/>
              </a:ext>
            </a:extLst>
          </p:cNvPr>
          <p:cNvSpPr txBox="1"/>
          <p:nvPr/>
        </p:nvSpPr>
        <p:spPr>
          <a:xfrm>
            <a:off x="2205661" y="5060505"/>
            <a:ext cx="257955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/>
              <a:t>                   수정      </a:t>
            </a:r>
            <a:r>
              <a:rPr lang="ko-KR" altLang="en-US" sz="750" dirty="0"/>
              <a:t>삭제                             닫기</a:t>
            </a:r>
            <a:endParaRPr lang="en-US" altLang="ko-KR" sz="7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7DBA95E-7F63-404A-9AC8-442004FC63FE}"/>
              </a:ext>
            </a:extLst>
          </p:cNvPr>
          <p:cNvSpPr txBox="1"/>
          <p:nvPr/>
        </p:nvSpPr>
        <p:spPr>
          <a:xfrm>
            <a:off x="2915016" y="4985706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B41FA19-9BC5-82BB-4550-715DBF887400}"/>
              </a:ext>
            </a:extLst>
          </p:cNvPr>
          <p:cNvSpPr txBox="1"/>
          <p:nvPr/>
        </p:nvSpPr>
        <p:spPr>
          <a:xfrm>
            <a:off x="4310170" y="496672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A7A4222-CA60-5357-FECA-FB5F0C85D4AA}"/>
              </a:ext>
            </a:extLst>
          </p:cNvPr>
          <p:cNvSpPr/>
          <p:nvPr/>
        </p:nvSpPr>
        <p:spPr>
          <a:xfrm>
            <a:off x="2809913" y="5059079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0A6F4477-F8F5-2134-2C02-BD3A11E43742}"/>
              </a:ext>
            </a:extLst>
          </p:cNvPr>
          <p:cNvSpPr/>
          <p:nvPr/>
        </p:nvSpPr>
        <p:spPr>
          <a:xfrm>
            <a:off x="3241990" y="5053962"/>
            <a:ext cx="288415" cy="175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EB68B4CA-6A19-14AD-F744-1129DABC0A5A}"/>
              </a:ext>
            </a:extLst>
          </p:cNvPr>
          <p:cNvSpPr/>
          <p:nvPr/>
        </p:nvSpPr>
        <p:spPr>
          <a:xfrm>
            <a:off x="4383904" y="5042347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4B9DB738-196B-FE7C-0578-D952E417E8BD}"/>
              </a:ext>
            </a:extLst>
          </p:cNvPr>
          <p:cNvSpPr/>
          <p:nvPr/>
        </p:nvSpPr>
        <p:spPr>
          <a:xfrm>
            <a:off x="2789958" y="505224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BD3BF9FA-7A31-0318-A235-99E4E5C5597F}"/>
              </a:ext>
            </a:extLst>
          </p:cNvPr>
          <p:cNvSpPr/>
          <p:nvPr/>
        </p:nvSpPr>
        <p:spPr>
          <a:xfrm>
            <a:off x="3205006" y="504139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3</a:t>
            </a:r>
            <a:endParaRPr lang="ko-KR" altLang="en-US" sz="525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35682EDC-1DA5-9F1F-9C56-CF6C48DBE237}"/>
              </a:ext>
            </a:extLst>
          </p:cNvPr>
          <p:cNvSpPr/>
          <p:nvPr/>
        </p:nvSpPr>
        <p:spPr>
          <a:xfrm>
            <a:off x="4338054" y="501880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4</a:t>
            </a:r>
            <a:endParaRPr lang="ko-KR" altLang="en-US" sz="525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FFB733D6-3C63-EFFF-858C-6B72D15223AC}"/>
              </a:ext>
            </a:extLst>
          </p:cNvPr>
          <p:cNvSpPr/>
          <p:nvPr/>
        </p:nvSpPr>
        <p:spPr>
          <a:xfrm>
            <a:off x="2702523" y="2267326"/>
            <a:ext cx="2140066" cy="2634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4420CD54-7E99-3956-9380-E8DA5FD3A783}"/>
              </a:ext>
            </a:extLst>
          </p:cNvPr>
          <p:cNvSpPr/>
          <p:nvPr/>
        </p:nvSpPr>
        <p:spPr>
          <a:xfrm>
            <a:off x="2659690" y="221399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9BF25CC-A30C-A864-4DFD-D1EC2E2CC38B}"/>
              </a:ext>
            </a:extLst>
          </p:cNvPr>
          <p:cNvSpPr txBox="1"/>
          <p:nvPr/>
        </p:nvSpPr>
        <p:spPr>
          <a:xfrm>
            <a:off x="2049460" y="2316794"/>
            <a:ext cx="607859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판매일자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거래처명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담당자명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품목명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단가</a:t>
            </a:r>
            <a:r>
              <a:rPr lang="en-US" altLang="ko-KR" sz="750" dirty="0"/>
              <a:t>/</a:t>
            </a:r>
            <a:r>
              <a:rPr lang="ko-KR" altLang="en-US" sz="750" dirty="0"/>
              <a:t>수량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거래금액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업체 메모</a:t>
            </a:r>
            <a:endParaRPr lang="en-US" altLang="ko-KR" sz="750" dirty="0"/>
          </a:p>
        </p:txBody>
      </p:sp>
    </p:spTree>
    <p:extLst>
      <p:ext uri="{BB962C8B-B14F-4D97-AF65-F5344CB8AC3E}">
        <p14:creationId xmlns:p14="http://schemas.microsoft.com/office/powerpoint/2010/main" val="16197909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SC-ID-D-2400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출하지시서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출하지시서 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85151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출하 지시서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331118" y="2813428"/>
          <a:ext cx="3323243" cy="24912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7515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17962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17962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261851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17962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67838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80308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455122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  <a:gridCol w="392403">
                  <a:extLst>
                    <a:ext uri="{9D8B030D-6E8A-4147-A177-3AD203B41FA5}">
                      <a16:colId xmlns:a16="http://schemas.microsoft.com/office/drawing/2014/main" xmlns="" val="2895050441"/>
                    </a:ext>
                  </a:extLst>
                </a:gridCol>
              </a:tblGrid>
              <a:tr h="37746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금액합계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유형명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출하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회계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반영여부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불러온 전표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판매의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 정보 창을 띄운다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등록 창이 나타나는 버튼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출하지시서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메뉴를 클릭하면 나타나는 페이지입니다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출하지시서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리스트를 볼 수 있고 등록과 수정 등을 할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9" name="TextBox 138"/>
          <p:cNvSpPr txBox="1"/>
          <p:nvPr/>
        </p:nvSpPr>
        <p:spPr>
          <a:xfrm>
            <a:off x="1461849" y="271625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2514988" y="2570375"/>
          <a:ext cx="2254438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48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00265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336665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511233">
                  <a:extLst>
                    <a:ext uri="{9D8B030D-6E8A-4147-A177-3AD203B41FA5}">
                      <a16:colId xmlns:a16="http://schemas.microsoft.com/office/drawing/2014/main" xmlns="" val="4026878543"/>
                    </a:ext>
                  </a:extLst>
                </a:gridCol>
                <a:gridCol w="336665">
                  <a:extLst>
                    <a:ext uri="{9D8B030D-6E8A-4147-A177-3AD203B41FA5}">
                      <a16:colId xmlns:a16="http://schemas.microsoft.com/office/drawing/2014/main" xmlns="" val="2873620294"/>
                    </a:ext>
                  </a:extLst>
                </a:gridCol>
                <a:gridCol w="317962">
                  <a:extLst>
                    <a:ext uri="{9D8B030D-6E8A-4147-A177-3AD203B41FA5}">
                      <a16:colId xmlns:a16="http://schemas.microsoft.com/office/drawing/2014/main" xmlns="" val="2979928328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331449" y="2734550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/>
          </p:nvPr>
        </p:nvGraphicFramePr>
        <p:xfrm>
          <a:off x="2367490" y="5484499"/>
          <a:ext cx="472850" cy="169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850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169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2423430" y="5512335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465C3B40-C7CE-A995-4D2A-EE22F38B991C}"/>
              </a:ext>
            </a:extLst>
          </p:cNvPr>
          <p:cNvSpPr/>
          <p:nvPr/>
        </p:nvSpPr>
        <p:spPr>
          <a:xfrm>
            <a:off x="2539015" y="316814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</p:spTree>
    <p:extLst>
      <p:ext uri="{BB962C8B-B14F-4D97-AF65-F5344CB8AC3E}">
        <p14:creationId xmlns:p14="http://schemas.microsoft.com/office/powerpoint/2010/main" val="256744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154285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PW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재설정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SC-ID-A-0004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ID/PW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찾기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PW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재설정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01179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PW, PW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확인내 내용이 같으면 재설정 가능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PW,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PW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 내용이 일치해야 재 설정이 가능하다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504" y="1052736"/>
            <a:ext cx="6120680" cy="5688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99592" y="2420888"/>
            <a:ext cx="4668635" cy="2448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627784" y="2492895"/>
            <a:ext cx="177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PW </a:t>
            </a:r>
            <a:r>
              <a:rPr lang="ko-KR" altLang="en-US" dirty="0"/>
              <a:t>재설정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025197" y="3390014"/>
            <a:ext cx="2762827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365419" y="3390014"/>
            <a:ext cx="1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PW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270833" y="3717031"/>
            <a:ext cx="690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99545" y="3838099"/>
            <a:ext cx="1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PW </a:t>
            </a:r>
            <a:r>
              <a:rPr lang="ko-KR" altLang="en-US" sz="1200" dirty="0"/>
              <a:t>확인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025197" y="3844860"/>
            <a:ext cx="2762827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612156" y="4365103"/>
            <a:ext cx="1131500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699792" y="4374341"/>
            <a:ext cx="1231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PW </a:t>
            </a:r>
            <a:r>
              <a:rPr lang="ko-KR" altLang="en-US" sz="1200" dirty="0"/>
              <a:t>재설정</a:t>
            </a:r>
          </a:p>
        </p:txBody>
      </p:sp>
      <p:sp>
        <p:nvSpPr>
          <p:cNvPr id="55" name="타원 54"/>
          <p:cNvSpPr/>
          <p:nvPr/>
        </p:nvSpPr>
        <p:spPr>
          <a:xfrm>
            <a:off x="2512040" y="4299435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484557" y="427274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2257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9F74E62-DC63-697C-8212-C25BE0E73234}"/>
              </a:ext>
            </a:extLst>
          </p:cNvPr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SC-ID-D-2400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출하지시서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출하지시서 등록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85151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출하 지시서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31118" y="2813428"/>
          <a:ext cx="3323243" cy="24912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7515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17962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17962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261851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17962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67838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80308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455122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  <a:gridCol w="392403">
                  <a:extLst>
                    <a:ext uri="{9D8B030D-6E8A-4147-A177-3AD203B41FA5}">
                      <a16:colId xmlns:a16="http://schemas.microsoft.com/office/drawing/2014/main" xmlns="" val="2895050441"/>
                    </a:ext>
                  </a:extLst>
                </a:gridCol>
              </a:tblGrid>
              <a:tr h="37746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금액합계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유형명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출하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회계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반영여부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불러온 전표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정보를 등록 후 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양식에 맞게 정보를 입력 후 등록을 누르면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정보대로 출하지시서가 등록됩니다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9" name="TextBox 138"/>
          <p:cNvSpPr txBox="1"/>
          <p:nvPr/>
        </p:nvSpPr>
        <p:spPr>
          <a:xfrm>
            <a:off x="1461849" y="271625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2514988" y="2570375"/>
          <a:ext cx="2254438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48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00265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336665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511233">
                  <a:extLst>
                    <a:ext uri="{9D8B030D-6E8A-4147-A177-3AD203B41FA5}">
                      <a16:colId xmlns:a16="http://schemas.microsoft.com/office/drawing/2014/main" xmlns="" val="4026878543"/>
                    </a:ext>
                  </a:extLst>
                </a:gridCol>
                <a:gridCol w="336665">
                  <a:extLst>
                    <a:ext uri="{9D8B030D-6E8A-4147-A177-3AD203B41FA5}">
                      <a16:colId xmlns:a16="http://schemas.microsoft.com/office/drawing/2014/main" xmlns="" val="2873620294"/>
                    </a:ext>
                  </a:extLst>
                </a:gridCol>
                <a:gridCol w="317962">
                  <a:extLst>
                    <a:ext uri="{9D8B030D-6E8A-4147-A177-3AD203B41FA5}">
                      <a16:colId xmlns:a16="http://schemas.microsoft.com/office/drawing/2014/main" xmlns="" val="2979928328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331449" y="2734550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2367490" y="5484499"/>
          <a:ext cx="472850" cy="169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850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169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2423430" y="5512335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465C3B40-C7CE-A995-4D2A-EE22F38B991C}"/>
              </a:ext>
            </a:extLst>
          </p:cNvPr>
          <p:cNvSpPr/>
          <p:nvPr/>
        </p:nvSpPr>
        <p:spPr>
          <a:xfrm>
            <a:off x="2539015" y="316814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1A9185E-8C86-BFF8-A10C-1CC74E5CE1D8}"/>
              </a:ext>
            </a:extLst>
          </p:cNvPr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15" name="포인트가 5개인 별 47">
            <a:extLst>
              <a:ext uri="{FF2B5EF4-FFF2-40B4-BE49-F238E27FC236}">
                <a16:creationId xmlns:a16="http://schemas.microsoft.com/office/drawing/2014/main" xmlns="" id="{ED6C952C-A537-5625-5ABD-0BE8339CED03}"/>
              </a:ext>
            </a:extLst>
          </p:cNvPr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5CF7334-2B1E-0829-0E96-FE1DFED5DE4B}"/>
              </a:ext>
            </a:extLst>
          </p:cNvPr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8F8FE8E-B220-87D1-8D37-95550FD308E5}"/>
              </a:ext>
            </a:extLst>
          </p:cNvPr>
          <p:cNvSpPr txBox="1"/>
          <p:nvPr/>
        </p:nvSpPr>
        <p:spPr>
          <a:xfrm>
            <a:off x="2049460" y="2316794"/>
            <a:ext cx="665567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일자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 err="1"/>
              <a:t>창고명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담당자명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수량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출하예정일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연락처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메모</a:t>
            </a:r>
            <a:endParaRPr lang="en-US" altLang="ko-KR" sz="7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31EEA4A-48C5-55BD-651C-812E5728190C}"/>
              </a:ext>
            </a:extLst>
          </p:cNvPr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300343E-FBC5-8654-19D5-0C26D5ADB807}"/>
              </a:ext>
            </a:extLst>
          </p:cNvPr>
          <p:cNvSpPr/>
          <p:nvPr/>
        </p:nvSpPr>
        <p:spPr>
          <a:xfrm>
            <a:off x="2742691" y="3667922"/>
            <a:ext cx="2037373" cy="117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4E96FE8-3407-3F8D-22EC-880213076D62}"/>
              </a:ext>
            </a:extLst>
          </p:cNvPr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EC1DFED-961D-D486-23A9-D09B022B6434}"/>
              </a:ext>
            </a:extLst>
          </p:cNvPr>
          <p:cNvSpPr/>
          <p:nvPr/>
        </p:nvSpPr>
        <p:spPr>
          <a:xfrm>
            <a:off x="2742691" y="34460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984829B1-257B-BE67-2A78-C39D3F761F6A}"/>
              </a:ext>
            </a:extLst>
          </p:cNvPr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896051D-75D6-2B2B-38F6-DD271343399E}"/>
              </a:ext>
            </a:extLst>
          </p:cNvPr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383A6CCE-A067-5700-E2BE-084228A2A023}"/>
              </a:ext>
            </a:extLst>
          </p:cNvPr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8E47304-B31C-84B5-E44C-21A47B1F75AE}"/>
              </a:ext>
            </a:extLst>
          </p:cNvPr>
          <p:cNvSpPr txBox="1"/>
          <p:nvPr/>
        </p:nvSpPr>
        <p:spPr>
          <a:xfrm>
            <a:off x="2748051" y="500452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916BE6F-8540-94B7-E7A9-B070B96081D4}"/>
              </a:ext>
            </a:extLst>
          </p:cNvPr>
          <p:cNvSpPr txBox="1"/>
          <p:nvPr/>
        </p:nvSpPr>
        <p:spPr>
          <a:xfrm>
            <a:off x="2205661" y="5060505"/>
            <a:ext cx="115127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                   등록    </a:t>
            </a:r>
            <a:endParaRPr lang="en-US" altLang="ko-KR" sz="7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582BE60-A759-5462-8F0B-080E786073AD}"/>
              </a:ext>
            </a:extLst>
          </p:cNvPr>
          <p:cNvSpPr txBox="1"/>
          <p:nvPr/>
        </p:nvSpPr>
        <p:spPr>
          <a:xfrm>
            <a:off x="2915016" y="4985706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318D327-B096-8D85-4DF0-C0168295D7A1}"/>
              </a:ext>
            </a:extLst>
          </p:cNvPr>
          <p:cNvSpPr txBox="1"/>
          <p:nvPr/>
        </p:nvSpPr>
        <p:spPr>
          <a:xfrm>
            <a:off x="4310170" y="496672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D9A8236-C31B-0C90-7745-90580583C609}"/>
              </a:ext>
            </a:extLst>
          </p:cNvPr>
          <p:cNvSpPr/>
          <p:nvPr/>
        </p:nvSpPr>
        <p:spPr>
          <a:xfrm>
            <a:off x="2809913" y="5059079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C8A4CF05-A476-54FB-ACFB-2571A458634E}"/>
              </a:ext>
            </a:extLst>
          </p:cNvPr>
          <p:cNvSpPr/>
          <p:nvPr/>
        </p:nvSpPr>
        <p:spPr>
          <a:xfrm>
            <a:off x="2789958" y="505224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81A4CDB3-2D61-75DB-A61E-5483CE179D71}"/>
              </a:ext>
            </a:extLst>
          </p:cNvPr>
          <p:cNvSpPr/>
          <p:nvPr/>
        </p:nvSpPr>
        <p:spPr>
          <a:xfrm>
            <a:off x="4383904" y="5042347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789595B2-3AD6-6E63-5321-BC244205C9F1}"/>
              </a:ext>
            </a:extLst>
          </p:cNvPr>
          <p:cNvSpPr/>
          <p:nvPr/>
        </p:nvSpPr>
        <p:spPr>
          <a:xfrm>
            <a:off x="4338054" y="501880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</p:spTree>
    <p:extLst>
      <p:ext uri="{BB962C8B-B14F-4D97-AF65-F5344CB8AC3E}">
        <p14:creationId xmlns:p14="http://schemas.microsoft.com/office/powerpoint/2010/main" val="15188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26FFEFD-A84D-66DF-334D-826708B963C1}"/>
              </a:ext>
            </a:extLst>
          </p:cNvPr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SC-ID-D-2400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출하지시서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해당 코드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출하지시서 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 및 삭제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85151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출하 지시서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31118" y="2813428"/>
          <a:ext cx="3323243" cy="24912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7515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17962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17962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261851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17962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67838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80308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455122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  <a:gridCol w="392403">
                  <a:extLst>
                    <a:ext uri="{9D8B030D-6E8A-4147-A177-3AD203B41FA5}">
                      <a16:colId xmlns:a16="http://schemas.microsoft.com/office/drawing/2014/main" xmlns="" val="2895050441"/>
                    </a:ext>
                  </a:extLst>
                </a:gridCol>
              </a:tblGrid>
              <a:tr h="37746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금액합계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유형명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출하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회계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반영여부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불러온 전표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출하지시서 목록에서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endParaRPr lang="en-US" altLang="ko-KR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클릭하면 이전에 등록한 </a:t>
                      </a:r>
                      <a:endParaRPr lang="en-US" altLang="ko-KR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정보를 볼 수 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정보 수정을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</a:t>
                      </a:r>
                      <a:endParaRPr lang="en-US" altLang="ko-KR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버튼을 눌러 삭제를 할 수 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9" name="TextBox 138"/>
          <p:cNvSpPr txBox="1"/>
          <p:nvPr/>
        </p:nvSpPr>
        <p:spPr>
          <a:xfrm>
            <a:off x="1461849" y="271625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2514988" y="2570375"/>
          <a:ext cx="2254438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48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00265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336665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511233">
                  <a:extLst>
                    <a:ext uri="{9D8B030D-6E8A-4147-A177-3AD203B41FA5}">
                      <a16:colId xmlns:a16="http://schemas.microsoft.com/office/drawing/2014/main" xmlns="" val="4026878543"/>
                    </a:ext>
                  </a:extLst>
                </a:gridCol>
                <a:gridCol w="336665">
                  <a:extLst>
                    <a:ext uri="{9D8B030D-6E8A-4147-A177-3AD203B41FA5}">
                      <a16:colId xmlns:a16="http://schemas.microsoft.com/office/drawing/2014/main" xmlns="" val="2873620294"/>
                    </a:ext>
                  </a:extLst>
                </a:gridCol>
                <a:gridCol w="317962">
                  <a:extLst>
                    <a:ext uri="{9D8B030D-6E8A-4147-A177-3AD203B41FA5}">
                      <a16:colId xmlns:a16="http://schemas.microsoft.com/office/drawing/2014/main" xmlns="" val="2979928328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331449" y="2734550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465C3B40-C7CE-A995-4D2A-EE22F38B991C}"/>
              </a:ext>
            </a:extLst>
          </p:cNvPr>
          <p:cNvSpPr/>
          <p:nvPr/>
        </p:nvSpPr>
        <p:spPr>
          <a:xfrm>
            <a:off x="2539015" y="316814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986945A-6C3D-880D-298B-7CA49FCDBBB6}"/>
              </a:ext>
            </a:extLst>
          </p:cNvPr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15" name="포인트가 5개인 별 47">
            <a:extLst>
              <a:ext uri="{FF2B5EF4-FFF2-40B4-BE49-F238E27FC236}">
                <a16:creationId xmlns:a16="http://schemas.microsoft.com/office/drawing/2014/main" xmlns="" id="{413F2EC9-F530-2E45-6DD7-BB981832F338}"/>
              </a:ext>
            </a:extLst>
          </p:cNvPr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2AC834C-4E05-A71C-3134-0F34BD021B9F}"/>
              </a:ext>
            </a:extLst>
          </p:cNvPr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7A22CD8-AD2B-E371-42AA-F0804AD158A7}"/>
              </a:ext>
            </a:extLst>
          </p:cNvPr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80F3832-E73C-A33E-1AC3-27803335DBA5}"/>
              </a:ext>
            </a:extLst>
          </p:cNvPr>
          <p:cNvSpPr/>
          <p:nvPr/>
        </p:nvSpPr>
        <p:spPr>
          <a:xfrm>
            <a:off x="2742691" y="3667922"/>
            <a:ext cx="2037373" cy="117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038A5FE-F0D0-56EE-CFBC-216D1014FEFB}"/>
              </a:ext>
            </a:extLst>
          </p:cNvPr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C5FE9F1-BA02-17C1-739D-0051B05978C0}"/>
              </a:ext>
            </a:extLst>
          </p:cNvPr>
          <p:cNvSpPr/>
          <p:nvPr/>
        </p:nvSpPr>
        <p:spPr>
          <a:xfrm>
            <a:off x="2742691" y="34460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6D72997-4694-D926-731F-FB4E0D73B6E6}"/>
              </a:ext>
            </a:extLst>
          </p:cNvPr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65E43FD-AFD3-D1EF-8856-D13C23EF8A07}"/>
              </a:ext>
            </a:extLst>
          </p:cNvPr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B0C33C20-A293-FD55-797D-62D9724A22A2}"/>
              </a:ext>
            </a:extLst>
          </p:cNvPr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EA05482-02BC-7D44-8D01-CB3112A0B0BA}"/>
              </a:ext>
            </a:extLst>
          </p:cNvPr>
          <p:cNvSpPr txBox="1"/>
          <p:nvPr/>
        </p:nvSpPr>
        <p:spPr>
          <a:xfrm>
            <a:off x="2748051" y="500452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6DA5FAC-1F02-EA26-9B46-D9C08D7E29F2}"/>
              </a:ext>
            </a:extLst>
          </p:cNvPr>
          <p:cNvSpPr txBox="1"/>
          <p:nvPr/>
        </p:nvSpPr>
        <p:spPr>
          <a:xfrm>
            <a:off x="2205661" y="5060505"/>
            <a:ext cx="257955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/>
              <a:t>                   수정      </a:t>
            </a:r>
            <a:r>
              <a:rPr lang="ko-KR" altLang="en-US" sz="750" dirty="0"/>
              <a:t>삭제                             닫기</a:t>
            </a:r>
            <a:endParaRPr lang="en-US" altLang="ko-KR" sz="7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D7C624C-91BC-8709-9AFE-57B96D2B5179}"/>
              </a:ext>
            </a:extLst>
          </p:cNvPr>
          <p:cNvSpPr txBox="1"/>
          <p:nvPr/>
        </p:nvSpPr>
        <p:spPr>
          <a:xfrm>
            <a:off x="2915016" y="4985706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3A16664-F13C-06CA-C2BA-A3C0E8D901E2}"/>
              </a:ext>
            </a:extLst>
          </p:cNvPr>
          <p:cNvSpPr txBox="1"/>
          <p:nvPr/>
        </p:nvSpPr>
        <p:spPr>
          <a:xfrm>
            <a:off x="4310170" y="496672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71E6D804-3FE5-BBF5-B7E6-E58E2FB5CC0C}"/>
              </a:ext>
            </a:extLst>
          </p:cNvPr>
          <p:cNvSpPr/>
          <p:nvPr/>
        </p:nvSpPr>
        <p:spPr>
          <a:xfrm>
            <a:off x="2809913" y="5059079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D7A5F50-A027-72C2-846C-10024744028C}"/>
              </a:ext>
            </a:extLst>
          </p:cNvPr>
          <p:cNvSpPr/>
          <p:nvPr/>
        </p:nvSpPr>
        <p:spPr>
          <a:xfrm>
            <a:off x="3241990" y="5053962"/>
            <a:ext cx="288415" cy="175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E4C45A05-A5E0-7CE4-32A3-6EC6076BBD58}"/>
              </a:ext>
            </a:extLst>
          </p:cNvPr>
          <p:cNvSpPr/>
          <p:nvPr/>
        </p:nvSpPr>
        <p:spPr>
          <a:xfrm>
            <a:off x="4383904" y="5042347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D67AA26D-0821-E32B-C8B9-40AAA0528E28}"/>
              </a:ext>
            </a:extLst>
          </p:cNvPr>
          <p:cNvSpPr/>
          <p:nvPr/>
        </p:nvSpPr>
        <p:spPr>
          <a:xfrm>
            <a:off x="2789958" y="505224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29E80747-E7ED-E8DC-C279-4918DB045113}"/>
              </a:ext>
            </a:extLst>
          </p:cNvPr>
          <p:cNvSpPr/>
          <p:nvPr/>
        </p:nvSpPr>
        <p:spPr>
          <a:xfrm>
            <a:off x="3205006" y="504139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3</a:t>
            </a:r>
            <a:endParaRPr lang="ko-KR" altLang="en-US" sz="525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BA3BEDBF-D510-93E3-1423-F427AC35D97A}"/>
              </a:ext>
            </a:extLst>
          </p:cNvPr>
          <p:cNvSpPr/>
          <p:nvPr/>
        </p:nvSpPr>
        <p:spPr>
          <a:xfrm>
            <a:off x="4338054" y="501880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4</a:t>
            </a:r>
            <a:endParaRPr lang="ko-KR" altLang="en-US" sz="525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A809A6A-D053-5B7E-BF0B-DD3A1666EEEE}"/>
              </a:ext>
            </a:extLst>
          </p:cNvPr>
          <p:cNvSpPr/>
          <p:nvPr/>
        </p:nvSpPr>
        <p:spPr>
          <a:xfrm>
            <a:off x="2702523" y="2267326"/>
            <a:ext cx="2140066" cy="2634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673C188A-8C38-0A9E-DB2F-9F3F7098CB70}"/>
              </a:ext>
            </a:extLst>
          </p:cNvPr>
          <p:cNvSpPr/>
          <p:nvPr/>
        </p:nvSpPr>
        <p:spPr>
          <a:xfrm>
            <a:off x="2659690" y="221399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CEB5BC5-8EC8-1BCE-A4CC-55D2C42E46B9}"/>
              </a:ext>
            </a:extLst>
          </p:cNvPr>
          <p:cNvSpPr txBox="1"/>
          <p:nvPr/>
        </p:nvSpPr>
        <p:spPr>
          <a:xfrm>
            <a:off x="2049460" y="2316794"/>
            <a:ext cx="665567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일자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 err="1"/>
              <a:t>창고명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담당자명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수량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출하예정일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연락처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메모</a:t>
            </a:r>
            <a:endParaRPr lang="en-US" altLang="ko-KR" sz="750" dirty="0"/>
          </a:p>
        </p:txBody>
      </p:sp>
    </p:spTree>
    <p:extLst>
      <p:ext uri="{BB962C8B-B14F-4D97-AF65-F5344CB8AC3E}">
        <p14:creationId xmlns:p14="http://schemas.microsoft.com/office/powerpoint/2010/main" val="8372546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표 118"/>
          <p:cNvGraphicFramePr>
            <a:graphicFrameLocks noGrp="1"/>
          </p:cNvGraphicFramePr>
          <p:nvPr>
            <p:extLst/>
          </p:nvPr>
        </p:nvGraphicFramePr>
        <p:xfrm>
          <a:off x="2363336" y="5429476"/>
          <a:ext cx="416510" cy="252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10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252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SC-ID-D-3100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561372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발주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331117" y="2980991"/>
          <a:ext cx="3390667" cy="23719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936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37958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290152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238949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290152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49857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445276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250328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  <a:gridCol w="299981">
                  <a:extLst>
                    <a:ext uri="{9D8B030D-6E8A-4147-A177-3AD203B41FA5}">
                      <a16:colId xmlns:a16="http://schemas.microsoft.com/office/drawing/2014/main" xmlns="" val="2895050441"/>
                    </a:ext>
                  </a:extLst>
                </a:gridCol>
                <a:gridCol w="416184">
                  <a:extLst>
                    <a:ext uri="{9D8B030D-6E8A-4147-A177-3AD203B41FA5}">
                      <a16:colId xmlns:a16="http://schemas.microsoft.com/office/drawing/2014/main" xmlns="" val="161391854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발주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납기일자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종결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여부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진행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프로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젝트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5010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버튼에 따라 필터가 적용되어 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리스트에 반영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발주의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 정보 창을 띄운다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 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창이 나타나는 버튼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발주 메뉴를 클릭하면 나타나는 페이지입니다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리스트를 볼 수 있고 등록과 수정 등을 할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9" name="타원 108"/>
          <p:cNvSpPr/>
          <p:nvPr/>
        </p:nvSpPr>
        <p:spPr>
          <a:xfrm>
            <a:off x="2394230" y="550757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1" name="TextBox 110"/>
          <p:cNvSpPr txBox="1"/>
          <p:nvPr/>
        </p:nvSpPr>
        <p:spPr>
          <a:xfrm>
            <a:off x="2367382" y="5481320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2514989" y="2570375"/>
          <a:ext cx="2715796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70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19527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394001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311733">
                  <a:extLst>
                    <a:ext uri="{9D8B030D-6E8A-4147-A177-3AD203B41FA5}">
                      <a16:colId xmlns:a16="http://schemas.microsoft.com/office/drawing/2014/main" xmlns="" val="3275978586"/>
                    </a:ext>
                  </a:extLst>
                </a:gridCol>
                <a:gridCol w="352867">
                  <a:extLst>
                    <a:ext uri="{9D8B030D-6E8A-4147-A177-3AD203B41FA5}">
                      <a16:colId xmlns:a16="http://schemas.microsoft.com/office/drawing/2014/main" xmlns="" val="1751289307"/>
                    </a:ext>
                  </a:extLst>
                </a:gridCol>
                <a:gridCol w="535835">
                  <a:extLst>
                    <a:ext uri="{9D8B030D-6E8A-4147-A177-3AD203B41FA5}">
                      <a16:colId xmlns:a16="http://schemas.microsoft.com/office/drawing/2014/main" xmlns="" val="4026878543"/>
                    </a:ext>
                  </a:extLst>
                </a:gridCol>
                <a:gridCol w="333263">
                  <a:extLst>
                    <a:ext uri="{9D8B030D-6E8A-4147-A177-3AD203B41FA5}">
                      <a16:colId xmlns:a16="http://schemas.microsoft.com/office/drawing/2014/main" xmlns="" val="2979928328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331449" y="2734550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41313" y="270068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44927" y="2753871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813213" y="2789501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3013188" y="2777607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056549" y="2782889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3369013" y="2777606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574005" y="278950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369013" y="2743026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2453088" y="2527485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66" name="타원 65"/>
          <p:cNvSpPr/>
          <p:nvPr/>
        </p:nvSpPr>
        <p:spPr>
          <a:xfrm>
            <a:off x="2467224" y="3390010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</p:spTree>
    <p:extLst>
      <p:ext uri="{BB962C8B-B14F-4D97-AF65-F5344CB8AC3E}">
        <p14:creationId xmlns:p14="http://schemas.microsoft.com/office/powerpoint/2010/main" val="26804194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SC-ID-D-3100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 등록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64793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발주서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331117" y="2980991"/>
          <a:ext cx="3390667" cy="23719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936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37958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290152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238949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290152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49857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445276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250328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  <a:gridCol w="299981">
                  <a:extLst>
                    <a:ext uri="{9D8B030D-6E8A-4147-A177-3AD203B41FA5}">
                      <a16:colId xmlns:a16="http://schemas.microsoft.com/office/drawing/2014/main" xmlns="" val="2895050441"/>
                    </a:ext>
                  </a:extLst>
                </a:gridCol>
                <a:gridCol w="416184">
                  <a:extLst>
                    <a:ext uri="{9D8B030D-6E8A-4147-A177-3AD203B41FA5}">
                      <a16:colId xmlns:a16="http://schemas.microsoft.com/office/drawing/2014/main" xmlns="" val="161391854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발주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납기일자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종결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여부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진행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프로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젝트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정보를 등록 후 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양식에 맞게 정보를 입력 후 등록을 누르면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정보대로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발주가 등록됩니다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9" name="타원 108"/>
          <p:cNvSpPr/>
          <p:nvPr/>
        </p:nvSpPr>
        <p:spPr>
          <a:xfrm>
            <a:off x="2394230" y="550757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2514989" y="2570375"/>
          <a:ext cx="2715796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70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19527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394001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311733">
                  <a:extLst>
                    <a:ext uri="{9D8B030D-6E8A-4147-A177-3AD203B41FA5}">
                      <a16:colId xmlns:a16="http://schemas.microsoft.com/office/drawing/2014/main" xmlns="" val="3275978586"/>
                    </a:ext>
                  </a:extLst>
                </a:gridCol>
                <a:gridCol w="352867">
                  <a:extLst>
                    <a:ext uri="{9D8B030D-6E8A-4147-A177-3AD203B41FA5}">
                      <a16:colId xmlns:a16="http://schemas.microsoft.com/office/drawing/2014/main" xmlns="" val="1751289307"/>
                    </a:ext>
                  </a:extLst>
                </a:gridCol>
                <a:gridCol w="535835">
                  <a:extLst>
                    <a:ext uri="{9D8B030D-6E8A-4147-A177-3AD203B41FA5}">
                      <a16:colId xmlns:a16="http://schemas.microsoft.com/office/drawing/2014/main" xmlns="" val="4026878543"/>
                    </a:ext>
                  </a:extLst>
                </a:gridCol>
                <a:gridCol w="333263">
                  <a:extLst>
                    <a:ext uri="{9D8B030D-6E8A-4147-A177-3AD203B41FA5}">
                      <a16:colId xmlns:a16="http://schemas.microsoft.com/office/drawing/2014/main" xmlns="" val="2979928328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331449" y="2734550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41313" y="270068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44927" y="2753871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813213" y="2789501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3013188" y="2777607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056549" y="2782889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3369013" y="2777606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574005" y="278950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369013" y="2743026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2453088" y="2527485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66" name="타원 65"/>
          <p:cNvSpPr/>
          <p:nvPr/>
        </p:nvSpPr>
        <p:spPr>
          <a:xfrm>
            <a:off x="2467224" y="3390010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67" name="TextBox 66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88" name="포인트가 5개인 별 87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4" name="직사각형 93"/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7" name="TextBox 96"/>
          <p:cNvSpPr txBox="1"/>
          <p:nvPr/>
        </p:nvSpPr>
        <p:spPr>
          <a:xfrm>
            <a:off x="2049460" y="2316794"/>
            <a:ext cx="665567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 err="1"/>
              <a:t>발주일자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 err="1"/>
              <a:t>거래처명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담당자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품목명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 err="1"/>
              <a:t>품목코드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 err="1"/>
              <a:t>거래처코드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발주 메모</a:t>
            </a:r>
            <a:endParaRPr lang="en-US" altLang="ko-KR" sz="750" dirty="0"/>
          </a:p>
        </p:txBody>
      </p:sp>
      <p:sp>
        <p:nvSpPr>
          <p:cNvPr id="98" name="직사각형 97"/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9" name="직사각형 98"/>
          <p:cNvSpPr/>
          <p:nvPr/>
        </p:nvSpPr>
        <p:spPr>
          <a:xfrm>
            <a:off x="2742691" y="3667922"/>
            <a:ext cx="2037373" cy="117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0" name="직사각형 99"/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2" name="직사각형 101"/>
          <p:cNvSpPr/>
          <p:nvPr/>
        </p:nvSpPr>
        <p:spPr>
          <a:xfrm>
            <a:off x="2742691" y="34460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8" name="직사각형 107"/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2" name="직사각형 111"/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3" name="직사각형 112"/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5" name="TextBox 114"/>
          <p:cNvSpPr txBox="1"/>
          <p:nvPr/>
        </p:nvSpPr>
        <p:spPr>
          <a:xfrm>
            <a:off x="2748051" y="500452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205661" y="5060505"/>
            <a:ext cx="115127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                   등록    </a:t>
            </a:r>
            <a:endParaRPr lang="en-US" altLang="ko-KR" sz="750" dirty="0"/>
          </a:p>
        </p:txBody>
      </p:sp>
      <p:sp>
        <p:nvSpPr>
          <p:cNvPr id="117" name="TextBox 116"/>
          <p:cNvSpPr txBox="1"/>
          <p:nvPr/>
        </p:nvSpPr>
        <p:spPr>
          <a:xfrm>
            <a:off x="2915016" y="4985706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310170" y="496672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809913" y="5059079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1" name="타원 120"/>
          <p:cNvSpPr/>
          <p:nvPr/>
        </p:nvSpPr>
        <p:spPr>
          <a:xfrm>
            <a:off x="2789958" y="505224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E19A3B78-53B7-F28A-FA90-ABCF98D438D1}"/>
              </a:ext>
            </a:extLst>
          </p:cNvPr>
          <p:cNvSpPr/>
          <p:nvPr/>
        </p:nvSpPr>
        <p:spPr>
          <a:xfrm>
            <a:off x="4383904" y="5042347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27694357-3D1D-96A8-9926-B22611AD90DF}"/>
              </a:ext>
            </a:extLst>
          </p:cNvPr>
          <p:cNvSpPr/>
          <p:nvPr/>
        </p:nvSpPr>
        <p:spPr>
          <a:xfrm>
            <a:off x="4338054" y="501880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</p:spTree>
    <p:extLst>
      <p:ext uri="{BB962C8B-B14F-4D97-AF65-F5344CB8AC3E}">
        <p14:creationId xmlns:p14="http://schemas.microsoft.com/office/powerpoint/2010/main" val="24463014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SC-ID-D-3100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및 삭제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64793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발주서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331117" y="2980991"/>
          <a:ext cx="3390667" cy="23719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936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37958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290152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238949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290152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49857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445276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250328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  <a:gridCol w="299981">
                  <a:extLst>
                    <a:ext uri="{9D8B030D-6E8A-4147-A177-3AD203B41FA5}">
                      <a16:colId xmlns:a16="http://schemas.microsoft.com/office/drawing/2014/main" xmlns="" val="2895050441"/>
                    </a:ext>
                  </a:extLst>
                </a:gridCol>
                <a:gridCol w="416184">
                  <a:extLst>
                    <a:ext uri="{9D8B030D-6E8A-4147-A177-3AD203B41FA5}">
                      <a16:colId xmlns:a16="http://schemas.microsoft.com/office/drawing/2014/main" xmlns="" val="161391854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발주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납기일자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종결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여부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진행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프로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젝트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 목록에서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클릭하면 이전에 등록한 정보를 볼 수 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발주 정보 수정을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삭제를 할 수 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9" name="타원 108"/>
          <p:cNvSpPr/>
          <p:nvPr/>
        </p:nvSpPr>
        <p:spPr>
          <a:xfrm>
            <a:off x="2394230" y="550757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2514989" y="2570375"/>
          <a:ext cx="2715796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70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19527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394001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311733">
                  <a:extLst>
                    <a:ext uri="{9D8B030D-6E8A-4147-A177-3AD203B41FA5}">
                      <a16:colId xmlns:a16="http://schemas.microsoft.com/office/drawing/2014/main" xmlns="" val="3275978586"/>
                    </a:ext>
                  </a:extLst>
                </a:gridCol>
                <a:gridCol w="352867">
                  <a:extLst>
                    <a:ext uri="{9D8B030D-6E8A-4147-A177-3AD203B41FA5}">
                      <a16:colId xmlns:a16="http://schemas.microsoft.com/office/drawing/2014/main" xmlns="" val="1751289307"/>
                    </a:ext>
                  </a:extLst>
                </a:gridCol>
                <a:gridCol w="535835">
                  <a:extLst>
                    <a:ext uri="{9D8B030D-6E8A-4147-A177-3AD203B41FA5}">
                      <a16:colId xmlns:a16="http://schemas.microsoft.com/office/drawing/2014/main" xmlns="" val="4026878543"/>
                    </a:ext>
                  </a:extLst>
                </a:gridCol>
                <a:gridCol w="333263">
                  <a:extLst>
                    <a:ext uri="{9D8B030D-6E8A-4147-A177-3AD203B41FA5}">
                      <a16:colId xmlns:a16="http://schemas.microsoft.com/office/drawing/2014/main" xmlns="" val="2979928328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331449" y="2734550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41313" y="270068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44927" y="2753871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813213" y="2789501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3013188" y="2777607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056549" y="2782889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3369013" y="2777606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574005" y="278950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369013" y="2743026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2453088" y="2527485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66" name="타원 65"/>
          <p:cNvSpPr/>
          <p:nvPr/>
        </p:nvSpPr>
        <p:spPr>
          <a:xfrm>
            <a:off x="2467224" y="3390010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67" name="TextBox 66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88" name="포인트가 5개인 별 87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4" name="직사각형 93"/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8" name="직사각형 97"/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9" name="직사각형 98"/>
          <p:cNvSpPr/>
          <p:nvPr/>
        </p:nvSpPr>
        <p:spPr>
          <a:xfrm>
            <a:off x="2742691" y="3667922"/>
            <a:ext cx="2037373" cy="117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0" name="직사각형 99"/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2" name="직사각형 101"/>
          <p:cNvSpPr/>
          <p:nvPr/>
        </p:nvSpPr>
        <p:spPr>
          <a:xfrm>
            <a:off x="2742691" y="34460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8" name="직사각형 107"/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2" name="직사각형 111"/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3" name="직사각형 112"/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5" name="TextBox 114"/>
          <p:cNvSpPr txBox="1"/>
          <p:nvPr/>
        </p:nvSpPr>
        <p:spPr>
          <a:xfrm>
            <a:off x="2748051" y="500452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205661" y="5060505"/>
            <a:ext cx="257955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/>
              <a:t>                   수정      </a:t>
            </a:r>
            <a:r>
              <a:rPr lang="ko-KR" altLang="en-US" sz="750" dirty="0"/>
              <a:t>삭제                             닫기</a:t>
            </a:r>
            <a:endParaRPr lang="en-US" altLang="ko-KR" sz="750" dirty="0"/>
          </a:p>
        </p:txBody>
      </p:sp>
      <p:sp>
        <p:nvSpPr>
          <p:cNvPr id="117" name="TextBox 116"/>
          <p:cNvSpPr txBox="1"/>
          <p:nvPr/>
        </p:nvSpPr>
        <p:spPr>
          <a:xfrm>
            <a:off x="2915016" y="4985706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310170" y="496672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809913" y="5059079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1" name="직사각형 120"/>
          <p:cNvSpPr/>
          <p:nvPr/>
        </p:nvSpPr>
        <p:spPr>
          <a:xfrm>
            <a:off x="3241990" y="5053962"/>
            <a:ext cx="288415" cy="175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2" name="직사각형 121"/>
          <p:cNvSpPr/>
          <p:nvPr/>
        </p:nvSpPr>
        <p:spPr>
          <a:xfrm>
            <a:off x="4383904" y="5042347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23" name="타원 122"/>
          <p:cNvSpPr/>
          <p:nvPr/>
        </p:nvSpPr>
        <p:spPr>
          <a:xfrm>
            <a:off x="2789958" y="505224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124" name="타원 123"/>
          <p:cNvSpPr/>
          <p:nvPr/>
        </p:nvSpPr>
        <p:spPr>
          <a:xfrm>
            <a:off x="3205006" y="504139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3</a:t>
            </a:r>
            <a:endParaRPr lang="ko-KR" altLang="en-US" sz="525" dirty="0"/>
          </a:p>
        </p:txBody>
      </p:sp>
      <p:sp>
        <p:nvSpPr>
          <p:cNvPr id="125" name="타원 124"/>
          <p:cNvSpPr/>
          <p:nvPr/>
        </p:nvSpPr>
        <p:spPr>
          <a:xfrm>
            <a:off x="4338054" y="501880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4</a:t>
            </a:r>
            <a:endParaRPr lang="ko-KR" altLang="en-US" sz="525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62F90649-FF41-96B8-28AB-29C065CA307B}"/>
              </a:ext>
            </a:extLst>
          </p:cNvPr>
          <p:cNvSpPr/>
          <p:nvPr/>
        </p:nvSpPr>
        <p:spPr>
          <a:xfrm>
            <a:off x="2702523" y="2267326"/>
            <a:ext cx="2140066" cy="2634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402AB1ED-EFA5-8D8E-BB6E-68259A294444}"/>
              </a:ext>
            </a:extLst>
          </p:cNvPr>
          <p:cNvSpPr/>
          <p:nvPr/>
        </p:nvSpPr>
        <p:spPr>
          <a:xfrm>
            <a:off x="2659690" y="221399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128" name="TextBox 127"/>
          <p:cNvSpPr txBox="1"/>
          <p:nvPr/>
        </p:nvSpPr>
        <p:spPr>
          <a:xfrm>
            <a:off x="2049460" y="2316794"/>
            <a:ext cx="665567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 err="1"/>
              <a:t>발주일자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 err="1"/>
              <a:t>거래처명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담당자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품목명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 err="1"/>
              <a:t>품목코드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 err="1"/>
              <a:t>거래처코드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발주 메모</a:t>
            </a:r>
            <a:endParaRPr lang="en-US" altLang="ko-KR" sz="750" dirty="0"/>
          </a:p>
        </p:txBody>
      </p:sp>
    </p:spTree>
    <p:extLst>
      <p:ext uri="{BB962C8B-B14F-4D97-AF65-F5344CB8AC3E}">
        <p14:creationId xmlns:p14="http://schemas.microsoft.com/office/powerpoint/2010/main" val="38193314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SC-ID-D-3200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 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561372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/>
              <a:t>구매 </a:t>
            </a:r>
            <a:r>
              <a:rPr lang="ko-KR" altLang="en-US" sz="675" dirty="0"/>
              <a:t>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 내역의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 정보 창을 띄운다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 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창이 나타나는 버튼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구매 메뉴를 클릭하면 나타나는 페이지입니다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 리스트를 볼 수 있고 등록과 수정 등을 할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2514989" y="2570375"/>
          <a:ext cx="1827094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70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19527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394001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311733">
                  <a:extLst>
                    <a:ext uri="{9D8B030D-6E8A-4147-A177-3AD203B41FA5}">
                      <a16:colId xmlns:a16="http://schemas.microsoft.com/office/drawing/2014/main" xmlns="" val="3275978586"/>
                    </a:ext>
                  </a:extLst>
                </a:gridCol>
                <a:gridCol w="333263">
                  <a:extLst>
                    <a:ext uri="{9D8B030D-6E8A-4147-A177-3AD203B41FA5}">
                      <a16:colId xmlns:a16="http://schemas.microsoft.com/office/drawing/2014/main" xmlns="" val="2979928328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331449" y="2734550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41313" y="270068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44927" y="2753871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813213" y="2789501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3013188" y="2777607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056549" y="2782889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3369013" y="2777606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574005" y="278950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369013" y="2743026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2358421" y="2991056"/>
          <a:ext cx="3323243" cy="23151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7515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17962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17962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261851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17962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67838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80308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455122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  <a:gridCol w="392403">
                  <a:extLst>
                    <a:ext uri="{9D8B030D-6E8A-4147-A177-3AD203B41FA5}">
                      <a16:colId xmlns:a16="http://schemas.microsoft.com/office/drawing/2014/main" xmlns="" val="2895050441"/>
                    </a:ext>
                  </a:extLst>
                </a:gridCol>
              </a:tblGrid>
              <a:tr h="37746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금액합계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유형명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회계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반영여부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불러온 전표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/>
          </p:nvPr>
        </p:nvGraphicFramePr>
        <p:xfrm>
          <a:off x="2363336" y="5429476"/>
          <a:ext cx="416510" cy="252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10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252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2394230" y="550757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8" name="TextBox 87"/>
          <p:cNvSpPr txBox="1"/>
          <p:nvPr/>
        </p:nvSpPr>
        <p:spPr>
          <a:xfrm>
            <a:off x="2367382" y="5481320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2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2566416" y="332841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</p:spTree>
    <p:extLst>
      <p:ext uri="{BB962C8B-B14F-4D97-AF65-F5344CB8AC3E}">
        <p14:creationId xmlns:p14="http://schemas.microsoft.com/office/powerpoint/2010/main" val="7764639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SC-ID-D-3200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561372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/>
              <a:t>구매 </a:t>
            </a:r>
            <a:r>
              <a:rPr lang="ko-KR" altLang="en-US" sz="675" dirty="0"/>
              <a:t>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정보를 등록 후 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양식에 맞게 정보를 입력 후 등록을 누르면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정보대로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구매가 등록됩니다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2514989" y="2570375"/>
          <a:ext cx="1827094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70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19527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394001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311733">
                  <a:extLst>
                    <a:ext uri="{9D8B030D-6E8A-4147-A177-3AD203B41FA5}">
                      <a16:colId xmlns:a16="http://schemas.microsoft.com/office/drawing/2014/main" xmlns="" val="3275978586"/>
                    </a:ext>
                  </a:extLst>
                </a:gridCol>
                <a:gridCol w="333263">
                  <a:extLst>
                    <a:ext uri="{9D8B030D-6E8A-4147-A177-3AD203B41FA5}">
                      <a16:colId xmlns:a16="http://schemas.microsoft.com/office/drawing/2014/main" xmlns="" val="2979928328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331449" y="2734550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41313" y="270068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44927" y="2753871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813213" y="2789501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3013188" y="2777607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056549" y="2782889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3369013" y="2777606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574005" y="278950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369013" y="2743026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2358421" y="2991056"/>
          <a:ext cx="3323243" cy="23151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7515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17962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17962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261851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17962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67838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80308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455122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  <a:gridCol w="392403">
                  <a:extLst>
                    <a:ext uri="{9D8B030D-6E8A-4147-A177-3AD203B41FA5}">
                      <a16:colId xmlns:a16="http://schemas.microsoft.com/office/drawing/2014/main" xmlns="" val="2895050441"/>
                    </a:ext>
                  </a:extLst>
                </a:gridCol>
              </a:tblGrid>
              <a:tr h="37746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금액합계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유형명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회계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반영여부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불러온 전표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</a:tbl>
          </a:graphicData>
        </a:graphic>
      </p:graphicFrame>
      <p:sp>
        <p:nvSpPr>
          <p:cNvPr id="94" name="타원 93"/>
          <p:cNvSpPr/>
          <p:nvPr/>
        </p:nvSpPr>
        <p:spPr>
          <a:xfrm>
            <a:off x="2566416" y="332841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97" name="TextBox 96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98" name="포인트가 5개인 별 97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9" name="직사각형 98"/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0" name="TextBox 99"/>
          <p:cNvSpPr txBox="1"/>
          <p:nvPr/>
        </p:nvSpPr>
        <p:spPr>
          <a:xfrm>
            <a:off x="2049459" y="2316795"/>
            <a:ext cx="603050" cy="2054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구매 일자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 err="1"/>
              <a:t>거래처명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품목명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 err="1"/>
              <a:t>품목코드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금액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수량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담당자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입고 창고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업체 메모</a:t>
            </a:r>
            <a:endParaRPr lang="en-US" altLang="ko-KR" sz="750" dirty="0"/>
          </a:p>
        </p:txBody>
      </p:sp>
      <p:sp>
        <p:nvSpPr>
          <p:cNvPr id="102" name="직사각형 101"/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8" name="직사각형 107"/>
          <p:cNvSpPr/>
          <p:nvPr/>
        </p:nvSpPr>
        <p:spPr>
          <a:xfrm>
            <a:off x="2742691" y="4151712"/>
            <a:ext cx="2037373" cy="713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9" name="직사각형 108"/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1" name="직사각형 110"/>
          <p:cNvSpPr/>
          <p:nvPr/>
        </p:nvSpPr>
        <p:spPr>
          <a:xfrm>
            <a:off x="2742691" y="34460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2" name="직사각형 111"/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3" name="직사각형 112"/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5" name="직사각형 114"/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6" name="TextBox 115"/>
          <p:cNvSpPr txBox="1"/>
          <p:nvPr/>
        </p:nvSpPr>
        <p:spPr>
          <a:xfrm>
            <a:off x="2748051" y="500452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05661" y="5060505"/>
            <a:ext cx="115127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                   등록    </a:t>
            </a:r>
            <a:endParaRPr lang="en-US" altLang="ko-KR" sz="750" dirty="0"/>
          </a:p>
        </p:txBody>
      </p:sp>
      <p:sp>
        <p:nvSpPr>
          <p:cNvPr id="118" name="TextBox 117"/>
          <p:cNvSpPr txBox="1"/>
          <p:nvPr/>
        </p:nvSpPr>
        <p:spPr>
          <a:xfrm>
            <a:off x="2915016" y="4985706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310170" y="496672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809913" y="5059079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1" name="타원 120"/>
          <p:cNvSpPr/>
          <p:nvPr/>
        </p:nvSpPr>
        <p:spPr>
          <a:xfrm>
            <a:off x="2789958" y="505224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E19A3B78-53B7-F28A-FA90-ABCF98D438D1}"/>
              </a:ext>
            </a:extLst>
          </p:cNvPr>
          <p:cNvSpPr/>
          <p:nvPr/>
        </p:nvSpPr>
        <p:spPr>
          <a:xfrm>
            <a:off x="4383904" y="5042347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27694357-3D1D-96A8-9926-B22611AD90DF}"/>
              </a:ext>
            </a:extLst>
          </p:cNvPr>
          <p:cNvSpPr/>
          <p:nvPr/>
        </p:nvSpPr>
        <p:spPr>
          <a:xfrm>
            <a:off x="4338054" y="501880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124" name="직사각형 123"/>
          <p:cNvSpPr/>
          <p:nvPr/>
        </p:nvSpPr>
        <p:spPr>
          <a:xfrm>
            <a:off x="2743428" y="3697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5" name="직사각형 124"/>
          <p:cNvSpPr/>
          <p:nvPr/>
        </p:nvSpPr>
        <p:spPr>
          <a:xfrm>
            <a:off x="2743428" y="3930783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7564938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직사각형 127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SC-ID-D-3200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및 삭제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561372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/>
              <a:t>구매 </a:t>
            </a:r>
            <a:r>
              <a:rPr lang="ko-KR" altLang="en-US" sz="675" dirty="0"/>
              <a:t>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 목록에서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클릭하면 이전에 등록한 정보를 볼 수 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구매 정보 수정을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삭제를 할 수 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2514989" y="2570375"/>
          <a:ext cx="1827094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70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19527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394001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311733">
                  <a:extLst>
                    <a:ext uri="{9D8B030D-6E8A-4147-A177-3AD203B41FA5}">
                      <a16:colId xmlns:a16="http://schemas.microsoft.com/office/drawing/2014/main" xmlns="" val="3275978586"/>
                    </a:ext>
                  </a:extLst>
                </a:gridCol>
                <a:gridCol w="333263">
                  <a:extLst>
                    <a:ext uri="{9D8B030D-6E8A-4147-A177-3AD203B41FA5}">
                      <a16:colId xmlns:a16="http://schemas.microsoft.com/office/drawing/2014/main" xmlns="" val="2979928328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331449" y="2734550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444927" y="2753871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813213" y="2789501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3013188" y="2777607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056549" y="2782889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3369013" y="2777606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574005" y="278950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369013" y="2743026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2358421" y="2991056"/>
          <a:ext cx="3323243" cy="23151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7515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17962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17962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261851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17962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67838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80308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455122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  <a:gridCol w="392403">
                  <a:extLst>
                    <a:ext uri="{9D8B030D-6E8A-4147-A177-3AD203B41FA5}">
                      <a16:colId xmlns:a16="http://schemas.microsoft.com/office/drawing/2014/main" xmlns="" val="2895050441"/>
                    </a:ext>
                  </a:extLst>
                </a:gridCol>
              </a:tblGrid>
              <a:tr h="37746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금액합계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유형명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회계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반영여부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불러온 전표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2394230" y="550757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4" name="타원 93"/>
          <p:cNvSpPr/>
          <p:nvPr/>
        </p:nvSpPr>
        <p:spPr>
          <a:xfrm>
            <a:off x="2566416" y="332841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97" name="TextBox 96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98" name="포인트가 5개인 별 97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6" name="TextBox 115"/>
          <p:cNvSpPr txBox="1"/>
          <p:nvPr/>
        </p:nvSpPr>
        <p:spPr>
          <a:xfrm>
            <a:off x="2748051" y="500452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310170" y="496672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133" name="포인트가 5개인 별 132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4" name="직사각형 133"/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6" name="직사각형 135"/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7" name="직사각형 136"/>
          <p:cNvSpPr/>
          <p:nvPr/>
        </p:nvSpPr>
        <p:spPr>
          <a:xfrm>
            <a:off x="2742691" y="4142672"/>
            <a:ext cx="2037373" cy="877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8" name="직사각형 137"/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9" name="직사각형 138"/>
          <p:cNvSpPr/>
          <p:nvPr/>
        </p:nvSpPr>
        <p:spPr>
          <a:xfrm>
            <a:off x="2742691" y="3464712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0" name="직사각형 139"/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1" name="직사각형 140"/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2" name="직사각형 141"/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3" name="TextBox 142"/>
          <p:cNvSpPr txBox="1"/>
          <p:nvPr/>
        </p:nvSpPr>
        <p:spPr>
          <a:xfrm>
            <a:off x="2748051" y="507310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205661" y="5116617"/>
            <a:ext cx="257955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                   수정      삭제                             닫기</a:t>
            </a:r>
            <a:endParaRPr lang="en-US" altLang="ko-KR" sz="750" dirty="0"/>
          </a:p>
        </p:txBody>
      </p:sp>
      <p:sp>
        <p:nvSpPr>
          <p:cNvPr id="145" name="TextBox 144"/>
          <p:cNvSpPr txBox="1"/>
          <p:nvPr/>
        </p:nvSpPr>
        <p:spPr>
          <a:xfrm>
            <a:off x="2915016" y="505428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310170" y="5035310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2809913" y="5127662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8" name="직사각형 147"/>
          <p:cNvSpPr/>
          <p:nvPr/>
        </p:nvSpPr>
        <p:spPr>
          <a:xfrm>
            <a:off x="3241990" y="5122544"/>
            <a:ext cx="288415" cy="175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9" name="직사각형 148"/>
          <p:cNvSpPr/>
          <p:nvPr/>
        </p:nvSpPr>
        <p:spPr>
          <a:xfrm>
            <a:off x="4383904" y="5110930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50" name="타원 149"/>
          <p:cNvSpPr/>
          <p:nvPr/>
        </p:nvSpPr>
        <p:spPr>
          <a:xfrm>
            <a:off x="2789958" y="5120829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151" name="타원 150"/>
          <p:cNvSpPr/>
          <p:nvPr/>
        </p:nvSpPr>
        <p:spPr>
          <a:xfrm>
            <a:off x="3205006" y="5109975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3</a:t>
            </a:r>
            <a:endParaRPr lang="ko-KR" altLang="en-US" sz="525" dirty="0"/>
          </a:p>
        </p:txBody>
      </p:sp>
      <p:sp>
        <p:nvSpPr>
          <p:cNvPr id="152" name="타원 151"/>
          <p:cNvSpPr/>
          <p:nvPr/>
        </p:nvSpPr>
        <p:spPr>
          <a:xfrm>
            <a:off x="4338054" y="5087391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4</a:t>
            </a:r>
            <a:endParaRPr lang="ko-KR" altLang="en-US" sz="525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xmlns="" id="{62F90649-FF41-96B8-28AB-29C065CA307B}"/>
              </a:ext>
            </a:extLst>
          </p:cNvPr>
          <p:cNvSpPr/>
          <p:nvPr/>
        </p:nvSpPr>
        <p:spPr>
          <a:xfrm>
            <a:off x="2702523" y="2254855"/>
            <a:ext cx="2140066" cy="2799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xmlns="" id="{402AB1ED-EFA5-8D8E-BB6E-68259A294444}"/>
              </a:ext>
            </a:extLst>
          </p:cNvPr>
          <p:cNvSpPr/>
          <p:nvPr/>
        </p:nvSpPr>
        <p:spPr>
          <a:xfrm>
            <a:off x="2659690" y="221399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155" name="직사각형 154"/>
          <p:cNvSpPr/>
          <p:nvPr/>
        </p:nvSpPr>
        <p:spPr>
          <a:xfrm>
            <a:off x="2742691" y="369909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6" name="직사각형 155"/>
          <p:cNvSpPr/>
          <p:nvPr/>
        </p:nvSpPr>
        <p:spPr>
          <a:xfrm>
            <a:off x="2742691" y="39272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7" name="TextBox 156"/>
          <p:cNvSpPr txBox="1"/>
          <p:nvPr/>
        </p:nvSpPr>
        <p:spPr>
          <a:xfrm>
            <a:off x="2049459" y="2316795"/>
            <a:ext cx="603050" cy="2054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구매 일자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 err="1"/>
              <a:t>거래처명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품목명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 err="1"/>
              <a:t>품목코드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금액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수량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담당자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입고 창고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업체 메모</a:t>
            </a:r>
            <a:endParaRPr lang="en-US" altLang="ko-KR" sz="750" dirty="0"/>
          </a:p>
        </p:txBody>
      </p:sp>
    </p:spTree>
    <p:extLst>
      <p:ext uri="{BB962C8B-B14F-4D97-AF65-F5344CB8AC3E}">
        <p14:creationId xmlns:p14="http://schemas.microsoft.com/office/powerpoint/2010/main" val="15101769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SC-ID-D-4100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공정관리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공정 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64793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공정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공정의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 정보 창을 띄운다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공정 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창이 나타나는 버튼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공정관리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메뉴를 클릭하면 나타나는 페이지입니다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공정 내역을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볼 수 있고 등록과 수정 등을 할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8" name="TextBox 67"/>
          <p:cNvSpPr txBox="1"/>
          <p:nvPr/>
        </p:nvSpPr>
        <p:spPr>
          <a:xfrm>
            <a:off x="1541313" y="270068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358421" y="2534435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726706" y="2570065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2926682" y="2558170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2970043" y="2563453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3282506" y="2558170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487499" y="2570064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282507" y="2523589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2605680" y="2808706"/>
          <a:ext cx="2712033" cy="23151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3247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593375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593375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488661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593375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</a:tblGrid>
              <a:tr h="37746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생산공정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생산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공정명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순번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작업코드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/>
          </p:nvPr>
        </p:nvGraphicFramePr>
        <p:xfrm>
          <a:off x="2363336" y="5429476"/>
          <a:ext cx="416510" cy="252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10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252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2394230" y="550757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8" name="TextBox 87"/>
          <p:cNvSpPr txBox="1"/>
          <p:nvPr/>
        </p:nvSpPr>
        <p:spPr>
          <a:xfrm>
            <a:off x="2367382" y="5481320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2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402AB1ED-EFA5-8D8E-BB6E-68259A294444}"/>
              </a:ext>
            </a:extLst>
          </p:cNvPr>
          <p:cNvSpPr/>
          <p:nvPr/>
        </p:nvSpPr>
        <p:spPr>
          <a:xfrm>
            <a:off x="3167784" y="3156820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</p:spTree>
    <p:extLst>
      <p:ext uri="{BB962C8B-B14F-4D97-AF65-F5344CB8AC3E}">
        <p14:creationId xmlns:p14="http://schemas.microsoft.com/office/powerpoint/2010/main" val="11386234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SC-ID-D-4100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공정관리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공정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64793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공정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정보를 등록 후 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양식에 맞게 정보를 입력 후 등록을 누르면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정보대로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공정이 등록됩니다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3" name="TextBox 72"/>
          <p:cNvSpPr txBox="1"/>
          <p:nvPr/>
        </p:nvSpPr>
        <p:spPr>
          <a:xfrm>
            <a:off x="2358421" y="2534435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726706" y="2570065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2926682" y="2558170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2970043" y="2563453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3282506" y="2558170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487499" y="2570064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282507" y="2523589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2605680" y="2808706"/>
          <a:ext cx="2712033" cy="23151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3247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593375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593375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488661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593375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</a:tblGrid>
              <a:tr h="37746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생산공정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생산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공정명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순번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작업코드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</a:tbl>
          </a:graphicData>
        </a:graphic>
      </p:graphicFrame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402AB1ED-EFA5-8D8E-BB6E-68259A294444}"/>
              </a:ext>
            </a:extLst>
          </p:cNvPr>
          <p:cNvSpPr/>
          <p:nvPr/>
        </p:nvSpPr>
        <p:spPr>
          <a:xfrm>
            <a:off x="3167784" y="3156820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94" name="직사각형 93"/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7" name="TextBox 96"/>
          <p:cNvSpPr txBox="1"/>
          <p:nvPr/>
        </p:nvSpPr>
        <p:spPr>
          <a:xfrm>
            <a:off x="2748051" y="5079342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205661" y="5135322"/>
            <a:ext cx="115127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                   등록    </a:t>
            </a:r>
            <a:endParaRPr lang="en-US" altLang="ko-KR" sz="750" dirty="0"/>
          </a:p>
        </p:txBody>
      </p:sp>
      <p:sp>
        <p:nvSpPr>
          <p:cNvPr id="99" name="TextBox 98"/>
          <p:cNvSpPr txBox="1"/>
          <p:nvPr/>
        </p:nvSpPr>
        <p:spPr>
          <a:xfrm>
            <a:off x="2915016" y="5060523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310170" y="504154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809913" y="5133896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8" name="타원 107"/>
          <p:cNvSpPr/>
          <p:nvPr/>
        </p:nvSpPr>
        <p:spPr>
          <a:xfrm>
            <a:off x="2789958" y="512706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E19A3B78-53B7-F28A-FA90-ABCF98D438D1}"/>
              </a:ext>
            </a:extLst>
          </p:cNvPr>
          <p:cNvSpPr/>
          <p:nvPr/>
        </p:nvSpPr>
        <p:spPr>
          <a:xfrm>
            <a:off x="4383904" y="5117164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27694357-3D1D-96A8-9926-B22611AD90DF}"/>
              </a:ext>
            </a:extLst>
          </p:cNvPr>
          <p:cNvSpPr/>
          <p:nvPr/>
        </p:nvSpPr>
        <p:spPr>
          <a:xfrm>
            <a:off x="4338054" y="5093625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112" name="TextBox 111"/>
          <p:cNvSpPr txBox="1"/>
          <p:nvPr/>
        </p:nvSpPr>
        <p:spPr>
          <a:xfrm>
            <a:off x="2049460" y="2316795"/>
            <a:ext cx="761747" cy="2054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생산공정코드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 err="1"/>
              <a:t>생산공정명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순번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작업코드등록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en-US" altLang="ko-KR" sz="750" dirty="0"/>
              <a:t>3</a:t>
            </a:r>
          </a:p>
          <a:p>
            <a:endParaRPr lang="en-US" altLang="ko-KR" sz="750" dirty="0"/>
          </a:p>
          <a:p>
            <a:r>
              <a:rPr lang="en-US" altLang="ko-KR" sz="750" dirty="0"/>
              <a:t>4</a:t>
            </a:r>
          </a:p>
          <a:p>
            <a:endParaRPr lang="en-US" altLang="ko-KR" sz="750" dirty="0"/>
          </a:p>
          <a:p>
            <a:r>
              <a:rPr lang="en-US" altLang="ko-KR" sz="750" dirty="0"/>
              <a:t>5</a:t>
            </a:r>
          </a:p>
          <a:p>
            <a:endParaRPr lang="en-US" altLang="ko-KR" sz="750" dirty="0"/>
          </a:p>
          <a:p>
            <a:r>
              <a:rPr lang="en-US" altLang="ko-KR" sz="750" dirty="0"/>
              <a:t>1</a:t>
            </a:r>
          </a:p>
          <a:p>
            <a:endParaRPr lang="en-US" altLang="ko-KR" sz="750" dirty="0"/>
          </a:p>
          <a:p>
            <a:r>
              <a:rPr lang="en-US" altLang="ko-KR" sz="750" dirty="0"/>
              <a:t>2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5" name="직사각형 114"/>
          <p:cNvSpPr/>
          <p:nvPr/>
        </p:nvSpPr>
        <p:spPr>
          <a:xfrm>
            <a:off x="2742691" y="4142672"/>
            <a:ext cx="2037373" cy="877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6" name="직사각형 115"/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7" name="직사각형 116"/>
          <p:cNvSpPr/>
          <p:nvPr/>
        </p:nvSpPr>
        <p:spPr>
          <a:xfrm>
            <a:off x="2742691" y="3464712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8" name="직사각형 117"/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9" name="직사각형 118"/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0" name="직사각형 119"/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1" name="직사각형 120"/>
          <p:cNvSpPr/>
          <p:nvPr/>
        </p:nvSpPr>
        <p:spPr>
          <a:xfrm>
            <a:off x="2742691" y="369909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2" name="직사각형 121"/>
          <p:cNvSpPr/>
          <p:nvPr/>
        </p:nvSpPr>
        <p:spPr>
          <a:xfrm>
            <a:off x="2742691" y="39272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57615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204026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SC-ID-B-0001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메인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46666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 회원의 개인정보 관리와 관리자 문의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본인이 자주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사용하여 등록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한 메뉴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 관련 메뉴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 관련 메뉴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메뉴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시스템 가장 초기 화면으로 메인 화면에는 자주 쓰이는 시스템이 나타나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개인정보</a:t>
            </a:r>
            <a:r>
              <a:rPr lang="en-US" altLang="ko-KR" sz="1200" dirty="0"/>
              <a:t>/</a:t>
            </a:r>
            <a:r>
              <a:rPr lang="ko-KR" altLang="en-US" sz="12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재고 메뉴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 메뉴</a:t>
            </a:r>
          </a:p>
        </p:txBody>
      </p:sp>
      <p:sp>
        <p:nvSpPr>
          <p:cNvPr id="144" name="직사각형 143"/>
          <p:cNvSpPr/>
          <p:nvPr/>
        </p:nvSpPr>
        <p:spPr>
          <a:xfrm>
            <a:off x="291989" y="1893188"/>
            <a:ext cx="3199891" cy="268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455967" y="2819804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880332" y="2819804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1304697" y="2819804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1729062" y="2819804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3002159" y="2819804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2577792" y="2819804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2153427" y="2819804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455967" y="4077072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880332" y="4077072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304697" y="4077072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1729062" y="4077072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3002159" y="4077072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2577792" y="4077072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2153427" y="4077072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455967" y="3659947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880332" y="3659947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1304697" y="3659947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1729062" y="3659947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3002159" y="3659947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2577792" y="3659947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>
            <a:off x="2153427" y="3659947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455967" y="3227899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880332" y="3227899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1304697" y="3227899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1729062" y="3227899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3002159" y="3227899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2577792" y="3227899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2153427" y="3227899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29170" y="1988840"/>
            <a:ext cx="1925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스케줄 캘린더</a:t>
            </a:r>
            <a:r>
              <a:rPr lang="en-US" altLang="ko-KR" sz="1200" dirty="0"/>
              <a:t>(</a:t>
            </a:r>
            <a:r>
              <a:rPr lang="ko-KR" altLang="en-US" sz="1200" dirty="0"/>
              <a:t>업무 일정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181" name="직사각형 180"/>
          <p:cNvSpPr/>
          <p:nvPr/>
        </p:nvSpPr>
        <p:spPr>
          <a:xfrm>
            <a:off x="3655858" y="1893188"/>
            <a:ext cx="2464458" cy="268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4427807" y="201275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매출 그래프</a:t>
            </a:r>
            <a:endParaRPr lang="en-US" altLang="ko-KR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838582" y="2621782"/>
            <a:ext cx="2155624" cy="181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3922211" y="3529985"/>
            <a:ext cx="361757" cy="8491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 flipV="1">
            <a:off x="4596451" y="3227899"/>
            <a:ext cx="361757" cy="8491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 flipV="1">
            <a:off x="5113589" y="3121891"/>
            <a:ext cx="402515" cy="840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 flipV="1">
            <a:off x="5586531" y="3378942"/>
            <a:ext cx="195926" cy="2810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H="1" flipV="1">
            <a:off x="4271585" y="3546476"/>
            <a:ext cx="323440" cy="5181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 flipH="1" flipV="1">
            <a:off x="4970450" y="3237159"/>
            <a:ext cx="148349" cy="7248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 flipH="1" flipV="1">
            <a:off x="5508062" y="3121890"/>
            <a:ext cx="91671" cy="5380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flipV="1">
            <a:off x="3903707" y="3077128"/>
            <a:ext cx="391500" cy="111756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>
            <a:off x="4291062" y="3064665"/>
            <a:ext cx="303962" cy="28584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 flipV="1">
            <a:off x="4571058" y="2874164"/>
            <a:ext cx="399392" cy="50477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 flipV="1">
            <a:off x="5110641" y="2874163"/>
            <a:ext cx="343982" cy="30059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H="1" flipV="1">
            <a:off x="4970451" y="2874163"/>
            <a:ext cx="148348" cy="31217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 flipV="1">
            <a:off x="5436416" y="2874163"/>
            <a:ext cx="358094" cy="266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직사각형 217"/>
          <p:cNvSpPr/>
          <p:nvPr/>
        </p:nvSpPr>
        <p:spPr>
          <a:xfrm>
            <a:off x="309564" y="4766061"/>
            <a:ext cx="3182315" cy="1451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TextBox 218"/>
          <p:cNvSpPr txBox="1"/>
          <p:nvPr/>
        </p:nvSpPr>
        <p:spPr>
          <a:xfrm>
            <a:off x="1259632" y="4858094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결재 진행 상황</a:t>
            </a:r>
            <a:endParaRPr lang="ko-KR" altLang="en-US" dirty="0"/>
          </a:p>
        </p:txBody>
      </p:sp>
      <p:sp>
        <p:nvSpPr>
          <p:cNvPr id="221" name="직사각형 220"/>
          <p:cNvSpPr/>
          <p:nvPr/>
        </p:nvSpPr>
        <p:spPr>
          <a:xfrm>
            <a:off x="447868" y="5227126"/>
            <a:ext cx="2899996" cy="8873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541633" y="5271010"/>
            <a:ext cx="2826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결재서류명</a:t>
            </a:r>
            <a:r>
              <a:rPr lang="ko-KR" altLang="en-US" sz="1000" dirty="0"/>
              <a:t>     </a:t>
            </a:r>
            <a:r>
              <a:rPr lang="ko-KR" altLang="en-US" sz="1000" dirty="0" err="1"/>
              <a:t>기안자</a:t>
            </a:r>
            <a:r>
              <a:rPr lang="ko-KR" altLang="en-US" sz="1000" dirty="0"/>
              <a:t>      결재자     진행상태</a:t>
            </a:r>
            <a:endParaRPr lang="ko-KR" altLang="en-US" dirty="0"/>
          </a:p>
        </p:txBody>
      </p:sp>
      <p:sp>
        <p:nvSpPr>
          <p:cNvPr id="223" name="TextBox 222"/>
          <p:cNvSpPr txBox="1"/>
          <p:nvPr/>
        </p:nvSpPr>
        <p:spPr>
          <a:xfrm>
            <a:off x="573693" y="5621356"/>
            <a:ext cx="2794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회식비용</a:t>
            </a:r>
            <a:r>
              <a:rPr lang="ko-KR" altLang="en-US" sz="1000" dirty="0"/>
              <a:t>       김대리      박과장        진행중</a:t>
            </a:r>
            <a:endParaRPr lang="ko-KR" altLang="en-US" dirty="0"/>
          </a:p>
        </p:txBody>
      </p:sp>
      <p:sp>
        <p:nvSpPr>
          <p:cNvPr id="225" name="타원 224"/>
          <p:cNvSpPr/>
          <p:nvPr/>
        </p:nvSpPr>
        <p:spPr>
          <a:xfrm>
            <a:off x="201520" y="137076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TextBox 225"/>
          <p:cNvSpPr txBox="1"/>
          <p:nvPr/>
        </p:nvSpPr>
        <p:spPr>
          <a:xfrm>
            <a:off x="174037" y="134407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1400406" y="1338458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TextBox 227"/>
          <p:cNvSpPr txBox="1"/>
          <p:nvPr/>
        </p:nvSpPr>
        <p:spPr>
          <a:xfrm>
            <a:off x="1372923" y="131176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2585781" y="1325237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/>
          <p:cNvSpPr txBox="1"/>
          <p:nvPr/>
        </p:nvSpPr>
        <p:spPr>
          <a:xfrm>
            <a:off x="2558298" y="12985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1" name="타원 230"/>
          <p:cNvSpPr/>
          <p:nvPr/>
        </p:nvSpPr>
        <p:spPr>
          <a:xfrm>
            <a:off x="3767661" y="1333116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TextBox 231"/>
          <p:cNvSpPr txBox="1"/>
          <p:nvPr/>
        </p:nvSpPr>
        <p:spPr>
          <a:xfrm>
            <a:off x="3740178" y="130642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4959595" y="131380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TextBox 233"/>
          <p:cNvSpPr txBox="1"/>
          <p:nvPr/>
        </p:nvSpPr>
        <p:spPr>
          <a:xfrm>
            <a:off x="4932112" y="128711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7229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SC-ID-D-4100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공정관리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공정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및 삭제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64793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공정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공정 목록에서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클릭하면 이전에 등록한 정보를 볼 수 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공정 정보 수정을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삭제를 할 수 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8" name="TextBox 67"/>
          <p:cNvSpPr txBox="1"/>
          <p:nvPr/>
        </p:nvSpPr>
        <p:spPr>
          <a:xfrm>
            <a:off x="1541313" y="270068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358421" y="2534435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726706" y="2570065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2926682" y="2558170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2970043" y="2563453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3282506" y="2558170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487499" y="2570064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282507" y="2523589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2605680" y="2808706"/>
          <a:ext cx="2712033" cy="23151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3247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593375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593375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488661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593375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</a:tblGrid>
              <a:tr h="37746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생산공정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생산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공정명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순번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작업코드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</a:tbl>
          </a:graphicData>
        </a:graphic>
      </p:graphicFrame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402AB1ED-EFA5-8D8E-BB6E-68259A294444}"/>
              </a:ext>
            </a:extLst>
          </p:cNvPr>
          <p:cNvSpPr/>
          <p:nvPr/>
        </p:nvSpPr>
        <p:spPr>
          <a:xfrm>
            <a:off x="3167784" y="3156820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94" name="TextBox 93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97" name="포인트가 5개인 별 96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8" name="직사각형 97"/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0" name="직사각형 99"/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2" name="직사각형 101"/>
          <p:cNvSpPr/>
          <p:nvPr/>
        </p:nvSpPr>
        <p:spPr>
          <a:xfrm>
            <a:off x="2742691" y="4142672"/>
            <a:ext cx="2037373" cy="877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8" name="직사각형 107"/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9" name="직사각형 108"/>
          <p:cNvSpPr/>
          <p:nvPr/>
        </p:nvSpPr>
        <p:spPr>
          <a:xfrm>
            <a:off x="2742691" y="3464712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1" name="직사각형 110"/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2" name="직사각형 111"/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3" name="직사각형 112"/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5" name="TextBox 114"/>
          <p:cNvSpPr txBox="1"/>
          <p:nvPr/>
        </p:nvSpPr>
        <p:spPr>
          <a:xfrm>
            <a:off x="2748051" y="507310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205661" y="5116617"/>
            <a:ext cx="257955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                   수정      삭제                             닫기</a:t>
            </a:r>
            <a:endParaRPr lang="en-US" altLang="ko-KR" sz="750" dirty="0"/>
          </a:p>
        </p:txBody>
      </p:sp>
      <p:sp>
        <p:nvSpPr>
          <p:cNvPr id="117" name="TextBox 116"/>
          <p:cNvSpPr txBox="1"/>
          <p:nvPr/>
        </p:nvSpPr>
        <p:spPr>
          <a:xfrm>
            <a:off x="2915016" y="505428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310170" y="5035310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809913" y="5127662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0" name="직사각형 119"/>
          <p:cNvSpPr/>
          <p:nvPr/>
        </p:nvSpPr>
        <p:spPr>
          <a:xfrm>
            <a:off x="3241990" y="5122544"/>
            <a:ext cx="288415" cy="175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1" name="직사각형 120"/>
          <p:cNvSpPr/>
          <p:nvPr/>
        </p:nvSpPr>
        <p:spPr>
          <a:xfrm>
            <a:off x="4383904" y="5110930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22" name="타원 121"/>
          <p:cNvSpPr/>
          <p:nvPr/>
        </p:nvSpPr>
        <p:spPr>
          <a:xfrm>
            <a:off x="2789958" y="5120829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123" name="타원 122"/>
          <p:cNvSpPr/>
          <p:nvPr/>
        </p:nvSpPr>
        <p:spPr>
          <a:xfrm>
            <a:off x="3205006" y="5109975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3</a:t>
            </a:r>
            <a:endParaRPr lang="ko-KR" altLang="en-US" sz="525" dirty="0"/>
          </a:p>
        </p:txBody>
      </p:sp>
      <p:sp>
        <p:nvSpPr>
          <p:cNvPr id="124" name="타원 123"/>
          <p:cNvSpPr/>
          <p:nvPr/>
        </p:nvSpPr>
        <p:spPr>
          <a:xfrm>
            <a:off x="4338054" y="5087391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4</a:t>
            </a:r>
            <a:endParaRPr lang="ko-KR" altLang="en-US" sz="525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62F90649-FF41-96B8-28AB-29C065CA307B}"/>
              </a:ext>
            </a:extLst>
          </p:cNvPr>
          <p:cNvSpPr/>
          <p:nvPr/>
        </p:nvSpPr>
        <p:spPr>
          <a:xfrm>
            <a:off x="2702523" y="2254855"/>
            <a:ext cx="2140066" cy="2799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402AB1ED-EFA5-8D8E-BB6E-68259A294444}"/>
              </a:ext>
            </a:extLst>
          </p:cNvPr>
          <p:cNvSpPr/>
          <p:nvPr/>
        </p:nvSpPr>
        <p:spPr>
          <a:xfrm>
            <a:off x="2659690" y="221399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127" name="직사각형 126"/>
          <p:cNvSpPr/>
          <p:nvPr/>
        </p:nvSpPr>
        <p:spPr>
          <a:xfrm>
            <a:off x="2742691" y="369909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8" name="직사각형 127"/>
          <p:cNvSpPr/>
          <p:nvPr/>
        </p:nvSpPr>
        <p:spPr>
          <a:xfrm>
            <a:off x="2742691" y="39272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2" name="TextBox 131"/>
          <p:cNvSpPr txBox="1"/>
          <p:nvPr/>
        </p:nvSpPr>
        <p:spPr>
          <a:xfrm>
            <a:off x="2049460" y="2316795"/>
            <a:ext cx="761747" cy="2054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생산공정코드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 err="1"/>
              <a:t>생산공정명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순번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작업코드등록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en-US" altLang="ko-KR" sz="750" dirty="0"/>
              <a:t>3</a:t>
            </a:r>
          </a:p>
          <a:p>
            <a:endParaRPr lang="en-US" altLang="ko-KR" sz="750" dirty="0"/>
          </a:p>
          <a:p>
            <a:r>
              <a:rPr lang="en-US" altLang="ko-KR" sz="750" dirty="0"/>
              <a:t>4</a:t>
            </a:r>
          </a:p>
          <a:p>
            <a:endParaRPr lang="en-US" altLang="ko-KR" sz="750" dirty="0"/>
          </a:p>
          <a:p>
            <a:r>
              <a:rPr lang="en-US" altLang="ko-KR" sz="750" dirty="0"/>
              <a:t>5</a:t>
            </a:r>
          </a:p>
          <a:p>
            <a:endParaRPr lang="en-US" altLang="ko-KR" sz="750" dirty="0"/>
          </a:p>
          <a:p>
            <a:r>
              <a:rPr lang="en-US" altLang="ko-KR" sz="750" dirty="0"/>
              <a:t>1</a:t>
            </a:r>
          </a:p>
          <a:p>
            <a:endParaRPr lang="en-US" altLang="ko-KR" sz="750" dirty="0"/>
          </a:p>
          <a:p>
            <a:r>
              <a:rPr lang="en-US" altLang="ko-KR" sz="75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405925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SC-ID-D-4200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821059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 err="1"/>
              <a:t>작업지시서</a:t>
            </a:r>
            <a:r>
              <a:rPr lang="ko-KR" altLang="en-US" sz="675" dirty="0"/>
              <a:t>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5010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버튼에 따라 필터가 적용되어 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리스트에 반영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발주의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 정보 창을 띄운다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 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창이 나타나는 버튼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메뉴를 클릭하면 나타나는 페이지입니다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리스트를 볼 수 있고 등록과 수정 등을 할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2514989" y="2570375"/>
          <a:ext cx="1827094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70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19527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394001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311733">
                  <a:extLst>
                    <a:ext uri="{9D8B030D-6E8A-4147-A177-3AD203B41FA5}">
                      <a16:colId xmlns:a16="http://schemas.microsoft.com/office/drawing/2014/main" xmlns="" val="3275978586"/>
                    </a:ext>
                  </a:extLst>
                </a:gridCol>
                <a:gridCol w="333263">
                  <a:extLst>
                    <a:ext uri="{9D8B030D-6E8A-4147-A177-3AD203B41FA5}">
                      <a16:colId xmlns:a16="http://schemas.microsoft.com/office/drawing/2014/main" xmlns="" val="2979928328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331449" y="2734550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41313" y="270068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44927" y="2753871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813213" y="2789501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3013188" y="2777607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056549" y="2782889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3369013" y="2777606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574005" y="278950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369013" y="2743026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2358421" y="2991056"/>
          <a:ext cx="3326252" cy="23151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571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11727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280555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283103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199506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286789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293024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  <a:gridCol w="433222">
                  <a:extLst>
                    <a:ext uri="{9D8B030D-6E8A-4147-A177-3AD203B41FA5}">
                      <a16:colId xmlns:a16="http://schemas.microsoft.com/office/drawing/2014/main" xmlns="" val="2895050441"/>
                    </a:ext>
                  </a:extLst>
                </a:gridCol>
                <a:gridCol w="408442">
                  <a:extLst>
                    <a:ext uri="{9D8B030D-6E8A-4147-A177-3AD203B41FA5}">
                      <a16:colId xmlns:a16="http://schemas.microsoft.com/office/drawing/2014/main" xmlns="" val="1182394070"/>
                    </a:ext>
                  </a:extLst>
                </a:gridCol>
                <a:gridCol w="226433">
                  <a:extLst>
                    <a:ext uri="{9D8B030D-6E8A-4147-A177-3AD203B41FA5}">
                      <a16:colId xmlns:a16="http://schemas.microsoft.com/office/drawing/2014/main" xmlns="" val="2816268473"/>
                    </a:ext>
                  </a:extLst>
                </a:gridCol>
              </a:tblGrid>
              <a:tr h="377465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작업지시번호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납품처명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납기일자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지시</a:t>
                      </a:r>
                      <a:endParaRPr lang="en-US" altLang="ko-KR" sz="5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생산</a:t>
                      </a:r>
                      <a:endParaRPr lang="en-US" altLang="ko-KR" sz="5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종결여부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작업</a:t>
                      </a:r>
                      <a:endParaRPr lang="en-US" altLang="ko-KR" sz="5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지시서별</a:t>
                      </a:r>
                      <a:endParaRPr lang="en-US" altLang="ko-KR" sz="5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불출현황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작업</a:t>
                      </a:r>
                      <a:endParaRPr lang="en-US" altLang="ko-KR" sz="5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지시서별생산현황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/>
          </p:nvPr>
        </p:nvGraphicFramePr>
        <p:xfrm>
          <a:off x="2363336" y="5429476"/>
          <a:ext cx="416510" cy="252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10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252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2394230" y="550757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8" name="TextBox 87"/>
          <p:cNvSpPr txBox="1"/>
          <p:nvPr/>
        </p:nvSpPr>
        <p:spPr>
          <a:xfrm>
            <a:off x="2367382" y="5481320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2453088" y="2527485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94" name="타원 93"/>
          <p:cNvSpPr/>
          <p:nvPr/>
        </p:nvSpPr>
        <p:spPr>
          <a:xfrm>
            <a:off x="2492694" y="332841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</p:spTree>
    <p:extLst>
      <p:ext uri="{BB962C8B-B14F-4D97-AF65-F5344CB8AC3E}">
        <p14:creationId xmlns:p14="http://schemas.microsoft.com/office/powerpoint/2010/main" val="3800128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SC-ID-D-4200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821059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 err="1"/>
              <a:t>작업지시서</a:t>
            </a:r>
            <a:r>
              <a:rPr lang="ko-KR" altLang="en-US" sz="675" dirty="0"/>
              <a:t>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정보를 등록 후 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양식에 맞게 정보를 입력 후 등록을 누르면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정보대로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작업지시서가 등록됩니다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2514989" y="2570375"/>
          <a:ext cx="1827094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70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19527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394001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311733">
                  <a:extLst>
                    <a:ext uri="{9D8B030D-6E8A-4147-A177-3AD203B41FA5}">
                      <a16:colId xmlns:a16="http://schemas.microsoft.com/office/drawing/2014/main" xmlns="" val="3275978586"/>
                    </a:ext>
                  </a:extLst>
                </a:gridCol>
                <a:gridCol w="333263">
                  <a:extLst>
                    <a:ext uri="{9D8B030D-6E8A-4147-A177-3AD203B41FA5}">
                      <a16:colId xmlns:a16="http://schemas.microsoft.com/office/drawing/2014/main" xmlns="" val="2979928328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331449" y="2734550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444927" y="2753871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813213" y="2789501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3013188" y="2777607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056549" y="2782889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3369013" y="2777606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574005" y="278950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369013" y="2743026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2358421" y="2991056"/>
          <a:ext cx="3326252" cy="23151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571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11727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280555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283103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199506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286789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293024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  <a:gridCol w="433222">
                  <a:extLst>
                    <a:ext uri="{9D8B030D-6E8A-4147-A177-3AD203B41FA5}">
                      <a16:colId xmlns:a16="http://schemas.microsoft.com/office/drawing/2014/main" xmlns="" val="2895050441"/>
                    </a:ext>
                  </a:extLst>
                </a:gridCol>
                <a:gridCol w="408442">
                  <a:extLst>
                    <a:ext uri="{9D8B030D-6E8A-4147-A177-3AD203B41FA5}">
                      <a16:colId xmlns:a16="http://schemas.microsoft.com/office/drawing/2014/main" xmlns="" val="1182394070"/>
                    </a:ext>
                  </a:extLst>
                </a:gridCol>
                <a:gridCol w="226433">
                  <a:extLst>
                    <a:ext uri="{9D8B030D-6E8A-4147-A177-3AD203B41FA5}">
                      <a16:colId xmlns:a16="http://schemas.microsoft.com/office/drawing/2014/main" xmlns="" val="2816268473"/>
                    </a:ext>
                  </a:extLst>
                </a:gridCol>
              </a:tblGrid>
              <a:tr h="377465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작업지시번호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납품처명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납기일자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지시</a:t>
                      </a:r>
                      <a:endParaRPr lang="en-US" altLang="ko-KR" sz="5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생산</a:t>
                      </a:r>
                      <a:endParaRPr lang="en-US" altLang="ko-KR" sz="5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종결여부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작업</a:t>
                      </a:r>
                      <a:endParaRPr lang="en-US" altLang="ko-KR" sz="5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지시서별</a:t>
                      </a:r>
                      <a:endParaRPr lang="en-US" altLang="ko-KR" sz="5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불출현황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작업</a:t>
                      </a:r>
                      <a:endParaRPr lang="en-US" altLang="ko-KR" sz="5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지시서별생산현황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2394230" y="550757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2" name="타원 91"/>
          <p:cNvSpPr/>
          <p:nvPr/>
        </p:nvSpPr>
        <p:spPr>
          <a:xfrm>
            <a:off x="2453088" y="2527485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94" name="타원 93"/>
          <p:cNvSpPr/>
          <p:nvPr/>
        </p:nvSpPr>
        <p:spPr>
          <a:xfrm>
            <a:off x="2492694" y="332841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98" name="직사각형 97"/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9" name="TextBox 98"/>
          <p:cNvSpPr txBox="1"/>
          <p:nvPr/>
        </p:nvSpPr>
        <p:spPr>
          <a:xfrm>
            <a:off x="2748051" y="5079342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205661" y="5135322"/>
            <a:ext cx="115127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                   등록    </a:t>
            </a:r>
            <a:endParaRPr lang="en-US" altLang="ko-KR" sz="750" dirty="0"/>
          </a:p>
        </p:txBody>
      </p:sp>
      <p:sp>
        <p:nvSpPr>
          <p:cNvPr id="102" name="TextBox 101"/>
          <p:cNvSpPr txBox="1"/>
          <p:nvPr/>
        </p:nvSpPr>
        <p:spPr>
          <a:xfrm>
            <a:off x="2915016" y="5060523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310170" y="504154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809913" y="5133896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1" name="타원 110"/>
          <p:cNvSpPr/>
          <p:nvPr/>
        </p:nvSpPr>
        <p:spPr>
          <a:xfrm>
            <a:off x="2789958" y="512706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E19A3B78-53B7-F28A-FA90-ABCF98D438D1}"/>
              </a:ext>
            </a:extLst>
          </p:cNvPr>
          <p:cNvSpPr/>
          <p:nvPr/>
        </p:nvSpPr>
        <p:spPr>
          <a:xfrm>
            <a:off x="4383904" y="5117164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xmlns="" id="{27694357-3D1D-96A8-9926-B22611AD90DF}"/>
              </a:ext>
            </a:extLst>
          </p:cNvPr>
          <p:cNvSpPr/>
          <p:nvPr/>
        </p:nvSpPr>
        <p:spPr>
          <a:xfrm>
            <a:off x="4338054" y="5093625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115" name="TextBox 114"/>
          <p:cNvSpPr txBox="1"/>
          <p:nvPr/>
        </p:nvSpPr>
        <p:spPr>
          <a:xfrm>
            <a:off x="2049460" y="2316795"/>
            <a:ext cx="704039" cy="2054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일자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품목명</a:t>
            </a:r>
            <a:r>
              <a:rPr lang="en-US" altLang="ko-KR" sz="750" dirty="0"/>
              <a:t>/</a:t>
            </a:r>
            <a:r>
              <a:rPr lang="ko-KR" altLang="en-US" sz="750" dirty="0"/>
              <a:t>코드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 err="1"/>
              <a:t>납품처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담당자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납기일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생산공장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지시 수량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생산 수량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업체 메모</a:t>
            </a:r>
            <a:endParaRPr lang="en-US" altLang="ko-KR" sz="750" dirty="0"/>
          </a:p>
        </p:txBody>
      </p:sp>
      <p:sp>
        <p:nvSpPr>
          <p:cNvPr id="116" name="직사각형 115"/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7" name="직사각형 116"/>
          <p:cNvSpPr/>
          <p:nvPr/>
        </p:nvSpPr>
        <p:spPr>
          <a:xfrm>
            <a:off x="2742691" y="4142672"/>
            <a:ext cx="2037373" cy="877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8" name="직사각형 117"/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9" name="직사각형 118"/>
          <p:cNvSpPr/>
          <p:nvPr/>
        </p:nvSpPr>
        <p:spPr>
          <a:xfrm>
            <a:off x="2742691" y="3464712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0" name="직사각형 119"/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1" name="직사각형 120"/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2" name="직사각형 121"/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3" name="직사각형 122"/>
          <p:cNvSpPr/>
          <p:nvPr/>
        </p:nvSpPr>
        <p:spPr>
          <a:xfrm>
            <a:off x="2742691" y="369909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4" name="직사각형 123"/>
          <p:cNvSpPr/>
          <p:nvPr/>
        </p:nvSpPr>
        <p:spPr>
          <a:xfrm>
            <a:off x="2742691" y="39272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624100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SC-ID-D-4200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및 삭제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821059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 err="1"/>
              <a:t>작업지시서</a:t>
            </a:r>
            <a:r>
              <a:rPr lang="ko-KR" altLang="en-US" sz="675" dirty="0"/>
              <a:t>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목록에서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endParaRPr lang="en-US" altLang="ko-KR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클릭하면 이전에 등록한 </a:t>
                      </a:r>
                      <a:endParaRPr lang="en-US" altLang="ko-KR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정보를 볼 수 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수정을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삭제를 할 수 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2514989" y="2570375"/>
          <a:ext cx="1827094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70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19527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394001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311733">
                  <a:extLst>
                    <a:ext uri="{9D8B030D-6E8A-4147-A177-3AD203B41FA5}">
                      <a16:colId xmlns:a16="http://schemas.microsoft.com/office/drawing/2014/main" xmlns="" val="3275978586"/>
                    </a:ext>
                  </a:extLst>
                </a:gridCol>
                <a:gridCol w="333263">
                  <a:extLst>
                    <a:ext uri="{9D8B030D-6E8A-4147-A177-3AD203B41FA5}">
                      <a16:colId xmlns:a16="http://schemas.microsoft.com/office/drawing/2014/main" xmlns="" val="2979928328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331449" y="2734550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41313" y="270068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44927" y="2753871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813213" y="2789501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3013188" y="2777607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056549" y="2782889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3369013" y="2777606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574005" y="278950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369013" y="2743026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2358421" y="2991056"/>
          <a:ext cx="3326252" cy="23151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571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11727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280555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283103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199506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286789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293024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  <a:gridCol w="433222">
                  <a:extLst>
                    <a:ext uri="{9D8B030D-6E8A-4147-A177-3AD203B41FA5}">
                      <a16:colId xmlns:a16="http://schemas.microsoft.com/office/drawing/2014/main" xmlns="" val="2895050441"/>
                    </a:ext>
                  </a:extLst>
                </a:gridCol>
                <a:gridCol w="408442">
                  <a:extLst>
                    <a:ext uri="{9D8B030D-6E8A-4147-A177-3AD203B41FA5}">
                      <a16:colId xmlns:a16="http://schemas.microsoft.com/office/drawing/2014/main" xmlns="" val="1182394070"/>
                    </a:ext>
                  </a:extLst>
                </a:gridCol>
                <a:gridCol w="226433">
                  <a:extLst>
                    <a:ext uri="{9D8B030D-6E8A-4147-A177-3AD203B41FA5}">
                      <a16:colId xmlns:a16="http://schemas.microsoft.com/office/drawing/2014/main" xmlns="" val="2816268473"/>
                    </a:ext>
                  </a:extLst>
                </a:gridCol>
              </a:tblGrid>
              <a:tr h="377465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작업지시번호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납품처명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납기일자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지시</a:t>
                      </a:r>
                      <a:endParaRPr lang="en-US" altLang="ko-KR" sz="5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생산</a:t>
                      </a:r>
                      <a:endParaRPr lang="en-US" altLang="ko-KR" sz="5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종결여부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작업</a:t>
                      </a:r>
                      <a:endParaRPr lang="en-US" altLang="ko-KR" sz="5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지시서별</a:t>
                      </a:r>
                      <a:endParaRPr lang="en-US" altLang="ko-KR" sz="5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불출현황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작업</a:t>
                      </a:r>
                      <a:endParaRPr lang="en-US" altLang="ko-KR" sz="5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지시서별생산현황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7615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</a:tbl>
          </a:graphicData>
        </a:graphic>
      </p:graphicFrame>
      <p:sp>
        <p:nvSpPr>
          <p:cNvPr id="92" name="타원 91"/>
          <p:cNvSpPr/>
          <p:nvPr/>
        </p:nvSpPr>
        <p:spPr>
          <a:xfrm>
            <a:off x="2453088" y="2527485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94" name="타원 93"/>
          <p:cNvSpPr/>
          <p:nvPr/>
        </p:nvSpPr>
        <p:spPr>
          <a:xfrm>
            <a:off x="2492694" y="332841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98" name="TextBox 97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99" name="포인트가 5개인 별 98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0" name="직사각형 99"/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8" name="직사각형 107"/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9" name="직사각형 108"/>
          <p:cNvSpPr/>
          <p:nvPr/>
        </p:nvSpPr>
        <p:spPr>
          <a:xfrm>
            <a:off x="2742691" y="4142672"/>
            <a:ext cx="2037373" cy="877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1" name="직사각형 110"/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2" name="직사각형 111"/>
          <p:cNvSpPr/>
          <p:nvPr/>
        </p:nvSpPr>
        <p:spPr>
          <a:xfrm>
            <a:off x="2742691" y="3464712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3" name="직사각형 112"/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5" name="직사각형 114"/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6" name="직사각형 115"/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7" name="TextBox 116"/>
          <p:cNvSpPr txBox="1"/>
          <p:nvPr/>
        </p:nvSpPr>
        <p:spPr>
          <a:xfrm>
            <a:off x="2748051" y="507310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205661" y="5116617"/>
            <a:ext cx="257955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                   수정      삭제                             닫기</a:t>
            </a:r>
            <a:endParaRPr lang="en-US" altLang="ko-KR" sz="750" dirty="0"/>
          </a:p>
        </p:txBody>
      </p:sp>
      <p:sp>
        <p:nvSpPr>
          <p:cNvPr id="119" name="TextBox 118"/>
          <p:cNvSpPr txBox="1"/>
          <p:nvPr/>
        </p:nvSpPr>
        <p:spPr>
          <a:xfrm>
            <a:off x="2915016" y="505428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310170" y="5035310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809913" y="5127662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2" name="직사각형 121"/>
          <p:cNvSpPr/>
          <p:nvPr/>
        </p:nvSpPr>
        <p:spPr>
          <a:xfrm>
            <a:off x="3241990" y="5122544"/>
            <a:ext cx="288415" cy="175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3" name="직사각형 122"/>
          <p:cNvSpPr/>
          <p:nvPr/>
        </p:nvSpPr>
        <p:spPr>
          <a:xfrm>
            <a:off x="4383904" y="5110930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24" name="타원 123"/>
          <p:cNvSpPr/>
          <p:nvPr/>
        </p:nvSpPr>
        <p:spPr>
          <a:xfrm>
            <a:off x="2789958" y="5120829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125" name="타원 124"/>
          <p:cNvSpPr/>
          <p:nvPr/>
        </p:nvSpPr>
        <p:spPr>
          <a:xfrm>
            <a:off x="3205006" y="5109975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3</a:t>
            </a:r>
            <a:endParaRPr lang="ko-KR" altLang="en-US" sz="525" dirty="0"/>
          </a:p>
        </p:txBody>
      </p:sp>
      <p:sp>
        <p:nvSpPr>
          <p:cNvPr id="126" name="타원 125"/>
          <p:cNvSpPr/>
          <p:nvPr/>
        </p:nvSpPr>
        <p:spPr>
          <a:xfrm>
            <a:off x="4338054" y="5087391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4</a:t>
            </a:r>
            <a:endParaRPr lang="ko-KR" altLang="en-US" sz="525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62F90649-FF41-96B8-28AB-29C065CA307B}"/>
              </a:ext>
            </a:extLst>
          </p:cNvPr>
          <p:cNvSpPr/>
          <p:nvPr/>
        </p:nvSpPr>
        <p:spPr>
          <a:xfrm>
            <a:off x="2702523" y="2254855"/>
            <a:ext cx="2140066" cy="2799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xmlns="" id="{402AB1ED-EFA5-8D8E-BB6E-68259A294444}"/>
              </a:ext>
            </a:extLst>
          </p:cNvPr>
          <p:cNvSpPr/>
          <p:nvPr/>
        </p:nvSpPr>
        <p:spPr>
          <a:xfrm>
            <a:off x="2659690" y="221399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132" name="직사각형 131"/>
          <p:cNvSpPr/>
          <p:nvPr/>
        </p:nvSpPr>
        <p:spPr>
          <a:xfrm>
            <a:off x="2742691" y="369909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3" name="직사각형 132"/>
          <p:cNvSpPr/>
          <p:nvPr/>
        </p:nvSpPr>
        <p:spPr>
          <a:xfrm>
            <a:off x="2742691" y="39272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4" name="TextBox 133"/>
          <p:cNvSpPr txBox="1"/>
          <p:nvPr/>
        </p:nvSpPr>
        <p:spPr>
          <a:xfrm>
            <a:off x="2049460" y="2316795"/>
            <a:ext cx="704039" cy="2054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일자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품목명</a:t>
            </a:r>
            <a:r>
              <a:rPr lang="en-US" altLang="ko-KR" sz="750" dirty="0"/>
              <a:t>/</a:t>
            </a:r>
            <a:r>
              <a:rPr lang="ko-KR" altLang="en-US" sz="750" dirty="0"/>
              <a:t>코드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 err="1"/>
              <a:t>납품처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담당자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납기일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생산공장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지시 수량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생산 수량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업체 메모</a:t>
            </a:r>
            <a:endParaRPr lang="en-US" altLang="ko-KR" sz="750" dirty="0"/>
          </a:p>
        </p:txBody>
      </p:sp>
    </p:spTree>
    <p:extLst>
      <p:ext uri="{BB962C8B-B14F-4D97-AF65-F5344CB8AC3E}">
        <p14:creationId xmlns:p14="http://schemas.microsoft.com/office/powerpoint/2010/main" val="38246413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SC-ID-D-4300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/>
              <a:t>생산입고 </a:t>
            </a:r>
            <a:r>
              <a:rPr lang="ko-KR" altLang="en-US" sz="675" dirty="0"/>
              <a:t>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</a:t>
                      </a:r>
                      <a:r>
                        <a:rPr lang="ko-KR" altLang="en-US" sz="6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생산입고의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 정보 창을 띄운다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창이 나타나는 버튼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메뉴를 클릭하면 나타나는 페이지입니다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리스트를 볼 수 있고 등록과 수정 등을 할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2514988" y="2570375"/>
          <a:ext cx="2411378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96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370479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410436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349135">
                  <a:extLst>
                    <a:ext uri="{9D8B030D-6E8A-4147-A177-3AD203B41FA5}">
                      <a16:colId xmlns:a16="http://schemas.microsoft.com/office/drawing/2014/main" xmlns="" val="3275978586"/>
                    </a:ext>
                  </a:extLst>
                </a:gridCol>
                <a:gridCol w="986132">
                  <a:extLst>
                    <a:ext uri="{9D8B030D-6E8A-4147-A177-3AD203B41FA5}">
                      <a16:colId xmlns:a16="http://schemas.microsoft.com/office/drawing/2014/main" xmlns="" val="2979928328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/>
                          </a:solidFill>
                        </a:rPr>
                        <a:t>생산입고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이력 조회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331449" y="2734550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41313" y="270068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44927" y="2753871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813213" y="2789501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3013188" y="2777607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056549" y="2782889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3369013" y="2777606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574005" y="278950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369013" y="2743026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2358421" y="2991056"/>
          <a:ext cx="3325827" cy="2162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2340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486112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517816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495050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05493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287926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486112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464978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</a:tblGrid>
              <a:tr h="34130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입고번호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생산된</a:t>
                      </a:r>
                      <a:endParaRPr lang="en-US" altLang="ko-KR" sz="5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공장명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받는</a:t>
                      </a:r>
                      <a:endParaRPr lang="en-US" altLang="ko-KR" sz="5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작업지시서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/>
          </p:nvPr>
        </p:nvGraphicFramePr>
        <p:xfrm>
          <a:off x="2363336" y="5429476"/>
          <a:ext cx="416510" cy="252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10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252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2394230" y="550757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8" name="TextBox 87"/>
          <p:cNvSpPr txBox="1"/>
          <p:nvPr/>
        </p:nvSpPr>
        <p:spPr>
          <a:xfrm>
            <a:off x="2367382" y="5481320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2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402AB1ED-EFA5-8D8E-BB6E-68259A294444}"/>
              </a:ext>
            </a:extLst>
          </p:cNvPr>
          <p:cNvSpPr/>
          <p:nvPr/>
        </p:nvSpPr>
        <p:spPr>
          <a:xfrm>
            <a:off x="2705762" y="3298310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</p:spTree>
    <p:extLst>
      <p:ext uri="{BB962C8B-B14F-4D97-AF65-F5344CB8AC3E}">
        <p14:creationId xmlns:p14="http://schemas.microsoft.com/office/powerpoint/2010/main" val="9739627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SC-ID-D-4300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/>
              <a:t>생산입고 </a:t>
            </a:r>
            <a:r>
              <a:rPr lang="ko-KR" altLang="en-US" sz="675" dirty="0"/>
              <a:t>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정보를 등록 후 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양식에 맞게 정보를 입력 후 등록을 누르면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정보대로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생산입고가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등록됩니다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2514988" y="2570375"/>
          <a:ext cx="2411378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96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370479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410436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349135">
                  <a:extLst>
                    <a:ext uri="{9D8B030D-6E8A-4147-A177-3AD203B41FA5}">
                      <a16:colId xmlns:a16="http://schemas.microsoft.com/office/drawing/2014/main" xmlns="" val="3275978586"/>
                    </a:ext>
                  </a:extLst>
                </a:gridCol>
                <a:gridCol w="986132">
                  <a:extLst>
                    <a:ext uri="{9D8B030D-6E8A-4147-A177-3AD203B41FA5}">
                      <a16:colId xmlns:a16="http://schemas.microsoft.com/office/drawing/2014/main" xmlns="" val="2979928328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/>
                          </a:solidFill>
                        </a:rPr>
                        <a:t>생산입고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이력 조회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331449" y="2734550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41313" y="270068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44927" y="2753871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813213" y="2789501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3013188" y="2777607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056549" y="2782889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3369013" y="2777606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574005" y="278950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369013" y="2743026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2358421" y="2991056"/>
          <a:ext cx="3325827" cy="2162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2340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486112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517816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495050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05493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287926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486112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464978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</a:tblGrid>
              <a:tr h="34130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입고번호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생산된</a:t>
                      </a:r>
                      <a:endParaRPr lang="en-US" altLang="ko-KR" sz="5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공장명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받는</a:t>
                      </a:r>
                      <a:endParaRPr lang="en-US" altLang="ko-KR" sz="5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작업지시서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2394230" y="550757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402AB1ED-EFA5-8D8E-BB6E-68259A294444}"/>
              </a:ext>
            </a:extLst>
          </p:cNvPr>
          <p:cNvSpPr/>
          <p:nvPr/>
        </p:nvSpPr>
        <p:spPr>
          <a:xfrm>
            <a:off x="2705762" y="3298310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97" name="직사각형 96"/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8" name="TextBox 97"/>
          <p:cNvSpPr txBox="1"/>
          <p:nvPr/>
        </p:nvSpPr>
        <p:spPr>
          <a:xfrm>
            <a:off x="2748051" y="5079342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205661" y="5135322"/>
            <a:ext cx="115127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                   등록    </a:t>
            </a:r>
            <a:endParaRPr lang="en-US" altLang="ko-KR" sz="750" dirty="0"/>
          </a:p>
        </p:txBody>
      </p:sp>
      <p:sp>
        <p:nvSpPr>
          <p:cNvPr id="100" name="TextBox 99"/>
          <p:cNvSpPr txBox="1"/>
          <p:nvPr/>
        </p:nvSpPr>
        <p:spPr>
          <a:xfrm>
            <a:off x="2915016" y="5060523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310170" y="504154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809913" y="5133896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9" name="타원 108"/>
          <p:cNvSpPr/>
          <p:nvPr/>
        </p:nvSpPr>
        <p:spPr>
          <a:xfrm>
            <a:off x="2789958" y="512706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E19A3B78-53B7-F28A-FA90-ABCF98D438D1}"/>
              </a:ext>
            </a:extLst>
          </p:cNvPr>
          <p:cNvSpPr/>
          <p:nvPr/>
        </p:nvSpPr>
        <p:spPr>
          <a:xfrm>
            <a:off x="4383904" y="5117164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xmlns="" id="{27694357-3D1D-96A8-9926-B22611AD90DF}"/>
              </a:ext>
            </a:extLst>
          </p:cNvPr>
          <p:cNvSpPr/>
          <p:nvPr/>
        </p:nvSpPr>
        <p:spPr>
          <a:xfrm>
            <a:off x="4338054" y="5093625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113" name="TextBox 112"/>
          <p:cNvSpPr txBox="1"/>
          <p:nvPr/>
        </p:nvSpPr>
        <p:spPr>
          <a:xfrm>
            <a:off x="2049460" y="2316795"/>
            <a:ext cx="761747" cy="2054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생산일자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생산품목코드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 err="1"/>
              <a:t>생산품목명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수량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 err="1"/>
              <a:t>위주비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생산된 공장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받는 창고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담당자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업체 메모</a:t>
            </a:r>
            <a:endParaRPr lang="en-US" altLang="ko-KR" sz="750" dirty="0"/>
          </a:p>
        </p:txBody>
      </p:sp>
      <p:sp>
        <p:nvSpPr>
          <p:cNvPr id="115" name="직사각형 114"/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6" name="직사각형 115"/>
          <p:cNvSpPr/>
          <p:nvPr/>
        </p:nvSpPr>
        <p:spPr>
          <a:xfrm>
            <a:off x="2742691" y="4142672"/>
            <a:ext cx="2037373" cy="877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7" name="직사각형 116"/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8" name="직사각형 117"/>
          <p:cNvSpPr/>
          <p:nvPr/>
        </p:nvSpPr>
        <p:spPr>
          <a:xfrm>
            <a:off x="2742691" y="3464712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9" name="직사각형 118"/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0" name="직사각형 119"/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1" name="직사각형 120"/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2" name="직사각형 121"/>
          <p:cNvSpPr/>
          <p:nvPr/>
        </p:nvSpPr>
        <p:spPr>
          <a:xfrm>
            <a:off x="2742691" y="369909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3" name="직사각형 122"/>
          <p:cNvSpPr/>
          <p:nvPr/>
        </p:nvSpPr>
        <p:spPr>
          <a:xfrm>
            <a:off x="2742691" y="39272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6854704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SC-ID-D-4300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해당코드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및 삭제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/>
              <a:t>생산입고 </a:t>
            </a:r>
            <a:r>
              <a:rPr lang="ko-KR" altLang="en-US" sz="675" dirty="0"/>
              <a:t>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목록에서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클릭하면 이전에 등록한 정보를 볼 수 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수정을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삭제를 할 수 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2514988" y="2570375"/>
          <a:ext cx="2411378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96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370479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410436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349135">
                  <a:extLst>
                    <a:ext uri="{9D8B030D-6E8A-4147-A177-3AD203B41FA5}">
                      <a16:colId xmlns:a16="http://schemas.microsoft.com/office/drawing/2014/main" xmlns="" val="3275978586"/>
                    </a:ext>
                  </a:extLst>
                </a:gridCol>
                <a:gridCol w="986132">
                  <a:extLst>
                    <a:ext uri="{9D8B030D-6E8A-4147-A177-3AD203B41FA5}">
                      <a16:colId xmlns:a16="http://schemas.microsoft.com/office/drawing/2014/main" xmlns="" val="2979928328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/>
                          </a:solidFill>
                        </a:rPr>
                        <a:t>생산입고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이력 조회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331449" y="2734550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41313" y="270068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44927" y="2753871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813213" y="2789501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3013188" y="2777607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056549" y="2782889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3369013" y="2777606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574005" y="278950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369013" y="2743026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2358421" y="2991056"/>
          <a:ext cx="3325827" cy="2162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2340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486112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517816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495050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05493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287926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486112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464978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</a:tblGrid>
              <a:tr h="34130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입고번호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생산된</a:t>
                      </a:r>
                      <a:endParaRPr lang="en-US" altLang="ko-KR" sz="5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공장명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받는</a:t>
                      </a:r>
                      <a:endParaRPr lang="en-US" altLang="ko-KR" sz="5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작업지시서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2394230" y="550757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402AB1ED-EFA5-8D8E-BB6E-68259A294444}"/>
              </a:ext>
            </a:extLst>
          </p:cNvPr>
          <p:cNvSpPr/>
          <p:nvPr/>
        </p:nvSpPr>
        <p:spPr>
          <a:xfrm>
            <a:off x="2705762" y="3298310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97" name="TextBox 96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98" name="포인트가 5개인 별 97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9" name="직사각형 98"/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2" name="직사각형 101"/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8" name="직사각형 107"/>
          <p:cNvSpPr/>
          <p:nvPr/>
        </p:nvSpPr>
        <p:spPr>
          <a:xfrm>
            <a:off x="2742691" y="4142672"/>
            <a:ext cx="2037373" cy="877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9" name="직사각형 108"/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1" name="직사각형 110"/>
          <p:cNvSpPr/>
          <p:nvPr/>
        </p:nvSpPr>
        <p:spPr>
          <a:xfrm>
            <a:off x="2742691" y="3464712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2" name="직사각형 111"/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3" name="직사각형 112"/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5" name="직사각형 114"/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6" name="TextBox 115"/>
          <p:cNvSpPr txBox="1"/>
          <p:nvPr/>
        </p:nvSpPr>
        <p:spPr>
          <a:xfrm>
            <a:off x="2748051" y="507310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05661" y="5116617"/>
            <a:ext cx="257955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                   수정      삭제                             닫기</a:t>
            </a:r>
            <a:endParaRPr lang="en-US" altLang="ko-KR" sz="750" dirty="0"/>
          </a:p>
        </p:txBody>
      </p:sp>
      <p:sp>
        <p:nvSpPr>
          <p:cNvPr id="118" name="TextBox 117"/>
          <p:cNvSpPr txBox="1"/>
          <p:nvPr/>
        </p:nvSpPr>
        <p:spPr>
          <a:xfrm>
            <a:off x="2915016" y="505428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310170" y="5035310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809913" y="5127662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1" name="직사각형 120"/>
          <p:cNvSpPr/>
          <p:nvPr/>
        </p:nvSpPr>
        <p:spPr>
          <a:xfrm>
            <a:off x="3241990" y="5122544"/>
            <a:ext cx="288415" cy="175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2" name="직사각형 121"/>
          <p:cNvSpPr/>
          <p:nvPr/>
        </p:nvSpPr>
        <p:spPr>
          <a:xfrm>
            <a:off x="4383904" y="5110930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23" name="타원 122"/>
          <p:cNvSpPr/>
          <p:nvPr/>
        </p:nvSpPr>
        <p:spPr>
          <a:xfrm>
            <a:off x="2789958" y="5120829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124" name="타원 123"/>
          <p:cNvSpPr/>
          <p:nvPr/>
        </p:nvSpPr>
        <p:spPr>
          <a:xfrm>
            <a:off x="3205006" y="5109975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3</a:t>
            </a:r>
            <a:endParaRPr lang="ko-KR" altLang="en-US" sz="525" dirty="0"/>
          </a:p>
        </p:txBody>
      </p:sp>
      <p:sp>
        <p:nvSpPr>
          <p:cNvPr id="125" name="타원 124"/>
          <p:cNvSpPr/>
          <p:nvPr/>
        </p:nvSpPr>
        <p:spPr>
          <a:xfrm>
            <a:off x="4338054" y="5087391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4</a:t>
            </a:r>
            <a:endParaRPr lang="ko-KR" altLang="en-US" sz="525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62F90649-FF41-96B8-28AB-29C065CA307B}"/>
              </a:ext>
            </a:extLst>
          </p:cNvPr>
          <p:cNvSpPr/>
          <p:nvPr/>
        </p:nvSpPr>
        <p:spPr>
          <a:xfrm>
            <a:off x="2702523" y="2254855"/>
            <a:ext cx="2140066" cy="2799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402AB1ED-EFA5-8D8E-BB6E-68259A294444}"/>
              </a:ext>
            </a:extLst>
          </p:cNvPr>
          <p:cNvSpPr/>
          <p:nvPr/>
        </p:nvSpPr>
        <p:spPr>
          <a:xfrm>
            <a:off x="2659690" y="221399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128" name="직사각형 127"/>
          <p:cNvSpPr/>
          <p:nvPr/>
        </p:nvSpPr>
        <p:spPr>
          <a:xfrm>
            <a:off x="2742691" y="369909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2" name="직사각형 131"/>
          <p:cNvSpPr/>
          <p:nvPr/>
        </p:nvSpPr>
        <p:spPr>
          <a:xfrm>
            <a:off x="2742691" y="39272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3" name="TextBox 132"/>
          <p:cNvSpPr txBox="1"/>
          <p:nvPr/>
        </p:nvSpPr>
        <p:spPr>
          <a:xfrm>
            <a:off x="2049460" y="2316795"/>
            <a:ext cx="761747" cy="2054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생산일자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생산품목코드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 err="1"/>
              <a:t>생산품목명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수량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 err="1"/>
              <a:t>위주비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생산된 공장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받는 창고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담당자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업체 메모</a:t>
            </a:r>
            <a:endParaRPr lang="en-US" altLang="ko-KR" sz="750" dirty="0"/>
          </a:p>
        </p:txBody>
      </p:sp>
    </p:spTree>
    <p:extLst>
      <p:ext uri="{BB962C8B-B14F-4D97-AF65-F5344CB8AC3E}">
        <p14:creationId xmlns:p14="http://schemas.microsoft.com/office/powerpoint/2010/main" val="41007838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1" name="직사각형 50"/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3" name="TextBox 72"/>
          <p:cNvSpPr txBox="1"/>
          <p:nvPr/>
        </p:nvSpPr>
        <p:spPr>
          <a:xfrm>
            <a:off x="2748051" y="5079342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05661" y="5135322"/>
            <a:ext cx="115127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                   등록    </a:t>
            </a:r>
            <a:endParaRPr lang="en-US" altLang="ko-KR" sz="750" dirty="0"/>
          </a:p>
        </p:txBody>
      </p:sp>
      <p:sp>
        <p:nvSpPr>
          <p:cNvPr id="75" name="TextBox 74"/>
          <p:cNvSpPr txBox="1"/>
          <p:nvPr/>
        </p:nvSpPr>
        <p:spPr>
          <a:xfrm>
            <a:off x="2915016" y="5060523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10170" y="504154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809913" y="5133896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0" name="타원 79"/>
          <p:cNvSpPr/>
          <p:nvPr/>
        </p:nvSpPr>
        <p:spPr>
          <a:xfrm>
            <a:off x="2789958" y="512706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19A3B78-53B7-F28A-FA90-ABCF98D438D1}"/>
              </a:ext>
            </a:extLst>
          </p:cNvPr>
          <p:cNvSpPr/>
          <p:nvPr/>
        </p:nvSpPr>
        <p:spPr>
          <a:xfrm>
            <a:off x="4383904" y="5117164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27694357-3D1D-96A8-9926-B22611AD90DF}"/>
              </a:ext>
            </a:extLst>
          </p:cNvPr>
          <p:cNvSpPr/>
          <p:nvPr/>
        </p:nvSpPr>
        <p:spPr>
          <a:xfrm>
            <a:off x="4338054" y="5093625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24" name="TextBox 23"/>
          <p:cNvSpPr txBox="1"/>
          <p:nvPr/>
        </p:nvSpPr>
        <p:spPr>
          <a:xfrm>
            <a:off x="2049459" y="2316795"/>
            <a:ext cx="699230" cy="2054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거래처 코드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상호명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대표자명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연락처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주소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사업자 번호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업체 메모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en-US" altLang="ko-KR" sz="750" dirty="0"/>
              <a:t>1</a:t>
            </a:r>
          </a:p>
          <a:p>
            <a:endParaRPr lang="en-US" altLang="ko-KR" sz="750" dirty="0"/>
          </a:p>
          <a:p>
            <a:r>
              <a:rPr lang="en-US" altLang="ko-KR" sz="750" dirty="0"/>
              <a:t>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" name="직사각형 25"/>
          <p:cNvSpPr/>
          <p:nvPr/>
        </p:nvSpPr>
        <p:spPr>
          <a:xfrm>
            <a:off x="2742691" y="4142672"/>
            <a:ext cx="2037373" cy="877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직사각형 26"/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8" name="직사각형 27"/>
          <p:cNvSpPr/>
          <p:nvPr/>
        </p:nvSpPr>
        <p:spPr>
          <a:xfrm>
            <a:off x="2742691" y="3464712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9" name="직사각형 28"/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0" name="직사각형 29"/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1" name="직사각형 30"/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4" name="직사각형 33"/>
          <p:cNvSpPr/>
          <p:nvPr/>
        </p:nvSpPr>
        <p:spPr>
          <a:xfrm>
            <a:off x="2742691" y="369909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5" name="직사각형 34"/>
          <p:cNvSpPr/>
          <p:nvPr/>
        </p:nvSpPr>
        <p:spPr>
          <a:xfrm>
            <a:off x="2742691" y="39272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4523415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TextBox 39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48" name="포인트가 5개인 별 47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1" name="직사각형 50"/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3" name="TextBox 52"/>
          <p:cNvSpPr txBox="1"/>
          <p:nvPr/>
        </p:nvSpPr>
        <p:spPr>
          <a:xfrm>
            <a:off x="2049459" y="2316795"/>
            <a:ext cx="699230" cy="2054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거래처 코드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상호명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대표자명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연락처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주소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사업자 번호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업체 메모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en-US" altLang="ko-KR" sz="750" dirty="0"/>
              <a:t>1</a:t>
            </a:r>
          </a:p>
          <a:p>
            <a:endParaRPr lang="en-US" altLang="ko-KR" sz="750" dirty="0"/>
          </a:p>
          <a:p>
            <a:r>
              <a:rPr lang="en-US" altLang="ko-KR" sz="750" dirty="0"/>
              <a:t>2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8" name="직사각형 57"/>
          <p:cNvSpPr/>
          <p:nvPr/>
        </p:nvSpPr>
        <p:spPr>
          <a:xfrm>
            <a:off x="2742691" y="4142672"/>
            <a:ext cx="2037373" cy="877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9" name="직사각형 58"/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0" name="직사각형 59"/>
          <p:cNvSpPr/>
          <p:nvPr/>
        </p:nvSpPr>
        <p:spPr>
          <a:xfrm>
            <a:off x="2742691" y="3464712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1" name="직사각형 60"/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2" name="직사각형 61"/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3" name="직사각형 62"/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3" name="TextBox 72"/>
          <p:cNvSpPr txBox="1"/>
          <p:nvPr/>
        </p:nvSpPr>
        <p:spPr>
          <a:xfrm>
            <a:off x="2748051" y="507310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05661" y="5116617"/>
            <a:ext cx="257955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                   수정      삭제                             닫기</a:t>
            </a:r>
            <a:endParaRPr lang="en-US" altLang="ko-KR" sz="750" dirty="0"/>
          </a:p>
        </p:txBody>
      </p:sp>
      <p:sp>
        <p:nvSpPr>
          <p:cNvPr id="75" name="TextBox 74"/>
          <p:cNvSpPr txBox="1"/>
          <p:nvPr/>
        </p:nvSpPr>
        <p:spPr>
          <a:xfrm>
            <a:off x="2915016" y="505428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10170" y="5035310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809913" y="5127662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8" name="직사각형 77"/>
          <p:cNvSpPr/>
          <p:nvPr/>
        </p:nvSpPr>
        <p:spPr>
          <a:xfrm>
            <a:off x="3241990" y="5122544"/>
            <a:ext cx="288415" cy="175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4383904" y="5110930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80" name="타원 79"/>
          <p:cNvSpPr/>
          <p:nvPr/>
        </p:nvSpPr>
        <p:spPr>
          <a:xfrm>
            <a:off x="2789958" y="5120829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81" name="타원 80"/>
          <p:cNvSpPr/>
          <p:nvPr/>
        </p:nvSpPr>
        <p:spPr>
          <a:xfrm>
            <a:off x="3205006" y="5109975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3</a:t>
            </a:r>
            <a:endParaRPr lang="ko-KR" altLang="en-US" sz="525" dirty="0"/>
          </a:p>
        </p:txBody>
      </p:sp>
      <p:sp>
        <p:nvSpPr>
          <p:cNvPr id="82" name="타원 81"/>
          <p:cNvSpPr/>
          <p:nvPr/>
        </p:nvSpPr>
        <p:spPr>
          <a:xfrm>
            <a:off x="4338054" y="5087391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4</a:t>
            </a:r>
            <a:endParaRPr lang="ko-KR" altLang="en-US" sz="525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2F90649-FF41-96B8-28AB-29C065CA307B}"/>
              </a:ext>
            </a:extLst>
          </p:cNvPr>
          <p:cNvSpPr/>
          <p:nvPr/>
        </p:nvSpPr>
        <p:spPr>
          <a:xfrm>
            <a:off x="2702523" y="2254855"/>
            <a:ext cx="2140066" cy="2799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402AB1ED-EFA5-8D8E-BB6E-68259A294444}"/>
              </a:ext>
            </a:extLst>
          </p:cNvPr>
          <p:cNvSpPr/>
          <p:nvPr/>
        </p:nvSpPr>
        <p:spPr>
          <a:xfrm>
            <a:off x="2659690" y="221399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26" name="직사각형 25"/>
          <p:cNvSpPr/>
          <p:nvPr/>
        </p:nvSpPr>
        <p:spPr>
          <a:xfrm>
            <a:off x="2742691" y="369909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직사각형 26"/>
          <p:cNvSpPr/>
          <p:nvPr/>
        </p:nvSpPr>
        <p:spPr>
          <a:xfrm>
            <a:off x="2742691" y="39272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601531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SC-ID-D-5100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 err="1"/>
              <a:t>창고이동</a:t>
            </a:r>
            <a:r>
              <a:rPr lang="ko-KR" altLang="en-US" sz="675" dirty="0"/>
              <a:t>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5010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버튼에 따라 필터가 적용되어 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리스트에 반영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</a:t>
                      </a:r>
                      <a:r>
                        <a:rPr lang="ko-KR" altLang="en-US" sz="6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창고이동의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 정보 창을 띄운다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창이 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나타나는 버튼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메뉴를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클릭하면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나타나는 페이지입니다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리스트를 볼 수 있고 등록과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등을 할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2514988" y="2570375"/>
          <a:ext cx="2011290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58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02258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402258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402258">
                  <a:extLst>
                    <a:ext uri="{9D8B030D-6E8A-4147-A177-3AD203B41FA5}">
                      <a16:colId xmlns:a16="http://schemas.microsoft.com/office/drawing/2014/main" xmlns="" val="3275978586"/>
                    </a:ext>
                  </a:extLst>
                </a:gridCol>
                <a:gridCol w="402258">
                  <a:extLst>
                    <a:ext uri="{9D8B030D-6E8A-4147-A177-3AD203B41FA5}">
                      <a16:colId xmlns:a16="http://schemas.microsoft.com/office/drawing/2014/main" xmlns="" val="2979928328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331449" y="2734550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41313" y="270068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44927" y="2753871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813213" y="2789501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3013188" y="2777607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056549" y="2782889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3369013" y="2777606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574005" y="278950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369013" y="2743026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2358421" y="2991056"/>
          <a:ext cx="3288012" cy="2162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497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558695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595133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568968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51107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30917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558695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</a:tblGrid>
              <a:tr h="34130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이동번호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보내는</a:t>
                      </a:r>
                      <a:r>
                        <a:rPr lang="en-US" altLang="ko-KR" sz="5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받는</a:t>
                      </a:r>
                      <a:r>
                        <a:rPr lang="en-US" altLang="ko-KR" sz="5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/>
          </p:nvPr>
        </p:nvGraphicFramePr>
        <p:xfrm>
          <a:off x="2363336" y="5429476"/>
          <a:ext cx="416510" cy="252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10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252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2394230" y="550757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8" name="TextBox 87"/>
          <p:cNvSpPr txBox="1"/>
          <p:nvPr/>
        </p:nvSpPr>
        <p:spPr>
          <a:xfrm>
            <a:off x="2367382" y="5481320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2453088" y="2527485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94" name="타원 93"/>
          <p:cNvSpPr/>
          <p:nvPr/>
        </p:nvSpPr>
        <p:spPr>
          <a:xfrm>
            <a:off x="2773603" y="332841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</p:spTree>
    <p:extLst>
      <p:ext uri="{BB962C8B-B14F-4D97-AF65-F5344CB8AC3E}">
        <p14:creationId xmlns:p14="http://schemas.microsoft.com/office/powerpoint/2010/main" val="293609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44131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SC-ID-B-1001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 및 수정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179229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개인정보를 조회하며 수정도 가능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탈퇴 메뉴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관리자에게 문의할 수 있는 메뉴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 사항에 대한 관리자 답변 확인 메뉴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변경 페이지로 이동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외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정보 수정 페이지로 이동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 메뉴를 클릭하면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초기 화면으로 개인정보 조회 및 수정 메뉴 페이지가 나타난다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개인정보</a:t>
            </a:r>
            <a:r>
              <a:rPr lang="en-US" altLang="ko-KR" sz="1200" dirty="0"/>
              <a:t>/</a:t>
            </a:r>
            <a:r>
              <a:rPr lang="ko-KR" altLang="en-US" sz="12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재고 메뉴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 메뉴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180642" y="1771648"/>
            <a:ext cx="1447479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51520" y="1871788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19046" y="18737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개인정보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47420" y="1871788"/>
            <a:ext cx="1341720" cy="909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92732" y="2181817"/>
            <a:ext cx="14734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개인정보 조회 및 수정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회원 탈퇴</a:t>
            </a:r>
            <a:endParaRPr lang="en-US" altLang="ko-KR" sz="1000" dirty="0"/>
          </a:p>
        </p:txBody>
      </p:sp>
      <p:sp>
        <p:nvSpPr>
          <p:cNvPr id="83" name="직사각형 82"/>
          <p:cNvSpPr/>
          <p:nvPr/>
        </p:nvSpPr>
        <p:spPr>
          <a:xfrm>
            <a:off x="251520" y="2912121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67047" y="291412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관리자 문의</a:t>
            </a:r>
            <a:endParaRPr lang="ko-KR" altLang="en-US" sz="1200" dirty="0"/>
          </a:p>
        </p:txBody>
      </p:sp>
      <p:sp>
        <p:nvSpPr>
          <p:cNvPr id="85" name="직사각형 84"/>
          <p:cNvSpPr/>
          <p:nvPr/>
        </p:nvSpPr>
        <p:spPr>
          <a:xfrm>
            <a:off x="247420" y="2912120"/>
            <a:ext cx="1341720" cy="1236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40765" y="3354065"/>
            <a:ext cx="1127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관리자 문의하기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문의 답변 확인</a:t>
            </a:r>
            <a:endParaRPr lang="en-US" altLang="ko-KR" sz="1000" dirty="0"/>
          </a:p>
        </p:txBody>
      </p:sp>
      <p:sp>
        <p:nvSpPr>
          <p:cNvPr id="225" name="타원 224"/>
          <p:cNvSpPr/>
          <p:nvPr/>
        </p:nvSpPr>
        <p:spPr>
          <a:xfrm>
            <a:off x="203451" y="210346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TextBox 225"/>
          <p:cNvSpPr txBox="1"/>
          <p:nvPr/>
        </p:nvSpPr>
        <p:spPr>
          <a:xfrm>
            <a:off x="175968" y="207677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68570" y="241719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41087" y="239050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299389" y="3275578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271906" y="324888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314863" y="3592283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87380" y="356558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933738" y="1921888"/>
            <a:ext cx="3971330" cy="2587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2798336" y="2021749"/>
            <a:ext cx="235577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798336" y="2422517"/>
            <a:ext cx="235577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2798336" y="2823285"/>
            <a:ext cx="235577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798336" y="3224053"/>
            <a:ext cx="235577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2798336" y="3624821"/>
            <a:ext cx="235577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714570" y="205008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아이디</a:t>
            </a:r>
            <a:endParaRPr lang="en-US" altLang="ko-KR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563888" y="364354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이메일 주소</a:t>
            </a:r>
            <a:endParaRPr lang="en-US" altLang="ko-KR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714570" y="284440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연락처</a:t>
            </a:r>
            <a:endParaRPr lang="en-US" altLang="ko-KR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714570" y="323928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집주소</a:t>
            </a:r>
            <a:endParaRPr lang="en-US" altLang="ko-KR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778690" y="24453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이름</a:t>
            </a:r>
            <a:endParaRPr lang="en-US" altLang="ko-KR" sz="1000" dirty="0"/>
          </a:p>
        </p:txBody>
      </p:sp>
      <p:sp>
        <p:nvSpPr>
          <p:cNvPr id="119" name="직사각형 118"/>
          <p:cNvSpPr/>
          <p:nvPr/>
        </p:nvSpPr>
        <p:spPr>
          <a:xfrm>
            <a:off x="2817490" y="4038839"/>
            <a:ext cx="110472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2870354" y="4059546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비밀번호 변경</a:t>
            </a:r>
            <a:endParaRPr lang="en-US" altLang="ko-KR" sz="1000" dirty="0"/>
          </a:p>
        </p:txBody>
      </p:sp>
      <p:sp>
        <p:nvSpPr>
          <p:cNvPr id="122" name="직사각형 121"/>
          <p:cNvSpPr/>
          <p:nvPr/>
        </p:nvSpPr>
        <p:spPr>
          <a:xfrm>
            <a:off x="4031960" y="4035432"/>
            <a:ext cx="110472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4232683" y="4005064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비밀번호 외 </a:t>
            </a:r>
            <a:endParaRPr lang="en-US" altLang="ko-KR" sz="800" dirty="0"/>
          </a:p>
          <a:p>
            <a:r>
              <a:rPr lang="ko-KR" altLang="en-US" sz="800" dirty="0"/>
              <a:t>정보 변경</a:t>
            </a:r>
            <a:endParaRPr lang="en-US" altLang="ko-KR" sz="800" dirty="0"/>
          </a:p>
        </p:txBody>
      </p:sp>
      <p:sp>
        <p:nvSpPr>
          <p:cNvPr id="124" name="타원 123"/>
          <p:cNvSpPr/>
          <p:nvPr/>
        </p:nvSpPr>
        <p:spPr>
          <a:xfrm>
            <a:off x="2711659" y="3952776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2684176" y="39260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3947003" y="3934757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919520" y="390806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605545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SC-ID-D-5100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 err="1"/>
              <a:t>창고이동</a:t>
            </a:r>
            <a:r>
              <a:rPr lang="ko-KR" altLang="en-US" sz="675" dirty="0"/>
              <a:t>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정보를 등록 후 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양식에 맞게 정보를 입력 후 등록을 누르면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정보대로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창고이동이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등록됩니다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2514988" y="2570375"/>
          <a:ext cx="2011290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58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02258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402258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402258">
                  <a:extLst>
                    <a:ext uri="{9D8B030D-6E8A-4147-A177-3AD203B41FA5}">
                      <a16:colId xmlns:a16="http://schemas.microsoft.com/office/drawing/2014/main" xmlns="" val="3275978586"/>
                    </a:ext>
                  </a:extLst>
                </a:gridCol>
                <a:gridCol w="402258">
                  <a:extLst>
                    <a:ext uri="{9D8B030D-6E8A-4147-A177-3AD203B41FA5}">
                      <a16:colId xmlns:a16="http://schemas.microsoft.com/office/drawing/2014/main" xmlns="" val="2979928328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331449" y="2734550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444927" y="2753871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813213" y="2789501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3013188" y="2777607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056549" y="2782889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3369013" y="2777606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574005" y="278950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369013" y="2743026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2358421" y="2991056"/>
          <a:ext cx="3288012" cy="2162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497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558695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595133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568968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51107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30917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558695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</a:tblGrid>
              <a:tr h="34130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이동번호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보내는</a:t>
                      </a:r>
                      <a:r>
                        <a:rPr lang="en-US" altLang="ko-KR" sz="5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받는</a:t>
                      </a:r>
                      <a:r>
                        <a:rPr lang="en-US" altLang="ko-KR" sz="5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2394230" y="550757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2" name="타원 91"/>
          <p:cNvSpPr/>
          <p:nvPr/>
        </p:nvSpPr>
        <p:spPr>
          <a:xfrm>
            <a:off x="2453088" y="2527485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94" name="타원 93"/>
          <p:cNvSpPr/>
          <p:nvPr/>
        </p:nvSpPr>
        <p:spPr>
          <a:xfrm>
            <a:off x="2773603" y="332841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98" name="직사각형 97"/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9" name="TextBox 98"/>
          <p:cNvSpPr txBox="1"/>
          <p:nvPr/>
        </p:nvSpPr>
        <p:spPr>
          <a:xfrm>
            <a:off x="2748051" y="5079342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205661" y="5135322"/>
            <a:ext cx="115127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                   등록    </a:t>
            </a:r>
            <a:endParaRPr lang="en-US" altLang="ko-KR" sz="750" dirty="0"/>
          </a:p>
        </p:txBody>
      </p:sp>
      <p:sp>
        <p:nvSpPr>
          <p:cNvPr id="102" name="TextBox 101"/>
          <p:cNvSpPr txBox="1"/>
          <p:nvPr/>
        </p:nvSpPr>
        <p:spPr>
          <a:xfrm>
            <a:off x="2915016" y="5060523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310170" y="504154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809913" y="5133896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1" name="타원 110"/>
          <p:cNvSpPr/>
          <p:nvPr/>
        </p:nvSpPr>
        <p:spPr>
          <a:xfrm>
            <a:off x="2789958" y="512706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E19A3B78-53B7-F28A-FA90-ABCF98D438D1}"/>
              </a:ext>
            </a:extLst>
          </p:cNvPr>
          <p:cNvSpPr/>
          <p:nvPr/>
        </p:nvSpPr>
        <p:spPr>
          <a:xfrm>
            <a:off x="4383904" y="5117164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xmlns="" id="{27694357-3D1D-96A8-9926-B22611AD90DF}"/>
              </a:ext>
            </a:extLst>
          </p:cNvPr>
          <p:cNvSpPr/>
          <p:nvPr/>
        </p:nvSpPr>
        <p:spPr>
          <a:xfrm>
            <a:off x="4338054" y="5093625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115" name="TextBox 114"/>
          <p:cNvSpPr txBox="1"/>
          <p:nvPr/>
        </p:nvSpPr>
        <p:spPr>
          <a:xfrm>
            <a:off x="2049459" y="2316795"/>
            <a:ext cx="699230" cy="2054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일자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보내는 창고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받는 창고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품목명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품목 코드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수량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담당자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en-US" altLang="ko-KR" sz="750" dirty="0"/>
              <a:t>1</a:t>
            </a:r>
          </a:p>
          <a:p>
            <a:endParaRPr lang="en-US" altLang="ko-KR" sz="750" dirty="0"/>
          </a:p>
          <a:p>
            <a:r>
              <a:rPr lang="ko-KR" altLang="en-US" sz="750" dirty="0"/>
              <a:t>메모</a:t>
            </a:r>
            <a:endParaRPr lang="en-US" altLang="ko-KR" sz="750" dirty="0"/>
          </a:p>
        </p:txBody>
      </p:sp>
      <p:sp>
        <p:nvSpPr>
          <p:cNvPr id="116" name="직사각형 115"/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7" name="직사각형 116"/>
          <p:cNvSpPr/>
          <p:nvPr/>
        </p:nvSpPr>
        <p:spPr>
          <a:xfrm>
            <a:off x="2742691" y="4142672"/>
            <a:ext cx="2037373" cy="877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8" name="직사각형 117"/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9" name="직사각형 118"/>
          <p:cNvSpPr/>
          <p:nvPr/>
        </p:nvSpPr>
        <p:spPr>
          <a:xfrm>
            <a:off x="2742691" y="3464712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0" name="직사각형 119"/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1" name="직사각형 120"/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2" name="직사각형 121"/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3" name="직사각형 122"/>
          <p:cNvSpPr/>
          <p:nvPr/>
        </p:nvSpPr>
        <p:spPr>
          <a:xfrm>
            <a:off x="2742691" y="369909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4" name="직사각형 123"/>
          <p:cNvSpPr/>
          <p:nvPr/>
        </p:nvSpPr>
        <p:spPr>
          <a:xfrm>
            <a:off x="2742691" y="39272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6957120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SC-ID-D-5100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해당코드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및 삭제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 err="1"/>
              <a:t>창고이동</a:t>
            </a:r>
            <a:r>
              <a:rPr lang="ko-KR" altLang="en-US" sz="675" dirty="0"/>
              <a:t>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목록에서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클릭하면 이전에 등록한 정보를 볼 수 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수정을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</a:t>
                      </a:r>
                      <a:endParaRPr lang="en-US" altLang="ko-KR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눌러 삭제를 할 수 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2514988" y="2570375"/>
          <a:ext cx="2011290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58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02258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402258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402258">
                  <a:extLst>
                    <a:ext uri="{9D8B030D-6E8A-4147-A177-3AD203B41FA5}">
                      <a16:colId xmlns:a16="http://schemas.microsoft.com/office/drawing/2014/main" xmlns="" val="3275978586"/>
                    </a:ext>
                  </a:extLst>
                </a:gridCol>
                <a:gridCol w="402258">
                  <a:extLst>
                    <a:ext uri="{9D8B030D-6E8A-4147-A177-3AD203B41FA5}">
                      <a16:colId xmlns:a16="http://schemas.microsoft.com/office/drawing/2014/main" xmlns="" val="2979928328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331449" y="2734550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444927" y="2753871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813213" y="2789501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3013188" y="2777607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056549" y="2782889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3369013" y="2777606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574005" y="278950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369013" y="2743026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2358421" y="2991056"/>
          <a:ext cx="3288012" cy="2162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497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558695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595133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568968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51107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330917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558695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</a:tblGrid>
              <a:tr h="34130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이동번호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보내는</a:t>
                      </a:r>
                      <a:r>
                        <a:rPr lang="en-US" altLang="ko-KR" sz="5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받는</a:t>
                      </a:r>
                      <a:r>
                        <a:rPr lang="en-US" altLang="ko-KR" sz="5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2394230" y="550757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2" name="타원 91"/>
          <p:cNvSpPr/>
          <p:nvPr/>
        </p:nvSpPr>
        <p:spPr>
          <a:xfrm>
            <a:off x="2453088" y="2527485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94" name="타원 93"/>
          <p:cNvSpPr/>
          <p:nvPr/>
        </p:nvSpPr>
        <p:spPr>
          <a:xfrm>
            <a:off x="2773603" y="332841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98" name="TextBox 97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99" name="포인트가 5개인 별 98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0" name="직사각형 99"/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8" name="직사각형 107"/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9" name="직사각형 108"/>
          <p:cNvSpPr/>
          <p:nvPr/>
        </p:nvSpPr>
        <p:spPr>
          <a:xfrm>
            <a:off x="2742691" y="4142672"/>
            <a:ext cx="2037373" cy="877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1" name="직사각형 110"/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2" name="직사각형 111"/>
          <p:cNvSpPr/>
          <p:nvPr/>
        </p:nvSpPr>
        <p:spPr>
          <a:xfrm>
            <a:off x="2742691" y="3464712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3" name="직사각형 112"/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5" name="직사각형 114"/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6" name="직사각형 115"/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7" name="TextBox 116"/>
          <p:cNvSpPr txBox="1"/>
          <p:nvPr/>
        </p:nvSpPr>
        <p:spPr>
          <a:xfrm>
            <a:off x="2748051" y="507310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205661" y="5116617"/>
            <a:ext cx="257955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                   수정      삭제                             닫기</a:t>
            </a:r>
            <a:endParaRPr lang="en-US" altLang="ko-KR" sz="750" dirty="0"/>
          </a:p>
        </p:txBody>
      </p:sp>
      <p:sp>
        <p:nvSpPr>
          <p:cNvPr id="119" name="TextBox 118"/>
          <p:cNvSpPr txBox="1"/>
          <p:nvPr/>
        </p:nvSpPr>
        <p:spPr>
          <a:xfrm>
            <a:off x="2915016" y="505428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310170" y="5035310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809913" y="5127662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2" name="직사각형 121"/>
          <p:cNvSpPr/>
          <p:nvPr/>
        </p:nvSpPr>
        <p:spPr>
          <a:xfrm>
            <a:off x="3241990" y="5122544"/>
            <a:ext cx="288415" cy="175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3" name="직사각형 122"/>
          <p:cNvSpPr/>
          <p:nvPr/>
        </p:nvSpPr>
        <p:spPr>
          <a:xfrm>
            <a:off x="4383904" y="5110930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24" name="타원 123"/>
          <p:cNvSpPr/>
          <p:nvPr/>
        </p:nvSpPr>
        <p:spPr>
          <a:xfrm>
            <a:off x="2789958" y="5120829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125" name="타원 124"/>
          <p:cNvSpPr/>
          <p:nvPr/>
        </p:nvSpPr>
        <p:spPr>
          <a:xfrm>
            <a:off x="3205006" y="5109975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3</a:t>
            </a:r>
            <a:endParaRPr lang="ko-KR" altLang="en-US" sz="525" dirty="0"/>
          </a:p>
        </p:txBody>
      </p:sp>
      <p:sp>
        <p:nvSpPr>
          <p:cNvPr id="126" name="타원 125"/>
          <p:cNvSpPr/>
          <p:nvPr/>
        </p:nvSpPr>
        <p:spPr>
          <a:xfrm>
            <a:off x="4338054" y="5087391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4</a:t>
            </a:r>
            <a:endParaRPr lang="ko-KR" altLang="en-US" sz="525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62F90649-FF41-96B8-28AB-29C065CA307B}"/>
              </a:ext>
            </a:extLst>
          </p:cNvPr>
          <p:cNvSpPr/>
          <p:nvPr/>
        </p:nvSpPr>
        <p:spPr>
          <a:xfrm>
            <a:off x="2702523" y="2254855"/>
            <a:ext cx="2140066" cy="2799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xmlns="" id="{402AB1ED-EFA5-8D8E-BB6E-68259A294444}"/>
              </a:ext>
            </a:extLst>
          </p:cNvPr>
          <p:cNvSpPr/>
          <p:nvPr/>
        </p:nvSpPr>
        <p:spPr>
          <a:xfrm>
            <a:off x="2659690" y="221399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132" name="직사각형 131"/>
          <p:cNvSpPr/>
          <p:nvPr/>
        </p:nvSpPr>
        <p:spPr>
          <a:xfrm>
            <a:off x="2742691" y="369909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3" name="직사각형 132"/>
          <p:cNvSpPr/>
          <p:nvPr/>
        </p:nvSpPr>
        <p:spPr>
          <a:xfrm>
            <a:off x="2742691" y="39272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4" name="TextBox 133"/>
          <p:cNvSpPr txBox="1"/>
          <p:nvPr/>
        </p:nvSpPr>
        <p:spPr>
          <a:xfrm>
            <a:off x="2049459" y="2316795"/>
            <a:ext cx="699230" cy="2054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일자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보내는 창고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받는 창고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품목명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품목 코드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수량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담당자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en-US" altLang="ko-KR" sz="750" dirty="0"/>
              <a:t>1</a:t>
            </a:r>
          </a:p>
          <a:p>
            <a:endParaRPr lang="en-US" altLang="ko-KR" sz="750" dirty="0"/>
          </a:p>
          <a:p>
            <a:r>
              <a:rPr lang="ko-KR" altLang="en-US" sz="750" dirty="0"/>
              <a:t>메모</a:t>
            </a:r>
            <a:endParaRPr lang="en-US" altLang="ko-KR" sz="750" dirty="0"/>
          </a:p>
        </p:txBody>
      </p:sp>
    </p:spTree>
    <p:extLst>
      <p:ext uri="{BB962C8B-B14F-4D97-AF65-F5344CB8AC3E}">
        <p14:creationId xmlns:p14="http://schemas.microsoft.com/office/powerpoint/2010/main" val="16462133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SC-ID-D-5200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불량처리</a:t>
            </a:r>
            <a:r>
              <a:rPr lang="ko-KR" altLang="en-US" sz="675" dirty="0"/>
              <a:t>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5010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버튼에 따라 필터가 적용되어 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리스트에 반영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</a:t>
                      </a:r>
                      <a:r>
                        <a:rPr lang="ko-KR" altLang="en-US" sz="6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불량처리의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 정보 창을 띄운다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창이 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나타나는 버튼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메뉴를 클릭하면 나타나는 페이지입니다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리스트를 볼 수 있고 등록과 수정 등을 할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2514988" y="2570375"/>
          <a:ext cx="2411378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96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370479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410436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349135">
                  <a:extLst>
                    <a:ext uri="{9D8B030D-6E8A-4147-A177-3AD203B41FA5}">
                      <a16:colId xmlns:a16="http://schemas.microsoft.com/office/drawing/2014/main" xmlns="" val="3275978586"/>
                    </a:ext>
                  </a:extLst>
                </a:gridCol>
                <a:gridCol w="986132">
                  <a:extLst>
                    <a:ext uri="{9D8B030D-6E8A-4147-A177-3AD203B41FA5}">
                      <a16:colId xmlns:a16="http://schemas.microsoft.com/office/drawing/2014/main" xmlns="" val="2979928328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생산입고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 이력 조회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331449" y="2734550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41313" y="270068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44927" y="2753871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813213" y="2789501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3013188" y="2777607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056549" y="2782889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3369013" y="2777606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574005" y="278950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369013" y="2743026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2358421" y="2991056"/>
          <a:ext cx="3288012" cy="2162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497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558695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595133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568968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51107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508746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80866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</a:tblGrid>
              <a:tr h="34130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입력일자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창고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처리방법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</a:tbl>
          </a:graphicData>
        </a:graphic>
      </p:graphicFrame>
      <p:sp>
        <p:nvSpPr>
          <p:cNvPr id="66" name="타원 65"/>
          <p:cNvSpPr/>
          <p:nvPr/>
        </p:nvSpPr>
        <p:spPr>
          <a:xfrm>
            <a:off x="2462990" y="2527319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/>
          </p:nvPr>
        </p:nvGraphicFramePr>
        <p:xfrm>
          <a:off x="2363336" y="5429476"/>
          <a:ext cx="416510" cy="252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10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252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sp>
        <p:nvSpPr>
          <p:cNvPr id="116" name="타원 115"/>
          <p:cNvSpPr/>
          <p:nvPr/>
        </p:nvSpPr>
        <p:spPr>
          <a:xfrm>
            <a:off x="2394230" y="550757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7" name="TextBox 116"/>
          <p:cNvSpPr txBox="1"/>
          <p:nvPr/>
        </p:nvSpPr>
        <p:spPr>
          <a:xfrm>
            <a:off x="2367382" y="5481320"/>
            <a:ext cx="99842" cy="1731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767363" y="332841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</p:spTree>
    <p:extLst>
      <p:ext uri="{BB962C8B-B14F-4D97-AF65-F5344CB8AC3E}">
        <p14:creationId xmlns:p14="http://schemas.microsoft.com/office/powerpoint/2010/main" val="11179891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SC-ID-D-5200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불량처리</a:t>
            </a:r>
            <a:r>
              <a:rPr lang="ko-KR" altLang="en-US" sz="675" dirty="0"/>
              <a:t>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정보를 등록 후 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양식에 맞게 정보를 입력 후 등록을 누르면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정보대로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불량처리가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등록됩니다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2514988" y="2570375"/>
          <a:ext cx="2411378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96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370479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410436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349135">
                  <a:extLst>
                    <a:ext uri="{9D8B030D-6E8A-4147-A177-3AD203B41FA5}">
                      <a16:colId xmlns:a16="http://schemas.microsoft.com/office/drawing/2014/main" xmlns="" val="3275978586"/>
                    </a:ext>
                  </a:extLst>
                </a:gridCol>
                <a:gridCol w="986132">
                  <a:extLst>
                    <a:ext uri="{9D8B030D-6E8A-4147-A177-3AD203B41FA5}">
                      <a16:colId xmlns:a16="http://schemas.microsoft.com/office/drawing/2014/main" xmlns="" val="2979928328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생산입고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 이력 조회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331449" y="2734550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41313" y="270068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44927" y="2753871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813213" y="2789501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3013188" y="2777607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056549" y="2782889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3369013" y="2777606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574005" y="278950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369013" y="2743026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2358421" y="2991056"/>
          <a:ext cx="3288012" cy="2162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497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558695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595133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568968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51107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508746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80866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</a:tblGrid>
              <a:tr h="34130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입력일자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창고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처리방법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</a:tbl>
          </a:graphicData>
        </a:graphic>
      </p:graphicFrame>
      <p:sp>
        <p:nvSpPr>
          <p:cNvPr id="66" name="타원 65"/>
          <p:cNvSpPr/>
          <p:nvPr/>
        </p:nvSpPr>
        <p:spPr>
          <a:xfrm>
            <a:off x="2462990" y="2527319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67" name="타원 66"/>
          <p:cNvSpPr/>
          <p:nvPr/>
        </p:nvSpPr>
        <p:spPr>
          <a:xfrm>
            <a:off x="2767363" y="332841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92" name="직사각형 91"/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4" name="TextBox 93"/>
          <p:cNvSpPr txBox="1"/>
          <p:nvPr/>
        </p:nvSpPr>
        <p:spPr>
          <a:xfrm>
            <a:off x="2748051" y="5079342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205661" y="5135322"/>
            <a:ext cx="115127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                   등록    </a:t>
            </a:r>
            <a:endParaRPr lang="en-US" altLang="ko-KR" sz="750" dirty="0"/>
          </a:p>
        </p:txBody>
      </p:sp>
      <p:sp>
        <p:nvSpPr>
          <p:cNvPr id="98" name="TextBox 97"/>
          <p:cNvSpPr txBox="1"/>
          <p:nvPr/>
        </p:nvSpPr>
        <p:spPr>
          <a:xfrm>
            <a:off x="2915016" y="5060523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310170" y="504154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809913" y="5133896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2" name="타원 101"/>
          <p:cNvSpPr/>
          <p:nvPr/>
        </p:nvSpPr>
        <p:spPr>
          <a:xfrm>
            <a:off x="2789958" y="512706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E19A3B78-53B7-F28A-FA90-ABCF98D438D1}"/>
              </a:ext>
            </a:extLst>
          </p:cNvPr>
          <p:cNvSpPr/>
          <p:nvPr/>
        </p:nvSpPr>
        <p:spPr>
          <a:xfrm>
            <a:off x="4383904" y="5117164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xmlns="" id="{27694357-3D1D-96A8-9926-B22611AD90DF}"/>
              </a:ext>
            </a:extLst>
          </p:cNvPr>
          <p:cNvSpPr/>
          <p:nvPr/>
        </p:nvSpPr>
        <p:spPr>
          <a:xfrm>
            <a:off x="4338054" y="5093625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111" name="TextBox 110"/>
          <p:cNvSpPr txBox="1"/>
          <p:nvPr/>
        </p:nvSpPr>
        <p:spPr>
          <a:xfrm>
            <a:off x="2049459" y="2316795"/>
            <a:ext cx="603050" cy="2054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처리일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담당자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 err="1"/>
              <a:t>발견창고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처리방법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 err="1"/>
              <a:t>품목코드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품목명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수량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불량 유형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메모</a:t>
            </a:r>
            <a:endParaRPr lang="en-US" altLang="ko-KR" sz="750" dirty="0"/>
          </a:p>
        </p:txBody>
      </p:sp>
      <p:sp>
        <p:nvSpPr>
          <p:cNvPr id="112" name="직사각형 111"/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3" name="직사각형 112"/>
          <p:cNvSpPr/>
          <p:nvPr/>
        </p:nvSpPr>
        <p:spPr>
          <a:xfrm>
            <a:off x="2742691" y="4142672"/>
            <a:ext cx="2037373" cy="877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8" name="직사각형 117"/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9" name="직사각형 118"/>
          <p:cNvSpPr/>
          <p:nvPr/>
        </p:nvSpPr>
        <p:spPr>
          <a:xfrm>
            <a:off x="2742691" y="3464712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0" name="직사각형 119"/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1" name="직사각형 120"/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2" name="직사각형 121"/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3" name="직사각형 122"/>
          <p:cNvSpPr/>
          <p:nvPr/>
        </p:nvSpPr>
        <p:spPr>
          <a:xfrm>
            <a:off x="2742691" y="369909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4" name="직사각형 123"/>
          <p:cNvSpPr/>
          <p:nvPr/>
        </p:nvSpPr>
        <p:spPr>
          <a:xfrm>
            <a:off x="2742691" y="39272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9777246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SC-ID-D-5200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해당코드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및 삭제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524100" y="2268826"/>
            <a:ext cx="534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73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397800" y="2484701"/>
            <a:ext cx="72227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거래처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부서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품목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담당자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397799" y="30725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06389" y="307340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97799" y="3072563"/>
            <a:ext cx="708103" cy="7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403378" y="3274211"/>
            <a:ext cx="697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견적서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주문서</a:t>
            </a:r>
            <a:endParaRPr lang="en-US" altLang="ko-KR" sz="675" dirty="0"/>
          </a:p>
          <a:p>
            <a:pPr algn="ctr"/>
            <a:r>
              <a:rPr lang="ko-KR" altLang="en-US" sz="675" dirty="0"/>
              <a:t>판매</a:t>
            </a:r>
            <a:endParaRPr lang="en-US" altLang="ko-KR" sz="675" dirty="0"/>
          </a:p>
          <a:p>
            <a:pPr algn="ctr"/>
            <a:r>
              <a:rPr lang="ko-KR" altLang="en-US" sz="675" dirty="0"/>
              <a:t>출하 지시서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403378" y="386834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1" name="TextBox 50"/>
          <p:cNvSpPr txBox="1"/>
          <p:nvPr/>
        </p:nvSpPr>
        <p:spPr>
          <a:xfrm>
            <a:off x="1397799" y="3869846"/>
            <a:ext cx="708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3378" y="3868347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53" name="TextBox 52"/>
          <p:cNvSpPr txBox="1"/>
          <p:nvPr/>
        </p:nvSpPr>
        <p:spPr>
          <a:xfrm>
            <a:off x="1410102" y="4044627"/>
            <a:ext cx="695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발주</a:t>
            </a:r>
            <a:endParaRPr lang="en-US" altLang="ko-KR" sz="675" dirty="0"/>
          </a:p>
          <a:p>
            <a:pPr algn="ctr"/>
            <a:r>
              <a:rPr lang="ko-KR" altLang="en-US" sz="675" dirty="0"/>
              <a:t>구매</a:t>
            </a:r>
            <a:endParaRPr lang="en-US" altLang="ko-KR" sz="675" dirty="0"/>
          </a:p>
        </p:txBody>
      </p:sp>
      <p:sp>
        <p:nvSpPr>
          <p:cNvPr id="60" name="직사각형 59"/>
          <p:cNvSpPr/>
          <p:nvPr/>
        </p:nvSpPr>
        <p:spPr>
          <a:xfrm>
            <a:off x="1406494" y="4442725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1" name="TextBox 60"/>
          <p:cNvSpPr txBox="1"/>
          <p:nvPr/>
        </p:nvSpPr>
        <p:spPr>
          <a:xfrm>
            <a:off x="1397800" y="4444225"/>
            <a:ext cx="713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생산</a:t>
            </a:r>
            <a:r>
              <a:rPr lang="en-US" altLang="ko-KR" sz="675" dirty="0"/>
              <a:t>/</a:t>
            </a:r>
            <a:r>
              <a:rPr lang="ko-KR" altLang="en-US" sz="675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03419" y="4442725"/>
            <a:ext cx="708103" cy="61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63" name="TextBox 62"/>
          <p:cNvSpPr txBox="1"/>
          <p:nvPr/>
        </p:nvSpPr>
        <p:spPr>
          <a:xfrm>
            <a:off x="1413070" y="4637240"/>
            <a:ext cx="687701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공정관리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작업지시서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생산입고</a:t>
            </a:r>
            <a:endParaRPr lang="en-US" altLang="ko-KR" sz="675" dirty="0"/>
          </a:p>
        </p:txBody>
      </p:sp>
      <p:sp>
        <p:nvSpPr>
          <p:cNvPr id="69" name="직사각형 68"/>
          <p:cNvSpPr/>
          <p:nvPr/>
        </p:nvSpPr>
        <p:spPr>
          <a:xfrm>
            <a:off x="1397799" y="5152463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0" name="TextBox 69"/>
          <p:cNvSpPr txBox="1"/>
          <p:nvPr/>
        </p:nvSpPr>
        <p:spPr>
          <a:xfrm>
            <a:off x="1397799" y="5153963"/>
            <a:ext cx="7029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97799" y="5152463"/>
            <a:ext cx="708103" cy="46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72" name="TextBox 71"/>
          <p:cNvSpPr txBox="1"/>
          <p:nvPr/>
        </p:nvSpPr>
        <p:spPr>
          <a:xfrm>
            <a:off x="1397799" y="5328743"/>
            <a:ext cx="70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창고이동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불량처리</a:t>
            </a:r>
            <a:endParaRPr lang="en-US" altLang="ko-KR" sz="675" dirty="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불량처리</a:t>
            </a:r>
            <a:r>
              <a:rPr lang="ko-KR" altLang="en-US" sz="675" dirty="0"/>
              <a:t>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목록에서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클릭하면 이전에 등록한 정보를 볼 수 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수정을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</a:t>
                      </a:r>
                      <a:endParaRPr lang="en-US" altLang="ko-KR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눌러 삭제를 할 수 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2514988" y="2570375"/>
          <a:ext cx="2411378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96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370479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410436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349135">
                  <a:extLst>
                    <a:ext uri="{9D8B030D-6E8A-4147-A177-3AD203B41FA5}">
                      <a16:colId xmlns:a16="http://schemas.microsoft.com/office/drawing/2014/main" xmlns="" val="3275978586"/>
                    </a:ext>
                  </a:extLst>
                </a:gridCol>
                <a:gridCol w="986132">
                  <a:extLst>
                    <a:ext uri="{9D8B030D-6E8A-4147-A177-3AD203B41FA5}">
                      <a16:colId xmlns:a16="http://schemas.microsoft.com/office/drawing/2014/main" xmlns="" val="2979928328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</a:rPr>
                        <a:t>생산입고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 이력 조회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331449" y="2734550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41313" y="2700686"/>
            <a:ext cx="9984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5" dirty="0">
                <a:solidFill>
                  <a:schemeClr val="bg1"/>
                </a:solidFill>
              </a:rPr>
              <a:t>3</a:t>
            </a:r>
            <a:endParaRPr lang="ko-KR" altLang="en-US" sz="525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44927" y="2753871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813213" y="2789501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3013188" y="2777607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056549" y="2782889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3369013" y="2777606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574005" y="278950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369013" y="2743026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2358421" y="2991056"/>
          <a:ext cx="3288012" cy="2162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497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558695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595133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568968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351107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508746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80866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</a:tblGrid>
              <a:tr h="34130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</a:rPr>
                        <a:t>입력일자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창고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처리방법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555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</a:tbl>
          </a:graphicData>
        </a:graphic>
      </p:graphicFrame>
      <p:sp>
        <p:nvSpPr>
          <p:cNvPr id="66" name="타원 65"/>
          <p:cNvSpPr/>
          <p:nvPr/>
        </p:nvSpPr>
        <p:spPr>
          <a:xfrm>
            <a:off x="2462990" y="2527319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67" name="타원 66"/>
          <p:cNvSpPr/>
          <p:nvPr/>
        </p:nvSpPr>
        <p:spPr>
          <a:xfrm>
            <a:off x="2767363" y="332841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92" name="TextBox 91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거래처 리스트</a:t>
            </a:r>
          </a:p>
        </p:txBody>
      </p:sp>
      <p:sp>
        <p:nvSpPr>
          <p:cNvPr id="94" name="포인트가 5개인 별 93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7" name="직사각형 96"/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9" name="직사각형 98"/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0" name="직사각형 99"/>
          <p:cNvSpPr/>
          <p:nvPr/>
        </p:nvSpPr>
        <p:spPr>
          <a:xfrm>
            <a:off x="2742691" y="4142672"/>
            <a:ext cx="2037373" cy="877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2" name="직사각형 101"/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8" name="직사각형 107"/>
          <p:cNvSpPr/>
          <p:nvPr/>
        </p:nvSpPr>
        <p:spPr>
          <a:xfrm>
            <a:off x="2742691" y="3464712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9" name="직사각형 108"/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1" name="직사각형 110"/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2" name="직사각형 111"/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3" name="TextBox 112"/>
          <p:cNvSpPr txBox="1"/>
          <p:nvPr/>
        </p:nvSpPr>
        <p:spPr>
          <a:xfrm>
            <a:off x="2748051" y="507310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205661" y="5116617"/>
            <a:ext cx="257955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                   수정      삭제                             닫기</a:t>
            </a:r>
            <a:endParaRPr lang="en-US" altLang="ko-KR" sz="750" dirty="0"/>
          </a:p>
        </p:txBody>
      </p:sp>
      <p:sp>
        <p:nvSpPr>
          <p:cNvPr id="119" name="TextBox 118"/>
          <p:cNvSpPr txBox="1"/>
          <p:nvPr/>
        </p:nvSpPr>
        <p:spPr>
          <a:xfrm>
            <a:off x="2915016" y="505428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310170" y="5035310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809913" y="5127662"/>
            <a:ext cx="317012" cy="1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2" name="직사각형 121"/>
          <p:cNvSpPr/>
          <p:nvPr/>
        </p:nvSpPr>
        <p:spPr>
          <a:xfrm>
            <a:off x="3241990" y="5122544"/>
            <a:ext cx="288415" cy="175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3" name="직사각형 122"/>
          <p:cNvSpPr/>
          <p:nvPr/>
        </p:nvSpPr>
        <p:spPr>
          <a:xfrm>
            <a:off x="4383904" y="5110930"/>
            <a:ext cx="332519" cy="18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24" name="타원 123"/>
          <p:cNvSpPr/>
          <p:nvPr/>
        </p:nvSpPr>
        <p:spPr>
          <a:xfrm>
            <a:off x="2789958" y="5120829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2</a:t>
            </a:r>
            <a:endParaRPr lang="ko-KR" altLang="en-US" sz="525" dirty="0"/>
          </a:p>
        </p:txBody>
      </p:sp>
      <p:sp>
        <p:nvSpPr>
          <p:cNvPr id="125" name="타원 124"/>
          <p:cNvSpPr/>
          <p:nvPr/>
        </p:nvSpPr>
        <p:spPr>
          <a:xfrm>
            <a:off x="3205006" y="5109975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3</a:t>
            </a:r>
            <a:endParaRPr lang="ko-KR" altLang="en-US" sz="525" dirty="0"/>
          </a:p>
        </p:txBody>
      </p:sp>
      <p:sp>
        <p:nvSpPr>
          <p:cNvPr id="126" name="타원 125"/>
          <p:cNvSpPr/>
          <p:nvPr/>
        </p:nvSpPr>
        <p:spPr>
          <a:xfrm>
            <a:off x="4338054" y="5087391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4</a:t>
            </a:r>
            <a:endParaRPr lang="ko-KR" altLang="en-US" sz="525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62F90649-FF41-96B8-28AB-29C065CA307B}"/>
              </a:ext>
            </a:extLst>
          </p:cNvPr>
          <p:cNvSpPr/>
          <p:nvPr/>
        </p:nvSpPr>
        <p:spPr>
          <a:xfrm>
            <a:off x="2702523" y="2254855"/>
            <a:ext cx="2140066" cy="2799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xmlns="" id="{402AB1ED-EFA5-8D8E-BB6E-68259A294444}"/>
              </a:ext>
            </a:extLst>
          </p:cNvPr>
          <p:cNvSpPr/>
          <p:nvPr/>
        </p:nvSpPr>
        <p:spPr>
          <a:xfrm>
            <a:off x="2659690" y="2213998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dirty="0"/>
              <a:t>1</a:t>
            </a:r>
            <a:endParaRPr lang="ko-KR" altLang="en-US" sz="525" dirty="0"/>
          </a:p>
        </p:txBody>
      </p:sp>
      <p:sp>
        <p:nvSpPr>
          <p:cNvPr id="132" name="직사각형 131"/>
          <p:cNvSpPr/>
          <p:nvPr/>
        </p:nvSpPr>
        <p:spPr>
          <a:xfrm>
            <a:off x="2742691" y="369909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3" name="직사각형 132"/>
          <p:cNvSpPr/>
          <p:nvPr/>
        </p:nvSpPr>
        <p:spPr>
          <a:xfrm>
            <a:off x="2742691" y="39272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4" name="TextBox 133"/>
          <p:cNvSpPr txBox="1"/>
          <p:nvPr/>
        </p:nvSpPr>
        <p:spPr>
          <a:xfrm>
            <a:off x="2049459" y="2316795"/>
            <a:ext cx="603050" cy="2054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처리일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담당자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 err="1"/>
              <a:t>발견창고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처리방법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 err="1"/>
              <a:t>품목코드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품목명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수량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불량 유형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메모</a:t>
            </a:r>
            <a:endParaRPr lang="en-US" altLang="ko-KR" sz="750" dirty="0"/>
          </a:p>
        </p:txBody>
      </p:sp>
    </p:spTree>
    <p:extLst>
      <p:ext uri="{BB962C8B-B14F-4D97-AF65-F5344CB8AC3E}">
        <p14:creationId xmlns:p14="http://schemas.microsoft.com/office/powerpoint/2010/main" val="12375724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SC-ID-E-0000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메인 페이지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5028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487146" y="2268826"/>
            <a:ext cx="637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쇼핑몰 관리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445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416070" y="2489822"/>
            <a:ext cx="722273" cy="1962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기초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403378" y="2763273"/>
            <a:ext cx="696904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11967" y="2764111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상품 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403378" y="2763273"/>
            <a:ext cx="696904" cy="526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370262" y="2977786"/>
            <a:ext cx="6973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 algn="ctr">
              <a:buFont typeface="Arial" panose="020B0604020202020204" pitchFamily="34" charset="0"/>
              <a:buChar char="•"/>
            </a:pPr>
            <a:r>
              <a:rPr lang="ko-KR" altLang="en-US" sz="675" dirty="0"/>
              <a:t>상품 등록</a:t>
            </a:r>
            <a:endParaRPr lang="en-US" altLang="ko-KR" sz="675" dirty="0"/>
          </a:p>
          <a:p>
            <a:pPr marL="128588" indent="-128588" algn="ctr">
              <a:buFont typeface="Arial" panose="020B0604020202020204" pitchFamily="34" charset="0"/>
              <a:buChar char="•"/>
            </a:pPr>
            <a:r>
              <a:rPr lang="ko-KR" altLang="en-US" sz="675" dirty="0"/>
              <a:t>주문 관리</a:t>
            </a:r>
            <a:endParaRPr lang="en-US" altLang="ko-KR" sz="675" dirty="0"/>
          </a:p>
        </p:txBody>
      </p:sp>
      <p:sp>
        <p:nvSpPr>
          <p:cNvPr id="92" name="TextBox 91"/>
          <p:cNvSpPr txBox="1"/>
          <p:nvPr/>
        </p:nvSpPr>
        <p:spPr>
          <a:xfrm>
            <a:off x="1420344" y="2947490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쇼핑몰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5108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기초등록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상품등록 관련 페이지로 이동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6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주문관리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접수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관련 페이지로 이동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품질검사요청 관련 페이지로 이동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일별이익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관리유형조회 관련 페이지로 이동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관리진행단계 관련 페이지로 이동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즐겨찾기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입력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버튼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옵션 선택 버튼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상단 메뉴 탭에서 재고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메뉴를 클릭하면 아래의 세부 메뉴들이 나타납니다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각각의 세부 메뉴를 클릭하면 그에 맞는 화면을 보여줍니다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9" name="타원 188"/>
          <p:cNvSpPr/>
          <p:nvPr/>
        </p:nvSpPr>
        <p:spPr>
          <a:xfrm>
            <a:off x="1460316" y="2539216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23" name="TextBox 222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8" name="타원 97"/>
          <p:cNvSpPr/>
          <p:nvPr/>
        </p:nvSpPr>
        <p:spPr>
          <a:xfrm>
            <a:off x="1451979" y="300173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99" name="타원 98"/>
          <p:cNvSpPr/>
          <p:nvPr/>
        </p:nvSpPr>
        <p:spPr>
          <a:xfrm>
            <a:off x="1454747" y="311624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00" name="직사각형 99"/>
          <p:cNvSpPr/>
          <p:nvPr/>
        </p:nvSpPr>
        <p:spPr>
          <a:xfrm>
            <a:off x="1395046" y="332865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02" name="TextBox 101"/>
          <p:cNvSpPr txBox="1"/>
          <p:nvPr/>
        </p:nvSpPr>
        <p:spPr>
          <a:xfrm>
            <a:off x="1503635" y="3329494"/>
            <a:ext cx="52289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/>
              <a:t>A/S </a:t>
            </a:r>
            <a:r>
              <a:rPr lang="ko-KR" altLang="en-US" sz="675" dirty="0"/>
              <a:t>관리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395046" y="3328656"/>
            <a:ext cx="708103" cy="415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09" name="TextBox 108"/>
          <p:cNvSpPr txBox="1"/>
          <p:nvPr/>
        </p:nvSpPr>
        <p:spPr>
          <a:xfrm>
            <a:off x="1416023" y="3530729"/>
            <a:ext cx="69739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/>
              <a:t>A/S </a:t>
            </a:r>
            <a:r>
              <a:rPr lang="ko-KR" altLang="en-US" sz="675" dirty="0"/>
              <a:t>접수</a:t>
            </a:r>
            <a:endParaRPr lang="en-US" altLang="ko-KR" sz="675" dirty="0"/>
          </a:p>
        </p:txBody>
      </p:sp>
      <p:sp>
        <p:nvSpPr>
          <p:cNvPr id="111" name="TextBox 110"/>
          <p:cNvSpPr txBox="1"/>
          <p:nvPr/>
        </p:nvSpPr>
        <p:spPr>
          <a:xfrm>
            <a:off x="1412012" y="3512873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443647" y="356711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115" name="직사각형 114"/>
          <p:cNvSpPr/>
          <p:nvPr/>
        </p:nvSpPr>
        <p:spPr>
          <a:xfrm>
            <a:off x="1395046" y="3788117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16" name="TextBox 115"/>
          <p:cNvSpPr txBox="1"/>
          <p:nvPr/>
        </p:nvSpPr>
        <p:spPr>
          <a:xfrm>
            <a:off x="1503635" y="3788955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품질관리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95046" y="3788118"/>
            <a:ext cx="708103" cy="415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18" name="TextBox 117"/>
          <p:cNvSpPr txBox="1"/>
          <p:nvPr/>
        </p:nvSpPr>
        <p:spPr>
          <a:xfrm>
            <a:off x="1457011" y="3991139"/>
            <a:ext cx="69739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품질검사요청</a:t>
            </a:r>
            <a:endParaRPr lang="en-US" altLang="ko-KR" sz="675" dirty="0"/>
          </a:p>
        </p:txBody>
      </p:sp>
      <p:sp>
        <p:nvSpPr>
          <p:cNvPr id="119" name="TextBox 118"/>
          <p:cNvSpPr txBox="1"/>
          <p:nvPr/>
        </p:nvSpPr>
        <p:spPr>
          <a:xfrm>
            <a:off x="1412012" y="3972334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1443647" y="4026579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5</a:t>
            </a:r>
            <a:endParaRPr lang="ko-KR" altLang="en-US" sz="600" dirty="0"/>
          </a:p>
        </p:txBody>
      </p:sp>
      <p:sp>
        <p:nvSpPr>
          <p:cNvPr id="121" name="직사각형 120"/>
          <p:cNvSpPr/>
          <p:nvPr/>
        </p:nvSpPr>
        <p:spPr>
          <a:xfrm>
            <a:off x="1391402" y="4253020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2" name="TextBox 121"/>
          <p:cNvSpPr txBox="1"/>
          <p:nvPr/>
        </p:nvSpPr>
        <p:spPr>
          <a:xfrm>
            <a:off x="1499991" y="4253858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이익관리</a:t>
            </a:r>
            <a:endParaRPr lang="ko-KR" altLang="en-US" sz="675" dirty="0"/>
          </a:p>
        </p:txBody>
      </p:sp>
      <p:sp>
        <p:nvSpPr>
          <p:cNvPr id="123" name="직사각형 122"/>
          <p:cNvSpPr/>
          <p:nvPr/>
        </p:nvSpPr>
        <p:spPr>
          <a:xfrm>
            <a:off x="1391402" y="4253020"/>
            <a:ext cx="708103" cy="500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4" name="TextBox 123"/>
          <p:cNvSpPr txBox="1"/>
          <p:nvPr/>
        </p:nvSpPr>
        <p:spPr>
          <a:xfrm>
            <a:off x="1393923" y="4464999"/>
            <a:ext cx="6973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 err="1"/>
              <a:t>월별이익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일별이익</a:t>
            </a:r>
            <a:endParaRPr lang="en-US" altLang="ko-KR" sz="675" dirty="0"/>
          </a:p>
        </p:txBody>
      </p:sp>
      <p:sp>
        <p:nvSpPr>
          <p:cNvPr id="125" name="TextBox 124"/>
          <p:cNvSpPr txBox="1"/>
          <p:nvPr/>
        </p:nvSpPr>
        <p:spPr>
          <a:xfrm>
            <a:off x="1408368" y="4437236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1440003" y="4491481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6</a:t>
            </a:r>
            <a:endParaRPr lang="ko-KR" altLang="en-US" sz="600" dirty="0"/>
          </a:p>
        </p:txBody>
      </p:sp>
      <p:sp>
        <p:nvSpPr>
          <p:cNvPr id="127" name="타원 126"/>
          <p:cNvSpPr/>
          <p:nvPr/>
        </p:nvSpPr>
        <p:spPr>
          <a:xfrm>
            <a:off x="1440003" y="4606200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7</a:t>
            </a:r>
            <a:endParaRPr lang="ko-KR" altLang="en-US" sz="600" dirty="0"/>
          </a:p>
        </p:txBody>
      </p:sp>
      <p:sp>
        <p:nvSpPr>
          <p:cNvPr id="128" name="직사각형 127"/>
          <p:cNvSpPr/>
          <p:nvPr/>
        </p:nvSpPr>
        <p:spPr>
          <a:xfrm>
            <a:off x="1391402" y="4802902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32" name="TextBox 131"/>
          <p:cNvSpPr txBox="1"/>
          <p:nvPr/>
        </p:nvSpPr>
        <p:spPr>
          <a:xfrm>
            <a:off x="1499991" y="480374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오더관리</a:t>
            </a:r>
            <a:endParaRPr lang="ko-KR" altLang="en-US" sz="675" dirty="0"/>
          </a:p>
        </p:txBody>
      </p:sp>
      <p:sp>
        <p:nvSpPr>
          <p:cNvPr id="133" name="직사각형 132"/>
          <p:cNvSpPr/>
          <p:nvPr/>
        </p:nvSpPr>
        <p:spPr>
          <a:xfrm>
            <a:off x="1391402" y="4802902"/>
            <a:ext cx="708103" cy="500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34" name="TextBox 133"/>
          <p:cNvSpPr txBox="1"/>
          <p:nvPr/>
        </p:nvSpPr>
        <p:spPr>
          <a:xfrm>
            <a:off x="1393923" y="5014881"/>
            <a:ext cx="6973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관리유형조회</a:t>
            </a:r>
            <a:endParaRPr lang="en-US" altLang="ko-KR" sz="675" dirty="0"/>
          </a:p>
          <a:p>
            <a:pPr algn="ctr"/>
            <a:r>
              <a:rPr lang="ko-KR" altLang="en-US" sz="675" dirty="0"/>
              <a:t>관리진행단계</a:t>
            </a:r>
            <a:endParaRPr lang="en-US" altLang="ko-KR" sz="675" dirty="0"/>
          </a:p>
        </p:txBody>
      </p:sp>
      <p:sp>
        <p:nvSpPr>
          <p:cNvPr id="136" name="타원 135"/>
          <p:cNvSpPr/>
          <p:nvPr/>
        </p:nvSpPr>
        <p:spPr>
          <a:xfrm>
            <a:off x="1391400" y="5043423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8</a:t>
            </a:r>
            <a:endParaRPr lang="ko-KR" altLang="en-US" sz="600" dirty="0"/>
          </a:p>
        </p:txBody>
      </p:sp>
      <p:sp>
        <p:nvSpPr>
          <p:cNvPr id="137" name="타원 136"/>
          <p:cNvSpPr/>
          <p:nvPr/>
        </p:nvSpPr>
        <p:spPr>
          <a:xfrm>
            <a:off x="1391400" y="515814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9</a:t>
            </a:r>
            <a:endParaRPr lang="ko-KR" altLang="en-US" sz="600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2323189" y="2960161"/>
          <a:ext cx="3323245" cy="23084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031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500892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405245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67838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293024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335009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</a:tblGrid>
              <a:tr h="22822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2357533" y="2737923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725819" y="2773552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2925794" y="2761658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2969155" y="2766940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3281619" y="2761657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3486612" y="2773552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281620" y="2727077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2507059" y="2538857"/>
          <a:ext cx="2910061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723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26878543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15329232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42226929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873620294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2323519" y="2703032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2347928" y="2239943"/>
            <a:ext cx="134448" cy="1066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450" dirty="0"/>
              <a:t>10</a:t>
            </a:r>
            <a:endParaRPr lang="ko-KR" altLang="en-US" sz="450" dirty="0"/>
          </a:p>
        </p:txBody>
      </p:sp>
      <p:sp>
        <p:nvSpPr>
          <p:cNvPr id="113" name="타원 112"/>
          <p:cNvSpPr/>
          <p:nvPr/>
        </p:nvSpPr>
        <p:spPr>
          <a:xfrm>
            <a:off x="3959396" y="2255377"/>
            <a:ext cx="134448" cy="1066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450" dirty="0"/>
              <a:t>11</a:t>
            </a:r>
            <a:endParaRPr lang="ko-KR" altLang="en-US" sz="450" dirty="0"/>
          </a:p>
        </p:txBody>
      </p:sp>
      <p:sp>
        <p:nvSpPr>
          <p:cNvPr id="135" name="타원 134"/>
          <p:cNvSpPr/>
          <p:nvPr/>
        </p:nvSpPr>
        <p:spPr>
          <a:xfrm>
            <a:off x="4881422" y="2214748"/>
            <a:ext cx="134448" cy="1066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450" dirty="0"/>
              <a:t>12</a:t>
            </a:r>
            <a:endParaRPr lang="ko-KR" altLang="en-US" sz="450" dirty="0"/>
          </a:p>
        </p:txBody>
      </p:sp>
      <p:sp>
        <p:nvSpPr>
          <p:cNvPr id="139" name="타원 138"/>
          <p:cNvSpPr/>
          <p:nvPr/>
        </p:nvSpPr>
        <p:spPr>
          <a:xfrm>
            <a:off x="5281889" y="2202052"/>
            <a:ext cx="134448" cy="1066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450" dirty="0"/>
              <a:t>13</a:t>
            </a:r>
            <a:endParaRPr lang="ko-KR" altLang="en-US" sz="450" dirty="0"/>
          </a:p>
        </p:txBody>
      </p:sp>
    </p:spTree>
    <p:extLst>
      <p:ext uri="{BB962C8B-B14F-4D97-AF65-F5344CB8AC3E}">
        <p14:creationId xmlns:p14="http://schemas.microsoft.com/office/powerpoint/2010/main" val="16586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SC-ID-E-1100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관리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8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기초등록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기초 등록 메인 페이지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5028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487146" y="2268826"/>
            <a:ext cx="637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/>
              <a:t>쇼핑몰 관리</a:t>
            </a:r>
            <a:endParaRPr lang="ko-KR" altLang="en-US" sz="675" dirty="0"/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445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416070" y="2489822"/>
            <a:ext cx="722273" cy="1962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기초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403378" y="2763273"/>
            <a:ext cx="696904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11967" y="2764111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상품 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403378" y="2763273"/>
            <a:ext cx="696904" cy="526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370262" y="2977786"/>
            <a:ext cx="6973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상품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 관리</a:t>
            </a:r>
            <a:endParaRPr lang="en-US" altLang="ko-KR" sz="675" dirty="0"/>
          </a:p>
        </p:txBody>
      </p:sp>
      <p:sp>
        <p:nvSpPr>
          <p:cNvPr id="92" name="TextBox 91"/>
          <p:cNvSpPr txBox="1"/>
          <p:nvPr/>
        </p:nvSpPr>
        <p:spPr>
          <a:xfrm>
            <a:off x="1420344" y="2947490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쇼핑몰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232156" y="5475968"/>
          <a:ext cx="524890" cy="19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890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19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등록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창이 나타나는 버튼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내용 수정 버튼 </a:t>
                      </a:r>
                      <a:endParaRPr lang="en-US" altLang="ko-KR" sz="6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관리 탭에서 기초등록메뉴를 누르면 나오는 페이지 입니다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리스트가 기본적으로 나오며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기능이 있습니다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9" name="타원 188"/>
          <p:cNvSpPr/>
          <p:nvPr/>
        </p:nvSpPr>
        <p:spPr>
          <a:xfrm>
            <a:off x="2247204" y="547718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23" name="TextBox 222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0" name="직사각형 99"/>
          <p:cNvSpPr/>
          <p:nvPr/>
        </p:nvSpPr>
        <p:spPr>
          <a:xfrm>
            <a:off x="1395046" y="332865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02" name="TextBox 101"/>
          <p:cNvSpPr txBox="1"/>
          <p:nvPr/>
        </p:nvSpPr>
        <p:spPr>
          <a:xfrm>
            <a:off x="1503635" y="3329494"/>
            <a:ext cx="52289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/>
              <a:t>A/S </a:t>
            </a:r>
            <a:r>
              <a:rPr lang="ko-KR" altLang="en-US" sz="675" dirty="0"/>
              <a:t>관리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395046" y="3328656"/>
            <a:ext cx="708103" cy="415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09" name="TextBox 108"/>
          <p:cNvSpPr txBox="1"/>
          <p:nvPr/>
        </p:nvSpPr>
        <p:spPr>
          <a:xfrm>
            <a:off x="1416023" y="3530729"/>
            <a:ext cx="69739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/>
              <a:t>A/S </a:t>
            </a:r>
            <a:r>
              <a:rPr lang="ko-KR" altLang="en-US" sz="675" dirty="0"/>
              <a:t>접수</a:t>
            </a:r>
            <a:endParaRPr lang="en-US" altLang="ko-KR" sz="675" dirty="0"/>
          </a:p>
        </p:txBody>
      </p:sp>
      <p:sp>
        <p:nvSpPr>
          <p:cNvPr id="111" name="TextBox 110"/>
          <p:cNvSpPr txBox="1"/>
          <p:nvPr/>
        </p:nvSpPr>
        <p:spPr>
          <a:xfrm>
            <a:off x="1412012" y="3512873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395046" y="3788117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16" name="TextBox 115"/>
          <p:cNvSpPr txBox="1"/>
          <p:nvPr/>
        </p:nvSpPr>
        <p:spPr>
          <a:xfrm>
            <a:off x="1503635" y="3788955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품질관리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95046" y="3788118"/>
            <a:ext cx="708103" cy="415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18" name="TextBox 117"/>
          <p:cNvSpPr txBox="1"/>
          <p:nvPr/>
        </p:nvSpPr>
        <p:spPr>
          <a:xfrm>
            <a:off x="1457011" y="3991139"/>
            <a:ext cx="69739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품질검사요청</a:t>
            </a:r>
            <a:endParaRPr lang="en-US" altLang="ko-KR" sz="675" dirty="0"/>
          </a:p>
        </p:txBody>
      </p:sp>
      <p:sp>
        <p:nvSpPr>
          <p:cNvPr id="119" name="TextBox 118"/>
          <p:cNvSpPr txBox="1"/>
          <p:nvPr/>
        </p:nvSpPr>
        <p:spPr>
          <a:xfrm>
            <a:off x="1412012" y="3972334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391402" y="4253020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2" name="TextBox 121"/>
          <p:cNvSpPr txBox="1"/>
          <p:nvPr/>
        </p:nvSpPr>
        <p:spPr>
          <a:xfrm>
            <a:off x="1499991" y="4253858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이익관리</a:t>
            </a:r>
            <a:endParaRPr lang="ko-KR" altLang="en-US" sz="675" dirty="0"/>
          </a:p>
        </p:txBody>
      </p:sp>
      <p:sp>
        <p:nvSpPr>
          <p:cNvPr id="123" name="직사각형 122"/>
          <p:cNvSpPr/>
          <p:nvPr/>
        </p:nvSpPr>
        <p:spPr>
          <a:xfrm>
            <a:off x="1391402" y="4253020"/>
            <a:ext cx="708103" cy="500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4" name="TextBox 123"/>
          <p:cNvSpPr txBox="1"/>
          <p:nvPr/>
        </p:nvSpPr>
        <p:spPr>
          <a:xfrm>
            <a:off x="1393923" y="4464999"/>
            <a:ext cx="6973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 err="1"/>
              <a:t>월별이익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일별이익</a:t>
            </a:r>
            <a:endParaRPr lang="en-US" altLang="ko-KR" sz="675" dirty="0"/>
          </a:p>
        </p:txBody>
      </p:sp>
      <p:sp>
        <p:nvSpPr>
          <p:cNvPr id="125" name="TextBox 124"/>
          <p:cNvSpPr txBox="1"/>
          <p:nvPr/>
        </p:nvSpPr>
        <p:spPr>
          <a:xfrm>
            <a:off x="1408368" y="4437236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391402" y="4802902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32" name="TextBox 131"/>
          <p:cNvSpPr txBox="1"/>
          <p:nvPr/>
        </p:nvSpPr>
        <p:spPr>
          <a:xfrm>
            <a:off x="1499991" y="480374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오더관리</a:t>
            </a:r>
            <a:endParaRPr lang="ko-KR" altLang="en-US" sz="675" dirty="0"/>
          </a:p>
        </p:txBody>
      </p:sp>
      <p:sp>
        <p:nvSpPr>
          <p:cNvPr id="133" name="직사각형 132"/>
          <p:cNvSpPr/>
          <p:nvPr/>
        </p:nvSpPr>
        <p:spPr>
          <a:xfrm>
            <a:off x="1391402" y="4802902"/>
            <a:ext cx="708103" cy="500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34" name="TextBox 133"/>
          <p:cNvSpPr txBox="1"/>
          <p:nvPr/>
        </p:nvSpPr>
        <p:spPr>
          <a:xfrm>
            <a:off x="1393923" y="5014881"/>
            <a:ext cx="6973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관리유형조회</a:t>
            </a:r>
            <a:endParaRPr lang="en-US" altLang="ko-KR" sz="675" dirty="0"/>
          </a:p>
          <a:p>
            <a:pPr algn="ctr"/>
            <a:r>
              <a:rPr lang="ko-KR" altLang="en-US" sz="675" dirty="0"/>
              <a:t>관리진행단계</a:t>
            </a:r>
            <a:endParaRPr lang="en-US" altLang="ko-KR" sz="675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2323189" y="2960161"/>
          <a:ext cx="3323245" cy="23084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031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500892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405245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67838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293024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335009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</a:tblGrid>
              <a:tr h="22822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2357533" y="2737923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725819" y="2773552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2925794" y="2761658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2969155" y="2766940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3281619" y="2761657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3486612" y="2773552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281620" y="2727077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2507059" y="2538857"/>
          <a:ext cx="2910061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723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26878543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15329232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42226929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873620294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2323519" y="2703032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2608848" y="320090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37988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1401122" y="3819985"/>
            <a:ext cx="752158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품질검사요청</a:t>
            </a:r>
            <a:endParaRPr lang="en-US" altLang="ko-KR" sz="675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SC-ID-E-1100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관리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추가 페이지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5028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487146" y="2268826"/>
            <a:ext cx="63712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/>
              <a:t>쇼핑몰 관리</a:t>
            </a:r>
            <a:endParaRPr lang="ko-KR" altLang="en-US" sz="675" dirty="0"/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445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416070" y="2489822"/>
            <a:ext cx="722273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기초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403378" y="2763273"/>
            <a:ext cx="696904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11967" y="2764111"/>
            <a:ext cx="52289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상품 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403378" y="2763273"/>
            <a:ext cx="696904" cy="5262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370262" y="2977786"/>
            <a:ext cx="697393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상품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 관리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쇼핑몰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232156" y="5475968"/>
          <a:ext cx="1574670" cy="19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890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xmlns="" val="1047200522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xmlns="" val="1070316023"/>
                    </a:ext>
                  </a:extLst>
                </a:gridCol>
              </a:tblGrid>
              <a:tr h="19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버튼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</a:t>
                      </a:r>
                      <a:endParaRPr lang="en-US" altLang="ko-KR" sz="6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등록 페이지 입니다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3" name="TextBox 222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0" name="직사각형 99"/>
          <p:cNvSpPr/>
          <p:nvPr/>
        </p:nvSpPr>
        <p:spPr>
          <a:xfrm>
            <a:off x="1395046" y="3328656"/>
            <a:ext cx="708103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02" name="TextBox 101"/>
          <p:cNvSpPr txBox="1"/>
          <p:nvPr/>
        </p:nvSpPr>
        <p:spPr>
          <a:xfrm>
            <a:off x="1503635" y="3329494"/>
            <a:ext cx="522894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675" dirty="0"/>
              <a:t>A/S </a:t>
            </a:r>
            <a:r>
              <a:rPr lang="ko-KR" altLang="en-US" sz="675" dirty="0"/>
              <a:t>관리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395046" y="3328656"/>
            <a:ext cx="708103" cy="4151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09" name="TextBox 108"/>
          <p:cNvSpPr txBox="1"/>
          <p:nvPr/>
        </p:nvSpPr>
        <p:spPr>
          <a:xfrm>
            <a:off x="1416023" y="3530729"/>
            <a:ext cx="697393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/>
              <a:t>A/S </a:t>
            </a:r>
            <a:r>
              <a:rPr lang="ko-KR" altLang="en-US" sz="675" dirty="0"/>
              <a:t>접수</a:t>
            </a:r>
            <a:endParaRPr lang="en-US" altLang="ko-KR" sz="675" dirty="0"/>
          </a:p>
        </p:txBody>
      </p:sp>
      <p:sp>
        <p:nvSpPr>
          <p:cNvPr id="115" name="직사각형 114"/>
          <p:cNvSpPr/>
          <p:nvPr/>
        </p:nvSpPr>
        <p:spPr>
          <a:xfrm>
            <a:off x="1395046" y="3788117"/>
            <a:ext cx="708103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16" name="TextBox 115"/>
          <p:cNvSpPr txBox="1"/>
          <p:nvPr/>
        </p:nvSpPr>
        <p:spPr>
          <a:xfrm>
            <a:off x="1503635" y="3788955"/>
            <a:ext cx="52289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품질관리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95046" y="3788118"/>
            <a:ext cx="708103" cy="4151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18" name="TextBox 117"/>
          <p:cNvSpPr txBox="1"/>
          <p:nvPr/>
        </p:nvSpPr>
        <p:spPr>
          <a:xfrm>
            <a:off x="1436050" y="3983348"/>
            <a:ext cx="697393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품질검사요청</a:t>
            </a:r>
            <a:endParaRPr lang="en-US" altLang="ko-KR" sz="675" dirty="0"/>
          </a:p>
        </p:txBody>
      </p:sp>
      <p:sp>
        <p:nvSpPr>
          <p:cNvPr id="121" name="직사각형 120"/>
          <p:cNvSpPr/>
          <p:nvPr/>
        </p:nvSpPr>
        <p:spPr>
          <a:xfrm>
            <a:off x="1391402" y="4253020"/>
            <a:ext cx="708103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2" name="TextBox 121"/>
          <p:cNvSpPr txBox="1"/>
          <p:nvPr/>
        </p:nvSpPr>
        <p:spPr>
          <a:xfrm>
            <a:off x="1499991" y="4253858"/>
            <a:ext cx="52289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이익관리</a:t>
            </a:r>
            <a:endParaRPr lang="ko-KR" altLang="en-US" sz="675" dirty="0"/>
          </a:p>
        </p:txBody>
      </p:sp>
      <p:sp>
        <p:nvSpPr>
          <p:cNvPr id="123" name="직사각형 122"/>
          <p:cNvSpPr/>
          <p:nvPr/>
        </p:nvSpPr>
        <p:spPr>
          <a:xfrm>
            <a:off x="1391402" y="4253020"/>
            <a:ext cx="708103" cy="5008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4" name="TextBox 123"/>
          <p:cNvSpPr txBox="1"/>
          <p:nvPr/>
        </p:nvSpPr>
        <p:spPr>
          <a:xfrm>
            <a:off x="1393923" y="4464999"/>
            <a:ext cx="697393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 err="1"/>
              <a:t>월별이익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일별이익</a:t>
            </a:r>
            <a:endParaRPr lang="en-US" altLang="ko-KR" sz="675" dirty="0"/>
          </a:p>
        </p:txBody>
      </p:sp>
      <p:sp>
        <p:nvSpPr>
          <p:cNvPr id="128" name="직사각형 127"/>
          <p:cNvSpPr/>
          <p:nvPr/>
        </p:nvSpPr>
        <p:spPr>
          <a:xfrm>
            <a:off x="1391402" y="4802902"/>
            <a:ext cx="708103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32" name="TextBox 131"/>
          <p:cNvSpPr txBox="1"/>
          <p:nvPr/>
        </p:nvSpPr>
        <p:spPr>
          <a:xfrm>
            <a:off x="1499991" y="4803740"/>
            <a:ext cx="52289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오더관리</a:t>
            </a:r>
            <a:endParaRPr lang="ko-KR" altLang="en-US" sz="675" dirty="0"/>
          </a:p>
        </p:txBody>
      </p:sp>
      <p:sp>
        <p:nvSpPr>
          <p:cNvPr id="133" name="직사각형 132"/>
          <p:cNvSpPr/>
          <p:nvPr/>
        </p:nvSpPr>
        <p:spPr>
          <a:xfrm>
            <a:off x="1391402" y="4802902"/>
            <a:ext cx="708103" cy="5008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34" name="TextBox 133"/>
          <p:cNvSpPr txBox="1"/>
          <p:nvPr/>
        </p:nvSpPr>
        <p:spPr>
          <a:xfrm>
            <a:off x="1393923" y="5014881"/>
            <a:ext cx="697393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관리유형조회</a:t>
            </a:r>
            <a:endParaRPr lang="en-US" altLang="ko-KR" sz="675" dirty="0"/>
          </a:p>
          <a:p>
            <a:pPr algn="ctr"/>
            <a:r>
              <a:rPr lang="ko-KR" altLang="en-US" sz="675" dirty="0"/>
              <a:t>관리진행단계</a:t>
            </a:r>
            <a:endParaRPr lang="en-US" altLang="ko-KR" sz="675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2323189" y="2960161"/>
          <a:ext cx="3323245" cy="23084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031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500892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405245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67838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293024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335009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</a:tblGrid>
              <a:tr h="22822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2357533" y="2737923"/>
            <a:ext cx="448949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725819" y="2773552"/>
            <a:ext cx="125704" cy="117926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2925794" y="2761658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2969155" y="2766940"/>
            <a:ext cx="252188" cy="126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3281619" y="2761657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3486612" y="2773552"/>
            <a:ext cx="125704" cy="117926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281620" y="2727077"/>
            <a:ext cx="173318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2507059" y="2538857"/>
          <a:ext cx="2910061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723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26878543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15329232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42226929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873620294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2323519" y="2703032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233988" y="2383215"/>
            <a:ext cx="2978498" cy="3108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9" name="직사각형 168"/>
          <p:cNvSpPr/>
          <p:nvPr/>
        </p:nvSpPr>
        <p:spPr>
          <a:xfrm>
            <a:off x="2410292" y="2686566"/>
            <a:ext cx="2666489" cy="2421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0" name="TextBox 169"/>
          <p:cNvSpPr txBox="1"/>
          <p:nvPr/>
        </p:nvSpPr>
        <p:spPr>
          <a:xfrm>
            <a:off x="3396781" y="3876822"/>
            <a:ext cx="79541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거래처 리스트</a:t>
            </a:r>
            <a:endParaRPr lang="en-US" altLang="ko-KR" sz="750" dirty="0"/>
          </a:p>
        </p:txBody>
      </p:sp>
      <p:sp>
        <p:nvSpPr>
          <p:cNvPr id="171" name="TextBox 170"/>
          <p:cNvSpPr txBox="1"/>
          <p:nvPr/>
        </p:nvSpPr>
        <p:spPr>
          <a:xfrm>
            <a:off x="4435843" y="5226511"/>
            <a:ext cx="69923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거래처 추가</a:t>
            </a:r>
            <a:endParaRPr lang="en-US" altLang="ko-KR" sz="750" dirty="0"/>
          </a:p>
        </p:txBody>
      </p:sp>
      <p:sp>
        <p:nvSpPr>
          <p:cNvPr id="172" name="직사각형 171"/>
          <p:cNvSpPr/>
          <p:nvPr/>
        </p:nvSpPr>
        <p:spPr>
          <a:xfrm>
            <a:off x="4440002" y="5206491"/>
            <a:ext cx="650384" cy="191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3" name="타원 172"/>
          <p:cNvSpPr/>
          <p:nvPr/>
        </p:nvSpPr>
        <p:spPr>
          <a:xfrm>
            <a:off x="4347033" y="5120767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4" name="TextBox 173"/>
          <p:cNvSpPr txBox="1"/>
          <p:nvPr/>
        </p:nvSpPr>
        <p:spPr>
          <a:xfrm>
            <a:off x="4324865" y="5096859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5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1911047" y="2199856"/>
            <a:ext cx="810090" cy="434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6" name="TextBox 175"/>
          <p:cNvSpPr txBox="1"/>
          <p:nvPr/>
        </p:nvSpPr>
        <p:spPr>
          <a:xfrm>
            <a:off x="1898041" y="224196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나만의 메뉴</a:t>
            </a:r>
            <a:r>
              <a:rPr lang="en-US" altLang="ko-KR" sz="600" dirty="0"/>
              <a:t>(</a:t>
            </a:r>
            <a:r>
              <a:rPr lang="ko-KR" altLang="en-US" sz="600" dirty="0"/>
              <a:t>제조업</a:t>
            </a:r>
            <a:r>
              <a:rPr lang="en-US" altLang="ko-KR" sz="600" dirty="0"/>
              <a:t>)</a:t>
            </a:r>
          </a:p>
          <a:p>
            <a:endParaRPr lang="en-US" altLang="ko-KR" sz="600" dirty="0"/>
          </a:p>
          <a:p>
            <a:r>
              <a:rPr lang="ko-KR" altLang="en-US" sz="600" dirty="0"/>
              <a:t>나만의 메뉴</a:t>
            </a:r>
            <a:r>
              <a:rPr lang="en-US" altLang="ko-KR" sz="600" dirty="0"/>
              <a:t>(</a:t>
            </a:r>
            <a:r>
              <a:rPr lang="ko-KR" altLang="en-US" sz="600" dirty="0"/>
              <a:t>유통업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sp>
        <p:nvSpPr>
          <p:cNvPr id="177" name="TextBox 176"/>
          <p:cNvSpPr txBox="1"/>
          <p:nvPr/>
        </p:nvSpPr>
        <p:spPr>
          <a:xfrm>
            <a:off x="2482828" y="2763535"/>
            <a:ext cx="2579552" cy="17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25" dirty="0"/>
              <a:t>거래처 코드       </a:t>
            </a:r>
            <a:r>
              <a:rPr lang="ko-KR" altLang="en-US" sz="525" dirty="0" err="1"/>
              <a:t>거래처명</a:t>
            </a:r>
            <a:r>
              <a:rPr lang="ko-KR" altLang="en-US" sz="525" dirty="0"/>
              <a:t>         대표자명        연락처       </a:t>
            </a:r>
            <a:r>
              <a:rPr lang="ko-KR" altLang="en-US" sz="525" dirty="0" err="1"/>
              <a:t>사용구분</a:t>
            </a:r>
            <a:r>
              <a:rPr lang="ko-KR" altLang="en-US" sz="525" dirty="0"/>
              <a:t>      주소</a:t>
            </a:r>
            <a:endParaRPr lang="en-US" altLang="ko-KR" sz="675" dirty="0"/>
          </a:p>
        </p:txBody>
      </p:sp>
      <p:sp>
        <p:nvSpPr>
          <p:cNvPr id="178" name="TextBox 177"/>
          <p:cNvSpPr txBox="1"/>
          <p:nvPr/>
        </p:nvSpPr>
        <p:spPr>
          <a:xfrm>
            <a:off x="2528996" y="2938735"/>
            <a:ext cx="2624436" cy="17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5" dirty="0"/>
              <a:t>BA00801          </a:t>
            </a:r>
            <a:r>
              <a:rPr lang="ko-KR" altLang="en-US" sz="525" dirty="0"/>
              <a:t>거래처</a:t>
            </a:r>
            <a:r>
              <a:rPr lang="en-US" altLang="ko-KR" sz="525" dirty="0"/>
              <a:t>1           </a:t>
            </a:r>
            <a:r>
              <a:rPr lang="ko-KR" altLang="en-US" sz="525" dirty="0"/>
              <a:t>김대표    </a:t>
            </a:r>
            <a:r>
              <a:rPr lang="en-US" altLang="ko-KR" sz="525" dirty="0"/>
              <a:t>010-1234-5678    </a:t>
            </a:r>
            <a:r>
              <a:rPr lang="ko-KR" altLang="en-US" sz="525" dirty="0"/>
              <a:t>사용      대전 서구</a:t>
            </a:r>
            <a:endParaRPr lang="en-US" altLang="ko-KR" sz="675" dirty="0"/>
          </a:p>
        </p:txBody>
      </p:sp>
      <p:sp>
        <p:nvSpPr>
          <p:cNvPr id="179" name="타원 178"/>
          <p:cNvSpPr/>
          <p:nvPr/>
        </p:nvSpPr>
        <p:spPr>
          <a:xfrm>
            <a:off x="1865570" y="2400016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0" name="TextBox 179"/>
          <p:cNvSpPr txBox="1"/>
          <p:nvPr/>
        </p:nvSpPr>
        <p:spPr>
          <a:xfrm>
            <a:off x="1843402" y="237610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3" name="타원 182"/>
          <p:cNvSpPr/>
          <p:nvPr/>
        </p:nvSpPr>
        <p:spPr>
          <a:xfrm>
            <a:off x="2155618" y="5021493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4" name="TextBox 183"/>
          <p:cNvSpPr txBox="1"/>
          <p:nvPr/>
        </p:nvSpPr>
        <p:spPr>
          <a:xfrm>
            <a:off x="2132231" y="500452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049460" y="2316794"/>
            <a:ext cx="665567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 err="1"/>
              <a:t>쇼핑몰명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대표자명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업태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연락처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주소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 err="1"/>
              <a:t>사업자번호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업체 메모</a:t>
            </a:r>
            <a:endParaRPr lang="en-US" altLang="ko-KR" sz="750" dirty="0"/>
          </a:p>
        </p:txBody>
      </p:sp>
      <p:sp>
        <p:nvSpPr>
          <p:cNvPr id="186" name="TextBox 185"/>
          <p:cNvSpPr txBox="1"/>
          <p:nvPr/>
        </p:nvSpPr>
        <p:spPr>
          <a:xfrm>
            <a:off x="2205661" y="5060505"/>
            <a:ext cx="235833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쇼핑몰 등록         </a:t>
            </a:r>
            <a:r>
              <a:rPr lang="en-US" altLang="ko-KR" sz="750" dirty="0"/>
              <a:t>		    </a:t>
            </a:r>
            <a:r>
              <a:rPr lang="ko-KR" altLang="en-US" sz="750" dirty="0"/>
              <a:t>닫기</a:t>
            </a:r>
            <a:endParaRPr lang="en-US" altLang="ko-KR" sz="750" dirty="0"/>
          </a:p>
        </p:txBody>
      </p:sp>
      <p:sp>
        <p:nvSpPr>
          <p:cNvPr id="190" name="타원 189"/>
          <p:cNvSpPr/>
          <p:nvPr/>
        </p:nvSpPr>
        <p:spPr>
          <a:xfrm>
            <a:off x="4332658" y="4990364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1" name="TextBox 190"/>
          <p:cNvSpPr txBox="1"/>
          <p:nvPr/>
        </p:nvSpPr>
        <p:spPr>
          <a:xfrm>
            <a:off x="4310170" y="496672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3" name="직사각형 192"/>
          <p:cNvSpPr/>
          <p:nvPr/>
        </p:nvSpPr>
        <p:spPr>
          <a:xfrm>
            <a:off x="2742691" y="3667922"/>
            <a:ext cx="2037373" cy="117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4" name="직사각형 193"/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5" name="직사각형 194"/>
          <p:cNvSpPr/>
          <p:nvPr/>
        </p:nvSpPr>
        <p:spPr>
          <a:xfrm>
            <a:off x="2742691" y="34460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6" name="직사각형 195"/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7" name="직사각형 196"/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8" name="직사각형 197"/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9" name="직사각형 198"/>
          <p:cNvSpPr/>
          <p:nvPr/>
        </p:nvSpPr>
        <p:spPr>
          <a:xfrm>
            <a:off x="2194093" y="5069113"/>
            <a:ext cx="823436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1" name="직사각형 200"/>
          <p:cNvSpPr/>
          <p:nvPr/>
        </p:nvSpPr>
        <p:spPr>
          <a:xfrm>
            <a:off x="4293927" y="5065350"/>
            <a:ext cx="709414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58170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1401122" y="3819985"/>
            <a:ext cx="752158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품질검사요청</a:t>
            </a:r>
            <a:endParaRPr lang="en-US" altLang="ko-KR" sz="675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SC-ID-E-1100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관리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수정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5028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487146" y="2268826"/>
            <a:ext cx="63712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/>
              <a:t>쇼핑몰 관리</a:t>
            </a:r>
            <a:endParaRPr lang="ko-KR" altLang="en-US" sz="675" dirty="0"/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445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416070" y="2489822"/>
            <a:ext cx="722273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기초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403378" y="2763273"/>
            <a:ext cx="696904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11967" y="2764111"/>
            <a:ext cx="52289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상품 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403378" y="2763273"/>
            <a:ext cx="696904" cy="5262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370262" y="2977786"/>
            <a:ext cx="697393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상품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 관리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쇼핑몰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232156" y="5475968"/>
          <a:ext cx="1574670" cy="19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890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xmlns="" val="1047200522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xmlns="" val="1070316023"/>
                    </a:ext>
                  </a:extLst>
                </a:gridCol>
              </a:tblGrid>
              <a:tr h="19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수정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삭제 버튼</a:t>
                      </a:r>
                      <a:endParaRPr lang="en-US" altLang="ko-KR" sz="6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변경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 입니다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3" name="TextBox 222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0" name="직사각형 99"/>
          <p:cNvSpPr/>
          <p:nvPr/>
        </p:nvSpPr>
        <p:spPr>
          <a:xfrm>
            <a:off x="1395046" y="3328656"/>
            <a:ext cx="708103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02" name="TextBox 101"/>
          <p:cNvSpPr txBox="1"/>
          <p:nvPr/>
        </p:nvSpPr>
        <p:spPr>
          <a:xfrm>
            <a:off x="1503635" y="3329494"/>
            <a:ext cx="522894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675" dirty="0"/>
              <a:t>A/S </a:t>
            </a:r>
            <a:r>
              <a:rPr lang="ko-KR" altLang="en-US" sz="675" dirty="0"/>
              <a:t>관리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395046" y="3328656"/>
            <a:ext cx="708103" cy="4151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09" name="TextBox 108"/>
          <p:cNvSpPr txBox="1"/>
          <p:nvPr/>
        </p:nvSpPr>
        <p:spPr>
          <a:xfrm>
            <a:off x="1416023" y="3530729"/>
            <a:ext cx="697393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/>
              <a:t>A/S </a:t>
            </a:r>
            <a:r>
              <a:rPr lang="ko-KR" altLang="en-US" sz="675" dirty="0"/>
              <a:t>접수</a:t>
            </a:r>
            <a:endParaRPr lang="en-US" altLang="ko-KR" sz="675" dirty="0"/>
          </a:p>
        </p:txBody>
      </p:sp>
      <p:sp>
        <p:nvSpPr>
          <p:cNvPr id="115" name="직사각형 114"/>
          <p:cNvSpPr/>
          <p:nvPr/>
        </p:nvSpPr>
        <p:spPr>
          <a:xfrm>
            <a:off x="1395046" y="3788117"/>
            <a:ext cx="708103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16" name="TextBox 115"/>
          <p:cNvSpPr txBox="1"/>
          <p:nvPr/>
        </p:nvSpPr>
        <p:spPr>
          <a:xfrm>
            <a:off x="1503635" y="3788955"/>
            <a:ext cx="52289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품질관리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95046" y="3788118"/>
            <a:ext cx="708103" cy="4151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18" name="TextBox 117"/>
          <p:cNvSpPr txBox="1"/>
          <p:nvPr/>
        </p:nvSpPr>
        <p:spPr>
          <a:xfrm>
            <a:off x="1436050" y="3983348"/>
            <a:ext cx="697393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품질검사요청</a:t>
            </a:r>
            <a:endParaRPr lang="en-US" altLang="ko-KR" sz="675" dirty="0"/>
          </a:p>
        </p:txBody>
      </p:sp>
      <p:sp>
        <p:nvSpPr>
          <p:cNvPr id="121" name="직사각형 120"/>
          <p:cNvSpPr/>
          <p:nvPr/>
        </p:nvSpPr>
        <p:spPr>
          <a:xfrm>
            <a:off x="1391402" y="4253020"/>
            <a:ext cx="708103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2" name="TextBox 121"/>
          <p:cNvSpPr txBox="1"/>
          <p:nvPr/>
        </p:nvSpPr>
        <p:spPr>
          <a:xfrm>
            <a:off x="1499991" y="4253858"/>
            <a:ext cx="52289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이익관리</a:t>
            </a:r>
            <a:endParaRPr lang="ko-KR" altLang="en-US" sz="675" dirty="0"/>
          </a:p>
        </p:txBody>
      </p:sp>
      <p:sp>
        <p:nvSpPr>
          <p:cNvPr id="123" name="직사각형 122"/>
          <p:cNvSpPr/>
          <p:nvPr/>
        </p:nvSpPr>
        <p:spPr>
          <a:xfrm>
            <a:off x="1391402" y="4253020"/>
            <a:ext cx="708103" cy="5008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4" name="TextBox 123"/>
          <p:cNvSpPr txBox="1"/>
          <p:nvPr/>
        </p:nvSpPr>
        <p:spPr>
          <a:xfrm>
            <a:off x="1393923" y="4464999"/>
            <a:ext cx="697393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 err="1"/>
              <a:t>월별이익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일별이익</a:t>
            </a:r>
            <a:endParaRPr lang="en-US" altLang="ko-KR" sz="675" dirty="0"/>
          </a:p>
        </p:txBody>
      </p:sp>
      <p:sp>
        <p:nvSpPr>
          <p:cNvPr id="128" name="직사각형 127"/>
          <p:cNvSpPr/>
          <p:nvPr/>
        </p:nvSpPr>
        <p:spPr>
          <a:xfrm>
            <a:off x="1391402" y="4802902"/>
            <a:ext cx="708103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32" name="TextBox 131"/>
          <p:cNvSpPr txBox="1"/>
          <p:nvPr/>
        </p:nvSpPr>
        <p:spPr>
          <a:xfrm>
            <a:off x="1499991" y="4803740"/>
            <a:ext cx="52289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오더관리</a:t>
            </a:r>
            <a:endParaRPr lang="ko-KR" altLang="en-US" sz="675" dirty="0"/>
          </a:p>
        </p:txBody>
      </p:sp>
      <p:sp>
        <p:nvSpPr>
          <p:cNvPr id="133" name="직사각형 132"/>
          <p:cNvSpPr/>
          <p:nvPr/>
        </p:nvSpPr>
        <p:spPr>
          <a:xfrm>
            <a:off x="1391402" y="4802902"/>
            <a:ext cx="708103" cy="5008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34" name="TextBox 133"/>
          <p:cNvSpPr txBox="1"/>
          <p:nvPr/>
        </p:nvSpPr>
        <p:spPr>
          <a:xfrm>
            <a:off x="1393923" y="5014881"/>
            <a:ext cx="697393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관리유형조회</a:t>
            </a:r>
            <a:endParaRPr lang="en-US" altLang="ko-KR" sz="675" dirty="0"/>
          </a:p>
          <a:p>
            <a:pPr algn="ctr"/>
            <a:r>
              <a:rPr lang="ko-KR" altLang="en-US" sz="675" dirty="0"/>
              <a:t>관리진행단계</a:t>
            </a:r>
            <a:endParaRPr lang="en-US" altLang="ko-KR" sz="675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2323189" y="2960161"/>
          <a:ext cx="3323245" cy="23084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031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500892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405245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67838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293024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335009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</a:tblGrid>
              <a:tr h="22822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2357533" y="2737923"/>
            <a:ext cx="448949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725819" y="2773552"/>
            <a:ext cx="125704" cy="117926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2925794" y="2761658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2969155" y="2766940"/>
            <a:ext cx="252188" cy="126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3281619" y="2761657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3486612" y="2773552"/>
            <a:ext cx="125704" cy="117926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281620" y="2727077"/>
            <a:ext cx="173318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2507059" y="2538857"/>
          <a:ext cx="2910061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723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26878543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15329232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42226929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873620294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2323519" y="2703032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233988" y="2383215"/>
            <a:ext cx="2978498" cy="3108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9" name="직사각형 168"/>
          <p:cNvSpPr/>
          <p:nvPr/>
        </p:nvSpPr>
        <p:spPr>
          <a:xfrm>
            <a:off x="2410292" y="2686566"/>
            <a:ext cx="2666489" cy="2421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0" name="TextBox 169"/>
          <p:cNvSpPr txBox="1"/>
          <p:nvPr/>
        </p:nvSpPr>
        <p:spPr>
          <a:xfrm>
            <a:off x="3396781" y="3876822"/>
            <a:ext cx="79541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거래처 리스트</a:t>
            </a:r>
            <a:endParaRPr lang="en-US" altLang="ko-KR" sz="750" dirty="0"/>
          </a:p>
        </p:txBody>
      </p:sp>
      <p:sp>
        <p:nvSpPr>
          <p:cNvPr id="171" name="TextBox 170"/>
          <p:cNvSpPr txBox="1"/>
          <p:nvPr/>
        </p:nvSpPr>
        <p:spPr>
          <a:xfrm>
            <a:off x="4435843" y="5226511"/>
            <a:ext cx="69923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거래처 추가</a:t>
            </a:r>
            <a:endParaRPr lang="en-US" altLang="ko-KR" sz="750" dirty="0"/>
          </a:p>
        </p:txBody>
      </p:sp>
      <p:sp>
        <p:nvSpPr>
          <p:cNvPr id="172" name="직사각형 171"/>
          <p:cNvSpPr/>
          <p:nvPr/>
        </p:nvSpPr>
        <p:spPr>
          <a:xfrm>
            <a:off x="4440002" y="5206491"/>
            <a:ext cx="650384" cy="191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3" name="타원 172"/>
          <p:cNvSpPr/>
          <p:nvPr/>
        </p:nvSpPr>
        <p:spPr>
          <a:xfrm>
            <a:off x="4347033" y="5120767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4" name="TextBox 173"/>
          <p:cNvSpPr txBox="1"/>
          <p:nvPr/>
        </p:nvSpPr>
        <p:spPr>
          <a:xfrm>
            <a:off x="4324865" y="5096859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5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1911047" y="2199856"/>
            <a:ext cx="810090" cy="434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6" name="TextBox 175"/>
          <p:cNvSpPr txBox="1"/>
          <p:nvPr/>
        </p:nvSpPr>
        <p:spPr>
          <a:xfrm>
            <a:off x="1898041" y="224196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나만의 메뉴</a:t>
            </a:r>
            <a:r>
              <a:rPr lang="en-US" altLang="ko-KR" sz="600" dirty="0"/>
              <a:t>(</a:t>
            </a:r>
            <a:r>
              <a:rPr lang="ko-KR" altLang="en-US" sz="600" dirty="0"/>
              <a:t>제조업</a:t>
            </a:r>
            <a:r>
              <a:rPr lang="en-US" altLang="ko-KR" sz="600" dirty="0"/>
              <a:t>)</a:t>
            </a:r>
          </a:p>
          <a:p>
            <a:endParaRPr lang="en-US" altLang="ko-KR" sz="600" dirty="0"/>
          </a:p>
          <a:p>
            <a:r>
              <a:rPr lang="ko-KR" altLang="en-US" sz="600" dirty="0"/>
              <a:t>나만의 메뉴</a:t>
            </a:r>
            <a:r>
              <a:rPr lang="en-US" altLang="ko-KR" sz="600" dirty="0"/>
              <a:t>(</a:t>
            </a:r>
            <a:r>
              <a:rPr lang="ko-KR" altLang="en-US" sz="600" dirty="0"/>
              <a:t>유통업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sp>
        <p:nvSpPr>
          <p:cNvPr id="177" name="TextBox 176"/>
          <p:cNvSpPr txBox="1"/>
          <p:nvPr/>
        </p:nvSpPr>
        <p:spPr>
          <a:xfrm>
            <a:off x="2482828" y="2763535"/>
            <a:ext cx="2579552" cy="17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25" dirty="0"/>
              <a:t>거래처 코드       </a:t>
            </a:r>
            <a:r>
              <a:rPr lang="ko-KR" altLang="en-US" sz="525" dirty="0" err="1"/>
              <a:t>거래처명</a:t>
            </a:r>
            <a:r>
              <a:rPr lang="ko-KR" altLang="en-US" sz="525" dirty="0"/>
              <a:t>         대표자명        연락처       </a:t>
            </a:r>
            <a:r>
              <a:rPr lang="ko-KR" altLang="en-US" sz="525" dirty="0" err="1"/>
              <a:t>사용구분</a:t>
            </a:r>
            <a:r>
              <a:rPr lang="ko-KR" altLang="en-US" sz="525" dirty="0"/>
              <a:t>      주소</a:t>
            </a:r>
            <a:endParaRPr lang="en-US" altLang="ko-KR" sz="675" dirty="0"/>
          </a:p>
        </p:txBody>
      </p:sp>
      <p:sp>
        <p:nvSpPr>
          <p:cNvPr id="178" name="TextBox 177"/>
          <p:cNvSpPr txBox="1"/>
          <p:nvPr/>
        </p:nvSpPr>
        <p:spPr>
          <a:xfrm>
            <a:off x="2528996" y="2938735"/>
            <a:ext cx="2624436" cy="17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5" dirty="0"/>
              <a:t>BA00801          </a:t>
            </a:r>
            <a:r>
              <a:rPr lang="ko-KR" altLang="en-US" sz="525" dirty="0"/>
              <a:t>거래처</a:t>
            </a:r>
            <a:r>
              <a:rPr lang="en-US" altLang="ko-KR" sz="525" dirty="0"/>
              <a:t>1           </a:t>
            </a:r>
            <a:r>
              <a:rPr lang="ko-KR" altLang="en-US" sz="525" dirty="0"/>
              <a:t>김대표    </a:t>
            </a:r>
            <a:r>
              <a:rPr lang="en-US" altLang="ko-KR" sz="525" dirty="0"/>
              <a:t>010-1234-5678    </a:t>
            </a:r>
            <a:r>
              <a:rPr lang="ko-KR" altLang="en-US" sz="525" dirty="0"/>
              <a:t>사용      대전 서구</a:t>
            </a:r>
            <a:endParaRPr lang="en-US" altLang="ko-KR" sz="675" dirty="0"/>
          </a:p>
        </p:txBody>
      </p:sp>
      <p:sp>
        <p:nvSpPr>
          <p:cNvPr id="179" name="타원 178"/>
          <p:cNvSpPr/>
          <p:nvPr/>
        </p:nvSpPr>
        <p:spPr>
          <a:xfrm>
            <a:off x="1865570" y="2400016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0" name="TextBox 179"/>
          <p:cNvSpPr txBox="1"/>
          <p:nvPr/>
        </p:nvSpPr>
        <p:spPr>
          <a:xfrm>
            <a:off x="1843402" y="237610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3" name="타원 182"/>
          <p:cNvSpPr/>
          <p:nvPr/>
        </p:nvSpPr>
        <p:spPr>
          <a:xfrm>
            <a:off x="2155618" y="5021493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4" name="TextBox 183"/>
          <p:cNvSpPr txBox="1"/>
          <p:nvPr/>
        </p:nvSpPr>
        <p:spPr>
          <a:xfrm>
            <a:off x="2132231" y="500452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049460" y="2316794"/>
            <a:ext cx="665567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 err="1"/>
              <a:t>쇼핑몰명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대표자명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업태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연락처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주소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 err="1"/>
              <a:t>사업자번호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업체 메모</a:t>
            </a:r>
            <a:endParaRPr lang="en-US" altLang="ko-KR" sz="750" dirty="0"/>
          </a:p>
        </p:txBody>
      </p:sp>
      <p:sp>
        <p:nvSpPr>
          <p:cNvPr id="186" name="TextBox 185"/>
          <p:cNvSpPr txBox="1"/>
          <p:nvPr/>
        </p:nvSpPr>
        <p:spPr>
          <a:xfrm>
            <a:off x="2205661" y="5060505"/>
            <a:ext cx="261802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쇼핑몰 수정         쇼핑몰 삭제                           닫기</a:t>
            </a:r>
            <a:endParaRPr lang="en-US" altLang="ko-KR" sz="750" dirty="0"/>
          </a:p>
        </p:txBody>
      </p:sp>
      <p:sp>
        <p:nvSpPr>
          <p:cNvPr id="187" name="타원 186"/>
          <p:cNvSpPr/>
          <p:nvPr/>
        </p:nvSpPr>
        <p:spPr>
          <a:xfrm>
            <a:off x="3029097" y="5000496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8" name="TextBox 187"/>
          <p:cNvSpPr txBox="1"/>
          <p:nvPr/>
        </p:nvSpPr>
        <p:spPr>
          <a:xfrm>
            <a:off x="3005990" y="4985706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4332658" y="4990364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1" name="TextBox 190"/>
          <p:cNvSpPr txBox="1"/>
          <p:nvPr/>
        </p:nvSpPr>
        <p:spPr>
          <a:xfrm>
            <a:off x="4310170" y="496672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3" name="직사각형 192"/>
          <p:cNvSpPr/>
          <p:nvPr/>
        </p:nvSpPr>
        <p:spPr>
          <a:xfrm>
            <a:off x="2742691" y="3667922"/>
            <a:ext cx="2037373" cy="117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4" name="직사각형 193"/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5" name="직사각형 194"/>
          <p:cNvSpPr/>
          <p:nvPr/>
        </p:nvSpPr>
        <p:spPr>
          <a:xfrm>
            <a:off x="2742691" y="34460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6" name="직사각형 195"/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7" name="직사각형 196"/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8" name="직사각형 197"/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9" name="직사각형 198"/>
          <p:cNvSpPr/>
          <p:nvPr/>
        </p:nvSpPr>
        <p:spPr>
          <a:xfrm>
            <a:off x="2194093" y="5069113"/>
            <a:ext cx="823436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0" name="직사각형 199"/>
          <p:cNvSpPr/>
          <p:nvPr/>
        </p:nvSpPr>
        <p:spPr>
          <a:xfrm>
            <a:off x="3034107" y="5060243"/>
            <a:ext cx="658167" cy="175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1" name="직사각형 200"/>
          <p:cNvSpPr/>
          <p:nvPr/>
        </p:nvSpPr>
        <p:spPr>
          <a:xfrm>
            <a:off x="4293927" y="5065350"/>
            <a:ext cx="709414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0673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SC-ID-E-2100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관리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등록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등록 메인 페이지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5028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487146" y="2268826"/>
            <a:ext cx="637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/>
              <a:t>쇼핑몰 관리</a:t>
            </a:r>
            <a:endParaRPr lang="ko-KR" altLang="en-US" sz="675" dirty="0"/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445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416070" y="2489822"/>
            <a:ext cx="722273" cy="1962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기초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403378" y="2763273"/>
            <a:ext cx="696904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11967" y="2764111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상품 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403378" y="2763273"/>
            <a:ext cx="696904" cy="526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370262" y="2977786"/>
            <a:ext cx="6973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상품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 관리</a:t>
            </a:r>
            <a:endParaRPr lang="en-US" altLang="ko-KR" sz="675" dirty="0"/>
          </a:p>
        </p:txBody>
      </p:sp>
      <p:sp>
        <p:nvSpPr>
          <p:cNvPr id="92" name="TextBox 91"/>
          <p:cNvSpPr txBox="1"/>
          <p:nvPr/>
        </p:nvSpPr>
        <p:spPr>
          <a:xfrm>
            <a:off x="1420344" y="2947490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64793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상품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등록 창이 나타나는 버튼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조회 창이 나타나는 버튼</a:t>
                      </a:r>
                      <a:endParaRPr lang="en-US" altLang="ko-KR" sz="6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관리 탭에서 상품등록메뉴를 누르면 나오는 페이지 입니다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리스트가 기본적으로 나오며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버튼이 있습니다</a:t>
                      </a:r>
                      <a:r>
                        <a:rPr lang="en-US" altLang="ko-KR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3" name="TextBox 222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0" name="직사각형 99"/>
          <p:cNvSpPr/>
          <p:nvPr/>
        </p:nvSpPr>
        <p:spPr>
          <a:xfrm>
            <a:off x="1395046" y="332865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02" name="TextBox 101"/>
          <p:cNvSpPr txBox="1"/>
          <p:nvPr/>
        </p:nvSpPr>
        <p:spPr>
          <a:xfrm>
            <a:off x="1503635" y="3329494"/>
            <a:ext cx="52289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/>
              <a:t>A/S </a:t>
            </a:r>
            <a:r>
              <a:rPr lang="ko-KR" altLang="en-US" sz="675" dirty="0"/>
              <a:t>관리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395046" y="3328656"/>
            <a:ext cx="708103" cy="415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09" name="TextBox 108"/>
          <p:cNvSpPr txBox="1"/>
          <p:nvPr/>
        </p:nvSpPr>
        <p:spPr>
          <a:xfrm>
            <a:off x="1416023" y="3530729"/>
            <a:ext cx="69739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/>
              <a:t>A/S </a:t>
            </a:r>
            <a:r>
              <a:rPr lang="ko-KR" altLang="en-US" sz="675" dirty="0"/>
              <a:t>접수</a:t>
            </a:r>
            <a:endParaRPr lang="en-US" altLang="ko-KR" sz="675" dirty="0"/>
          </a:p>
        </p:txBody>
      </p:sp>
      <p:sp>
        <p:nvSpPr>
          <p:cNvPr id="111" name="TextBox 110"/>
          <p:cNvSpPr txBox="1"/>
          <p:nvPr/>
        </p:nvSpPr>
        <p:spPr>
          <a:xfrm>
            <a:off x="1412012" y="3512873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395046" y="3788117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16" name="TextBox 115"/>
          <p:cNvSpPr txBox="1"/>
          <p:nvPr/>
        </p:nvSpPr>
        <p:spPr>
          <a:xfrm>
            <a:off x="1503635" y="3788955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품질관리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95046" y="3788118"/>
            <a:ext cx="708103" cy="415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18" name="TextBox 117"/>
          <p:cNvSpPr txBox="1"/>
          <p:nvPr/>
        </p:nvSpPr>
        <p:spPr>
          <a:xfrm>
            <a:off x="1457011" y="3991139"/>
            <a:ext cx="69739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품질검사요청</a:t>
            </a:r>
            <a:endParaRPr lang="en-US" altLang="ko-KR" sz="675" dirty="0"/>
          </a:p>
        </p:txBody>
      </p:sp>
      <p:sp>
        <p:nvSpPr>
          <p:cNvPr id="119" name="TextBox 118"/>
          <p:cNvSpPr txBox="1"/>
          <p:nvPr/>
        </p:nvSpPr>
        <p:spPr>
          <a:xfrm>
            <a:off x="1412012" y="3972334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391402" y="4253020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2" name="TextBox 121"/>
          <p:cNvSpPr txBox="1"/>
          <p:nvPr/>
        </p:nvSpPr>
        <p:spPr>
          <a:xfrm>
            <a:off x="1499991" y="4253858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이익관리</a:t>
            </a:r>
            <a:endParaRPr lang="ko-KR" altLang="en-US" sz="675" dirty="0"/>
          </a:p>
        </p:txBody>
      </p:sp>
      <p:sp>
        <p:nvSpPr>
          <p:cNvPr id="123" name="직사각형 122"/>
          <p:cNvSpPr/>
          <p:nvPr/>
        </p:nvSpPr>
        <p:spPr>
          <a:xfrm>
            <a:off x="1391402" y="4253020"/>
            <a:ext cx="708103" cy="500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4" name="TextBox 123"/>
          <p:cNvSpPr txBox="1"/>
          <p:nvPr/>
        </p:nvSpPr>
        <p:spPr>
          <a:xfrm>
            <a:off x="1393923" y="4464999"/>
            <a:ext cx="6973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 err="1"/>
              <a:t>월별이익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일별이익</a:t>
            </a:r>
            <a:endParaRPr lang="en-US" altLang="ko-KR" sz="675" dirty="0"/>
          </a:p>
        </p:txBody>
      </p:sp>
      <p:sp>
        <p:nvSpPr>
          <p:cNvPr id="125" name="TextBox 124"/>
          <p:cNvSpPr txBox="1"/>
          <p:nvPr/>
        </p:nvSpPr>
        <p:spPr>
          <a:xfrm>
            <a:off x="1408368" y="4437236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391402" y="4802902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32" name="TextBox 131"/>
          <p:cNvSpPr txBox="1"/>
          <p:nvPr/>
        </p:nvSpPr>
        <p:spPr>
          <a:xfrm>
            <a:off x="1499991" y="480374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오더관리</a:t>
            </a:r>
            <a:endParaRPr lang="ko-KR" altLang="en-US" sz="675" dirty="0"/>
          </a:p>
        </p:txBody>
      </p:sp>
      <p:sp>
        <p:nvSpPr>
          <p:cNvPr id="133" name="직사각형 132"/>
          <p:cNvSpPr/>
          <p:nvPr/>
        </p:nvSpPr>
        <p:spPr>
          <a:xfrm>
            <a:off x="1391402" y="4802902"/>
            <a:ext cx="708103" cy="500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34" name="TextBox 133"/>
          <p:cNvSpPr txBox="1"/>
          <p:nvPr/>
        </p:nvSpPr>
        <p:spPr>
          <a:xfrm>
            <a:off x="1393923" y="5014881"/>
            <a:ext cx="6973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관리유형조회</a:t>
            </a:r>
            <a:endParaRPr lang="en-US" altLang="ko-KR" sz="675" dirty="0"/>
          </a:p>
          <a:p>
            <a:pPr algn="ctr"/>
            <a:r>
              <a:rPr lang="ko-KR" altLang="en-US" sz="675" dirty="0"/>
              <a:t>관리진행단계</a:t>
            </a:r>
            <a:endParaRPr lang="en-US" altLang="ko-KR" sz="675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2323189" y="2960161"/>
          <a:ext cx="3323245" cy="23084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031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500892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405245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67838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293024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335009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</a:tblGrid>
              <a:tr h="22822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2357533" y="2737923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725819" y="2773552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2925794" y="2761658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2969155" y="2766940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3281619" y="2761657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3486612" y="2773552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281620" y="2727077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2507059" y="2538857"/>
          <a:ext cx="2910061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723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26878543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15329232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42226929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873620294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2323519" y="2703032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표 96"/>
          <p:cNvGraphicFramePr>
            <a:graphicFrameLocks noGrp="1"/>
          </p:cNvGraphicFramePr>
          <p:nvPr>
            <p:extLst/>
          </p:nvPr>
        </p:nvGraphicFramePr>
        <p:xfrm>
          <a:off x="2270205" y="5460904"/>
          <a:ext cx="524890" cy="19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890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19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sp>
        <p:nvSpPr>
          <p:cNvPr id="98" name="타원 97"/>
          <p:cNvSpPr/>
          <p:nvPr/>
        </p:nvSpPr>
        <p:spPr>
          <a:xfrm>
            <a:off x="2285253" y="546212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112" name="타원 111"/>
          <p:cNvSpPr/>
          <p:nvPr/>
        </p:nvSpPr>
        <p:spPr>
          <a:xfrm>
            <a:off x="2582008" y="317361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8976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425058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SC-ID-B-1002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 및 수정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변경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14540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 인증과 비밀번호 확인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후 비밀번호 변경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 가기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 인증을 진행하고 비밀번호 변경이 가능하다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개인정보</a:t>
            </a:r>
            <a:r>
              <a:rPr lang="en-US" altLang="ko-KR" sz="1200" dirty="0"/>
              <a:t>/</a:t>
            </a:r>
            <a:r>
              <a:rPr lang="ko-KR" altLang="en-US" sz="12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재고 메뉴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 메뉴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180642" y="1771648"/>
            <a:ext cx="1447479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51520" y="1871788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19046" y="18737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개인정보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47420" y="1871788"/>
            <a:ext cx="1341720" cy="909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92732" y="2181817"/>
            <a:ext cx="14734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개인정보 조회 및 수정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회원 탈퇴</a:t>
            </a:r>
            <a:endParaRPr lang="en-US" altLang="ko-KR" sz="1000" dirty="0"/>
          </a:p>
        </p:txBody>
      </p:sp>
      <p:sp>
        <p:nvSpPr>
          <p:cNvPr id="83" name="직사각형 82"/>
          <p:cNvSpPr/>
          <p:nvPr/>
        </p:nvSpPr>
        <p:spPr>
          <a:xfrm>
            <a:off x="251520" y="2912121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67047" y="291412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관리자 문의</a:t>
            </a:r>
            <a:endParaRPr lang="ko-KR" altLang="en-US" sz="1200" dirty="0"/>
          </a:p>
        </p:txBody>
      </p:sp>
      <p:sp>
        <p:nvSpPr>
          <p:cNvPr id="85" name="직사각형 84"/>
          <p:cNvSpPr/>
          <p:nvPr/>
        </p:nvSpPr>
        <p:spPr>
          <a:xfrm>
            <a:off x="247420" y="2912120"/>
            <a:ext cx="1341720" cy="1236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40765" y="3354065"/>
            <a:ext cx="1127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관리자 문의하기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문의 답변 확인</a:t>
            </a:r>
            <a:endParaRPr lang="en-US" altLang="ko-KR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271906" y="324888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7380" y="356558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933738" y="1921888"/>
            <a:ext cx="3971330" cy="2587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2798336" y="2021749"/>
            <a:ext cx="167798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798336" y="2422517"/>
            <a:ext cx="167798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2798336" y="2823285"/>
            <a:ext cx="235577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798336" y="3224053"/>
            <a:ext cx="235577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419872" y="205008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이메일</a:t>
            </a:r>
            <a:endParaRPr lang="en-US" altLang="ko-KR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491880" y="2844403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변경할 비밀번호</a:t>
            </a:r>
            <a:endParaRPr lang="en-US" altLang="ko-KR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573009" y="3239286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비밀번호 확인</a:t>
            </a:r>
            <a:endParaRPr lang="en-US" altLang="ko-KR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347864" y="244537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인증번호</a:t>
            </a:r>
            <a:endParaRPr lang="en-US" altLang="ko-KR" sz="1000" dirty="0"/>
          </a:p>
        </p:txBody>
      </p:sp>
      <p:sp>
        <p:nvSpPr>
          <p:cNvPr id="119" name="직사각형 118"/>
          <p:cNvSpPr/>
          <p:nvPr/>
        </p:nvSpPr>
        <p:spPr>
          <a:xfrm>
            <a:off x="2817490" y="4038839"/>
            <a:ext cx="110472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2870354" y="4059546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비밀번호 변경</a:t>
            </a:r>
            <a:endParaRPr lang="en-US" altLang="ko-KR" sz="1000" dirty="0"/>
          </a:p>
        </p:txBody>
      </p:sp>
      <p:sp>
        <p:nvSpPr>
          <p:cNvPr id="122" name="직사각형 121"/>
          <p:cNvSpPr/>
          <p:nvPr/>
        </p:nvSpPr>
        <p:spPr>
          <a:xfrm>
            <a:off x="4031960" y="4035432"/>
            <a:ext cx="110472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4375308" y="405885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취소</a:t>
            </a:r>
            <a:endParaRPr lang="en-US" altLang="ko-KR" sz="1050" dirty="0"/>
          </a:p>
        </p:txBody>
      </p:sp>
      <p:sp>
        <p:nvSpPr>
          <p:cNvPr id="124" name="타원 123"/>
          <p:cNvSpPr/>
          <p:nvPr/>
        </p:nvSpPr>
        <p:spPr>
          <a:xfrm>
            <a:off x="2711659" y="3952776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2684176" y="39260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3947003" y="3934757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919520" y="390806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580965" y="2018909"/>
            <a:ext cx="580895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590148" y="2431267"/>
            <a:ext cx="580895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624864" y="204245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인증</a:t>
            </a:r>
            <a:endParaRPr lang="en-US" altLang="ko-KR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4568140" y="2479429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인증번호 확인</a:t>
            </a:r>
            <a:endParaRPr lang="en-US" altLang="ko-KR" sz="600" dirty="0"/>
          </a:p>
        </p:txBody>
      </p:sp>
    </p:spTree>
    <p:extLst>
      <p:ext uri="{BB962C8B-B14F-4D97-AF65-F5344CB8AC3E}">
        <p14:creationId xmlns:p14="http://schemas.microsoft.com/office/powerpoint/2010/main" val="243546128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1391402" y="4802902"/>
            <a:ext cx="708103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11" name="TextBox 110"/>
          <p:cNvSpPr txBox="1"/>
          <p:nvPr/>
        </p:nvSpPr>
        <p:spPr>
          <a:xfrm>
            <a:off x="1499991" y="4803740"/>
            <a:ext cx="52289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오더관리</a:t>
            </a:r>
            <a:endParaRPr lang="ko-KR" altLang="en-US" sz="675" dirty="0"/>
          </a:p>
        </p:txBody>
      </p:sp>
      <p:sp>
        <p:nvSpPr>
          <p:cNvPr id="112" name="직사각형 111"/>
          <p:cNvSpPr/>
          <p:nvPr/>
        </p:nvSpPr>
        <p:spPr>
          <a:xfrm>
            <a:off x="1391402" y="4802902"/>
            <a:ext cx="708103" cy="5008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13" name="TextBox 112"/>
          <p:cNvSpPr txBox="1"/>
          <p:nvPr/>
        </p:nvSpPr>
        <p:spPr>
          <a:xfrm>
            <a:off x="1393923" y="5014881"/>
            <a:ext cx="697393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관리유형조회</a:t>
            </a:r>
            <a:endParaRPr lang="en-US" altLang="ko-KR" sz="675" dirty="0"/>
          </a:p>
          <a:p>
            <a:pPr algn="ctr"/>
            <a:r>
              <a:rPr lang="ko-KR" altLang="en-US" sz="675" dirty="0"/>
              <a:t>관리진행단계</a:t>
            </a:r>
            <a:endParaRPr lang="en-US" altLang="ko-KR" sz="675" dirty="0"/>
          </a:p>
        </p:txBody>
      </p:sp>
      <p:sp>
        <p:nvSpPr>
          <p:cNvPr id="241" name="TextBox 240"/>
          <p:cNvSpPr txBox="1"/>
          <p:nvPr/>
        </p:nvSpPr>
        <p:spPr>
          <a:xfrm>
            <a:off x="1401122" y="3819985"/>
            <a:ext cx="752158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품질검사요청</a:t>
            </a:r>
            <a:endParaRPr lang="en-US" altLang="ko-KR" sz="675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SC-ID-E-2100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관리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등록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상품관리 등록 페이지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5028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487146" y="2268826"/>
            <a:ext cx="63712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/>
              <a:t>쇼핑몰 관리</a:t>
            </a:r>
            <a:endParaRPr lang="ko-KR" altLang="en-US" sz="675" dirty="0"/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445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416070" y="2489822"/>
            <a:ext cx="722273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기초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403378" y="2763273"/>
            <a:ext cx="696904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11967" y="2764111"/>
            <a:ext cx="52289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상품 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403378" y="2763273"/>
            <a:ext cx="696904" cy="5262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370262" y="2977786"/>
            <a:ext cx="697393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상품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 관리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쇼핑몰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232156" y="5475968"/>
          <a:ext cx="1574670" cy="19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890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xmlns="" val="1047200522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xmlns="" val="1070316023"/>
                    </a:ext>
                  </a:extLst>
                </a:gridCol>
              </a:tblGrid>
              <a:tr h="19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버튼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</a:t>
                      </a:r>
                      <a:endParaRPr lang="en-US" altLang="ko-KR" sz="6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등록 페이지 입니다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3" name="TextBox 222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0" name="직사각형 99"/>
          <p:cNvSpPr/>
          <p:nvPr/>
        </p:nvSpPr>
        <p:spPr>
          <a:xfrm>
            <a:off x="1395046" y="3328656"/>
            <a:ext cx="708103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02" name="TextBox 101"/>
          <p:cNvSpPr txBox="1"/>
          <p:nvPr/>
        </p:nvSpPr>
        <p:spPr>
          <a:xfrm>
            <a:off x="1503635" y="3329494"/>
            <a:ext cx="522894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675" dirty="0"/>
              <a:t>A/S </a:t>
            </a:r>
            <a:r>
              <a:rPr lang="ko-KR" altLang="en-US" sz="675" dirty="0"/>
              <a:t>관리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395046" y="3328656"/>
            <a:ext cx="708103" cy="4151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09" name="TextBox 108"/>
          <p:cNvSpPr txBox="1"/>
          <p:nvPr/>
        </p:nvSpPr>
        <p:spPr>
          <a:xfrm>
            <a:off x="1416023" y="3530729"/>
            <a:ext cx="697393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/>
              <a:t>A/S </a:t>
            </a:r>
            <a:r>
              <a:rPr lang="ko-KR" altLang="en-US" sz="675" dirty="0"/>
              <a:t>접수</a:t>
            </a:r>
            <a:endParaRPr lang="en-US" altLang="ko-KR" sz="675" dirty="0"/>
          </a:p>
        </p:txBody>
      </p:sp>
      <p:sp>
        <p:nvSpPr>
          <p:cNvPr id="115" name="직사각형 114"/>
          <p:cNvSpPr/>
          <p:nvPr/>
        </p:nvSpPr>
        <p:spPr>
          <a:xfrm>
            <a:off x="1395046" y="3788117"/>
            <a:ext cx="708103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16" name="TextBox 115"/>
          <p:cNvSpPr txBox="1"/>
          <p:nvPr/>
        </p:nvSpPr>
        <p:spPr>
          <a:xfrm>
            <a:off x="1503635" y="3788955"/>
            <a:ext cx="52289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품질관리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95046" y="3788118"/>
            <a:ext cx="708103" cy="4151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18" name="TextBox 117"/>
          <p:cNvSpPr txBox="1"/>
          <p:nvPr/>
        </p:nvSpPr>
        <p:spPr>
          <a:xfrm>
            <a:off x="1436050" y="3983348"/>
            <a:ext cx="697393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품질검사요청</a:t>
            </a:r>
            <a:endParaRPr lang="en-US" altLang="ko-KR" sz="675" dirty="0"/>
          </a:p>
        </p:txBody>
      </p:sp>
      <p:sp>
        <p:nvSpPr>
          <p:cNvPr id="121" name="직사각형 120"/>
          <p:cNvSpPr/>
          <p:nvPr/>
        </p:nvSpPr>
        <p:spPr>
          <a:xfrm>
            <a:off x="1391402" y="4253020"/>
            <a:ext cx="708103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2" name="TextBox 121"/>
          <p:cNvSpPr txBox="1"/>
          <p:nvPr/>
        </p:nvSpPr>
        <p:spPr>
          <a:xfrm>
            <a:off x="1499991" y="4253858"/>
            <a:ext cx="52289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이익관리</a:t>
            </a:r>
            <a:endParaRPr lang="ko-KR" altLang="en-US" sz="675" dirty="0"/>
          </a:p>
        </p:txBody>
      </p:sp>
      <p:sp>
        <p:nvSpPr>
          <p:cNvPr id="123" name="직사각형 122"/>
          <p:cNvSpPr/>
          <p:nvPr/>
        </p:nvSpPr>
        <p:spPr>
          <a:xfrm>
            <a:off x="1391402" y="4253020"/>
            <a:ext cx="708103" cy="5008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4" name="TextBox 123"/>
          <p:cNvSpPr txBox="1"/>
          <p:nvPr/>
        </p:nvSpPr>
        <p:spPr>
          <a:xfrm>
            <a:off x="1393923" y="4464999"/>
            <a:ext cx="697393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 err="1"/>
              <a:t>월별이익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일별이익</a:t>
            </a:r>
            <a:endParaRPr lang="en-US" altLang="ko-KR" sz="675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2323189" y="2960161"/>
          <a:ext cx="3323245" cy="23084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031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500892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405245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67838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293024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335009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</a:tblGrid>
              <a:tr h="22822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2357533" y="2737923"/>
            <a:ext cx="448949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725819" y="2773552"/>
            <a:ext cx="125704" cy="117926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2925794" y="2761658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2969155" y="2766940"/>
            <a:ext cx="252188" cy="126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3281619" y="2761657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3486612" y="2773552"/>
            <a:ext cx="125704" cy="117926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281620" y="2727077"/>
            <a:ext cx="173318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2507059" y="2538857"/>
          <a:ext cx="2910061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723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26878543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15329232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42226929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873620294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2323519" y="2703032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233988" y="2383215"/>
            <a:ext cx="2978498" cy="3108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9" name="직사각형 168"/>
          <p:cNvSpPr/>
          <p:nvPr/>
        </p:nvSpPr>
        <p:spPr>
          <a:xfrm>
            <a:off x="2410292" y="2686566"/>
            <a:ext cx="2666489" cy="2421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0" name="TextBox 169"/>
          <p:cNvSpPr txBox="1"/>
          <p:nvPr/>
        </p:nvSpPr>
        <p:spPr>
          <a:xfrm>
            <a:off x="3396781" y="3876822"/>
            <a:ext cx="79541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거래처 리스트</a:t>
            </a:r>
            <a:endParaRPr lang="en-US" altLang="ko-KR" sz="750" dirty="0"/>
          </a:p>
        </p:txBody>
      </p:sp>
      <p:sp>
        <p:nvSpPr>
          <p:cNvPr id="175" name="직사각형 174"/>
          <p:cNvSpPr/>
          <p:nvPr/>
        </p:nvSpPr>
        <p:spPr>
          <a:xfrm>
            <a:off x="1911047" y="2199856"/>
            <a:ext cx="810090" cy="434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6" name="TextBox 175"/>
          <p:cNvSpPr txBox="1"/>
          <p:nvPr/>
        </p:nvSpPr>
        <p:spPr>
          <a:xfrm>
            <a:off x="1898041" y="224196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나만의 메뉴</a:t>
            </a:r>
            <a:r>
              <a:rPr lang="en-US" altLang="ko-KR" sz="600" dirty="0"/>
              <a:t>(</a:t>
            </a:r>
            <a:r>
              <a:rPr lang="ko-KR" altLang="en-US" sz="600" dirty="0"/>
              <a:t>제조업</a:t>
            </a:r>
            <a:r>
              <a:rPr lang="en-US" altLang="ko-KR" sz="600" dirty="0"/>
              <a:t>)</a:t>
            </a:r>
          </a:p>
          <a:p>
            <a:endParaRPr lang="en-US" altLang="ko-KR" sz="600" dirty="0"/>
          </a:p>
          <a:p>
            <a:r>
              <a:rPr lang="ko-KR" altLang="en-US" sz="600" dirty="0"/>
              <a:t>나만의 메뉴</a:t>
            </a:r>
            <a:r>
              <a:rPr lang="en-US" altLang="ko-KR" sz="600" dirty="0"/>
              <a:t>(</a:t>
            </a:r>
            <a:r>
              <a:rPr lang="ko-KR" altLang="en-US" sz="600" dirty="0"/>
              <a:t>유통업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sp>
        <p:nvSpPr>
          <p:cNvPr id="177" name="TextBox 176"/>
          <p:cNvSpPr txBox="1"/>
          <p:nvPr/>
        </p:nvSpPr>
        <p:spPr>
          <a:xfrm>
            <a:off x="2482828" y="2763535"/>
            <a:ext cx="2579552" cy="17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25" dirty="0"/>
              <a:t>거래처 코드       </a:t>
            </a:r>
            <a:r>
              <a:rPr lang="ko-KR" altLang="en-US" sz="525" dirty="0" err="1"/>
              <a:t>거래처명</a:t>
            </a:r>
            <a:r>
              <a:rPr lang="ko-KR" altLang="en-US" sz="525" dirty="0"/>
              <a:t>         대표자명        연락처       </a:t>
            </a:r>
            <a:r>
              <a:rPr lang="ko-KR" altLang="en-US" sz="525" dirty="0" err="1"/>
              <a:t>사용구분</a:t>
            </a:r>
            <a:r>
              <a:rPr lang="ko-KR" altLang="en-US" sz="525" dirty="0"/>
              <a:t>      주소</a:t>
            </a:r>
            <a:endParaRPr lang="en-US" altLang="ko-KR" sz="675" dirty="0"/>
          </a:p>
        </p:txBody>
      </p:sp>
      <p:sp>
        <p:nvSpPr>
          <p:cNvPr id="178" name="TextBox 177"/>
          <p:cNvSpPr txBox="1"/>
          <p:nvPr/>
        </p:nvSpPr>
        <p:spPr>
          <a:xfrm>
            <a:off x="2528996" y="2938735"/>
            <a:ext cx="2624436" cy="17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5" dirty="0"/>
              <a:t>BA00801          </a:t>
            </a:r>
            <a:r>
              <a:rPr lang="ko-KR" altLang="en-US" sz="525" dirty="0"/>
              <a:t>거래처</a:t>
            </a:r>
            <a:r>
              <a:rPr lang="en-US" altLang="ko-KR" sz="525" dirty="0"/>
              <a:t>1           </a:t>
            </a:r>
            <a:r>
              <a:rPr lang="ko-KR" altLang="en-US" sz="525" dirty="0"/>
              <a:t>김대표    </a:t>
            </a:r>
            <a:r>
              <a:rPr lang="en-US" altLang="ko-KR" sz="525" dirty="0"/>
              <a:t>010-1234-5678    </a:t>
            </a:r>
            <a:r>
              <a:rPr lang="ko-KR" altLang="en-US" sz="525" dirty="0"/>
              <a:t>사용      대전 서구</a:t>
            </a:r>
            <a:endParaRPr lang="en-US" altLang="ko-KR" sz="675" dirty="0"/>
          </a:p>
        </p:txBody>
      </p:sp>
      <p:sp>
        <p:nvSpPr>
          <p:cNvPr id="179" name="타원 178"/>
          <p:cNvSpPr/>
          <p:nvPr/>
        </p:nvSpPr>
        <p:spPr>
          <a:xfrm>
            <a:off x="1865570" y="2400016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0" name="TextBox 179"/>
          <p:cNvSpPr txBox="1"/>
          <p:nvPr/>
        </p:nvSpPr>
        <p:spPr>
          <a:xfrm>
            <a:off x="1843402" y="237610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5" name="TextBox 184"/>
          <p:cNvSpPr txBox="1"/>
          <p:nvPr/>
        </p:nvSpPr>
        <p:spPr>
          <a:xfrm>
            <a:off x="2049460" y="2316794"/>
            <a:ext cx="665567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상품명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대표자명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업태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연락처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주소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 err="1"/>
              <a:t>사업자번호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업체 메모</a:t>
            </a:r>
            <a:endParaRPr lang="en-US" altLang="ko-KR" sz="750" dirty="0"/>
          </a:p>
        </p:txBody>
      </p:sp>
      <p:sp>
        <p:nvSpPr>
          <p:cNvPr id="192" name="직사각형 191"/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3" name="직사각형 192"/>
          <p:cNvSpPr/>
          <p:nvPr/>
        </p:nvSpPr>
        <p:spPr>
          <a:xfrm>
            <a:off x="2742691" y="3667922"/>
            <a:ext cx="2037373" cy="117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4" name="직사각형 193"/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5" name="직사각형 194"/>
          <p:cNvSpPr/>
          <p:nvPr/>
        </p:nvSpPr>
        <p:spPr>
          <a:xfrm>
            <a:off x="2742691" y="34460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6" name="직사각형 195"/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7" name="직사각형 196"/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8" name="직사각형 197"/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7" name="타원 126"/>
          <p:cNvSpPr/>
          <p:nvPr/>
        </p:nvSpPr>
        <p:spPr>
          <a:xfrm>
            <a:off x="2155618" y="5021493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5" name="TextBox 134"/>
          <p:cNvSpPr txBox="1"/>
          <p:nvPr/>
        </p:nvSpPr>
        <p:spPr>
          <a:xfrm>
            <a:off x="2132231" y="500452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220184" y="5062701"/>
            <a:ext cx="235833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상품 등록         </a:t>
            </a:r>
            <a:r>
              <a:rPr lang="en-US" altLang="ko-KR" sz="750" dirty="0"/>
              <a:t>		    </a:t>
            </a:r>
            <a:r>
              <a:rPr lang="ko-KR" altLang="en-US" sz="750" dirty="0"/>
              <a:t>닫기</a:t>
            </a:r>
            <a:endParaRPr lang="en-US" altLang="ko-KR" sz="750" dirty="0"/>
          </a:p>
        </p:txBody>
      </p:sp>
      <p:sp>
        <p:nvSpPr>
          <p:cNvPr id="137" name="타원 136"/>
          <p:cNvSpPr/>
          <p:nvPr/>
        </p:nvSpPr>
        <p:spPr>
          <a:xfrm>
            <a:off x="4332658" y="4990364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8" name="TextBox 137"/>
          <p:cNvSpPr txBox="1"/>
          <p:nvPr/>
        </p:nvSpPr>
        <p:spPr>
          <a:xfrm>
            <a:off x="4310170" y="496672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194093" y="5069113"/>
            <a:ext cx="823436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0" name="직사각형 139"/>
          <p:cNvSpPr/>
          <p:nvPr/>
        </p:nvSpPr>
        <p:spPr>
          <a:xfrm>
            <a:off x="4293927" y="5065350"/>
            <a:ext cx="709414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5064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1401122" y="3819985"/>
            <a:ext cx="752158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품질검사요청</a:t>
            </a:r>
            <a:endParaRPr lang="en-US" altLang="ko-KR" sz="675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SC-ID-E-2100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관리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등록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상품관리 수정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5028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487146" y="2268826"/>
            <a:ext cx="63712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/>
              <a:t>쇼핑몰 관리</a:t>
            </a:r>
            <a:endParaRPr lang="ko-KR" altLang="en-US" sz="675" dirty="0"/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445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416070" y="2489822"/>
            <a:ext cx="722273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기초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403378" y="2763273"/>
            <a:ext cx="696904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11967" y="2764111"/>
            <a:ext cx="52289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상품 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403378" y="2763273"/>
            <a:ext cx="696904" cy="5262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370262" y="2977786"/>
            <a:ext cx="697393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상품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 관리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쇼핑몰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232156" y="5475968"/>
          <a:ext cx="1574670" cy="19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890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xmlns="" val="1047200522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xmlns="" val="1070316023"/>
                    </a:ext>
                  </a:extLst>
                </a:gridCol>
              </a:tblGrid>
              <a:tr h="19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정보 수정 버튼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정보 삭제 버튼</a:t>
                      </a:r>
                      <a:endParaRPr lang="en-US" altLang="ko-KR" sz="6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변경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 입니다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3" name="TextBox 222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0" name="직사각형 99"/>
          <p:cNvSpPr/>
          <p:nvPr/>
        </p:nvSpPr>
        <p:spPr>
          <a:xfrm>
            <a:off x="1395046" y="3328656"/>
            <a:ext cx="708103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02" name="TextBox 101"/>
          <p:cNvSpPr txBox="1"/>
          <p:nvPr/>
        </p:nvSpPr>
        <p:spPr>
          <a:xfrm>
            <a:off x="1503635" y="3329494"/>
            <a:ext cx="522894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675" dirty="0"/>
              <a:t>A/S </a:t>
            </a:r>
            <a:r>
              <a:rPr lang="ko-KR" altLang="en-US" sz="675" dirty="0"/>
              <a:t>관리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395046" y="3328656"/>
            <a:ext cx="708103" cy="4151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09" name="TextBox 108"/>
          <p:cNvSpPr txBox="1"/>
          <p:nvPr/>
        </p:nvSpPr>
        <p:spPr>
          <a:xfrm>
            <a:off x="1416023" y="3530729"/>
            <a:ext cx="697393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/>
              <a:t>A/S </a:t>
            </a:r>
            <a:r>
              <a:rPr lang="ko-KR" altLang="en-US" sz="675" dirty="0"/>
              <a:t>접수</a:t>
            </a:r>
            <a:endParaRPr lang="en-US" altLang="ko-KR" sz="675" dirty="0"/>
          </a:p>
        </p:txBody>
      </p:sp>
      <p:sp>
        <p:nvSpPr>
          <p:cNvPr id="115" name="직사각형 114"/>
          <p:cNvSpPr/>
          <p:nvPr/>
        </p:nvSpPr>
        <p:spPr>
          <a:xfrm>
            <a:off x="1395046" y="3788117"/>
            <a:ext cx="708103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16" name="TextBox 115"/>
          <p:cNvSpPr txBox="1"/>
          <p:nvPr/>
        </p:nvSpPr>
        <p:spPr>
          <a:xfrm>
            <a:off x="1503635" y="3788955"/>
            <a:ext cx="52289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품질관리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95046" y="3788118"/>
            <a:ext cx="708103" cy="4151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18" name="TextBox 117"/>
          <p:cNvSpPr txBox="1"/>
          <p:nvPr/>
        </p:nvSpPr>
        <p:spPr>
          <a:xfrm>
            <a:off x="1436050" y="3983348"/>
            <a:ext cx="697393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품질검사요청</a:t>
            </a:r>
            <a:endParaRPr lang="en-US" altLang="ko-KR" sz="675" dirty="0"/>
          </a:p>
        </p:txBody>
      </p:sp>
      <p:sp>
        <p:nvSpPr>
          <p:cNvPr id="121" name="직사각형 120"/>
          <p:cNvSpPr/>
          <p:nvPr/>
        </p:nvSpPr>
        <p:spPr>
          <a:xfrm>
            <a:off x="1391402" y="4253020"/>
            <a:ext cx="708103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2" name="TextBox 121"/>
          <p:cNvSpPr txBox="1"/>
          <p:nvPr/>
        </p:nvSpPr>
        <p:spPr>
          <a:xfrm>
            <a:off x="1499991" y="4253858"/>
            <a:ext cx="52289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이익관리</a:t>
            </a:r>
            <a:endParaRPr lang="ko-KR" altLang="en-US" sz="675" dirty="0"/>
          </a:p>
        </p:txBody>
      </p:sp>
      <p:sp>
        <p:nvSpPr>
          <p:cNvPr id="123" name="직사각형 122"/>
          <p:cNvSpPr/>
          <p:nvPr/>
        </p:nvSpPr>
        <p:spPr>
          <a:xfrm>
            <a:off x="1391402" y="4253020"/>
            <a:ext cx="708103" cy="5008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4" name="TextBox 123"/>
          <p:cNvSpPr txBox="1"/>
          <p:nvPr/>
        </p:nvSpPr>
        <p:spPr>
          <a:xfrm>
            <a:off x="1393923" y="4464999"/>
            <a:ext cx="697393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 err="1"/>
              <a:t>월별이익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일별이익</a:t>
            </a:r>
            <a:endParaRPr lang="en-US" altLang="ko-KR" sz="675" dirty="0"/>
          </a:p>
        </p:txBody>
      </p:sp>
      <p:sp>
        <p:nvSpPr>
          <p:cNvPr id="128" name="직사각형 127"/>
          <p:cNvSpPr/>
          <p:nvPr/>
        </p:nvSpPr>
        <p:spPr>
          <a:xfrm>
            <a:off x="1391402" y="4802902"/>
            <a:ext cx="708103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32" name="TextBox 131"/>
          <p:cNvSpPr txBox="1"/>
          <p:nvPr/>
        </p:nvSpPr>
        <p:spPr>
          <a:xfrm>
            <a:off x="1499991" y="4803740"/>
            <a:ext cx="52289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오더관리</a:t>
            </a:r>
            <a:endParaRPr lang="ko-KR" altLang="en-US" sz="675" dirty="0"/>
          </a:p>
        </p:txBody>
      </p:sp>
      <p:sp>
        <p:nvSpPr>
          <p:cNvPr id="133" name="직사각형 132"/>
          <p:cNvSpPr/>
          <p:nvPr/>
        </p:nvSpPr>
        <p:spPr>
          <a:xfrm>
            <a:off x="1391402" y="4802902"/>
            <a:ext cx="708103" cy="5008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34" name="TextBox 133"/>
          <p:cNvSpPr txBox="1"/>
          <p:nvPr/>
        </p:nvSpPr>
        <p:spPr>
          <a:xfrm>
            <a:off x="1393923" y="5014881"/>
            <a:ext cx="697393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관리유형조회</a:t>
            </a:r>
            <a:endParaRPr lang="en-US" altLang="ko-KR" sz="675" dirty="0"/>
          </a:p>
          <a:p>
            <a:pPr algn="ctr"/>
            <a:r>
              <a:rPr lang="ko-KR" altLang="en-US" sz="675" dirty="0"/>
              <a:t>관리진행단계</a:t>
            </a:r>
            <a:endParaRPr lang="en-US" altLang="ko-KR" sz="675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2323189" y="2960161"/>
          <a:ext cx="3323245" cy="23084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031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500892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405245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67838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293024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335009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</a:tblGrid>
              <a:tr h="22822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2357533" y="2737923"/>
            <a:ext cx="448949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725819" y="2773552"/>
            <a:ext cx="125704" cy="117926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2925794" y="2761658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2969155" y="2766940"/>
            <a:ext cx="252188" cy="126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3281619" y="2761657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3486612" y="2773552"/>
            <a:ext cx="125704" cy="117926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281620" y="2727077"/>
            <a:ext cx="173318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2507059" y="2538857"/>
          <a:ext cx="2910061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723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26878543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15329232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42226929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873620294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2323519" y="2703032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233988" y="2383215"/>
            <a:ext cx="2978498" cy="3108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9" name="직사각형 168"/>
          <p:cNvSpPr/>
          <p:nvPr/>
        </p:nvSpPr>
        <p:spPr>
          <a:xfrm>
            <a:off x="2410292" y="2686566"/>
            <a:ext cx="2666489" cy="2421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0" name="TextBox 169"/>
          <p:cNvSpPr txBox="1"/>
          <p:nvPr/>
        </p:nvSpPr>
        <p:spPr>
          <a:xfrm>
            <a:off x="3396781" y="3876822"/>
            <a:ext cx="79541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거래처 리스트</a:t>
            </a:r>
            <a:endParaRPr lang="en-US" altLang="ko-KR" sz="750" dirty="0"/>
          </a:p>
        </p:txBody>
      </p:sp>
      <p:sp>
        <p:nvSpPr>
          <p:cNvPr id="171" name="TextBox 170"/>
          <p:cNvSpPr txBox="1"/>
          <p:nvPr/>
        </p:nvSpPr>
        <p:spPr>
          <a:xfrm>
            <a:off x="4435843" y="5226511"/>
            <a:ext cx="69923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거래처 추가</a:t>
            </a:r>
            <a:endParaRPr lang="en-US" altLang="ko-KR" sz="750" dirty="0"/>
          </a:p>
        </p:txBody>
      </p:sp>
      <p:sp>
        <p:nvSpPr>
          <p:cNvPr id="172" name="직사각형 171"/>
          <p:cNvSpPr/>
          <p:nvPr/>
        </p:nvSpPr>
        <p:spPr>
          <a:xfrm>
            <a:off x="4440002" y="5206491"/>
            <a:ext cx="650384" cy="191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3" name="타원 172"/>
          <p:cNvSpPr/>
          <p:nvPr/>
        </p:nvSpPr>
        <p:spPr>
          <a:xfrm>
            <a:off x="4347033" y="5120767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4" name="TextBox 173"/>
          <p:cNvSpPr txBox="1"/>
          <p:nvPr/>
        </p:nvSpPr>
        <p:spPr>
          <a:xfrm>
            <a:off x="4324865" y="5096859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5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1911047" y="2199856"/>
            <a:ext cx="810090" cy="434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6" name="TextBox 175"/>
          <p:cNvSpPr txBox="1"/>
          <p:nvPr/>
        </p:nvSpPr>
        <p:spPr>
          <a:xfrm>
            <a:off x="1898041" y="224196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나만의 메뉴</a:t>
            </a:r>
            <a:r>
              <a:rPr lang="en-US" altLang="ko-KR" sz="600" dirty="0"/>
              <a:t>(</a:t>
            </a:r>
            <a:r>
              <a:rPr lang="ko-KR" altLang="en-US" sz="600" dirty="0"/>
              <a:t>제조업</a:t>
            </a:r>
            <a:r>
              <a:rPr lang="en-US" altLang="ko-KR" sz="600" dirty="0"/>
              <a:t>)</a:t>
            </a:r>
          </a:p>
          <a:p>
            <a:endParaRPr lang="en-US" altLang="ko-KR" sz="600" dirty="0"/>
          </a:p>
          <a:p>
            <a:r>
              <a:rPr lang="ko-KR" altLang="en-US" sz="600" dirty="0"/>
              <a:t>나만의 메뉴</a:t>
            </a:r>
            <a:r>
              <a:rPr lang="en-US" altLang="ko-KR" sz="600" dirty="0"/>
              <a:t>(</a:t>
            </a:r>
            <a:r>
              <a:rPr lang="ko-KR" altLang="en-US" sz="600" dirty="0"/>
              <a:t>유통업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sp>
        <p:nvSpPr>
          <p:cNvPr id="177" name="TextBox 176"/>
          <p:cNvSpPr txBox="1"/>
          <p:nvPr/>
        </p:nvSpPr>
        <p:spPr>
          <a:xfrm>
            <a:off x="2482828" y="2763535"/>
            <a:ext cx="2579552" cy="17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25" dirty="0"/>
              <a:t>거래처 코드       </a:t>
            </a:r>
            <a:r>
              <a:rPr lang="ko-KR" altLang="en-US" sz="525" dirty="0" err="1"/>
              <a:t>거래처명</a:t>
            </a:r>
            <a:r>
              <a:rPr lang="ko-KR" altLang="en-US" sz="525" dirty="0"/>
              <a:t>         대표자명        연락처       </a:t>
            </a:r>
            <a:r>
              <a:rPr lang="ko-KR" altLang="en-US" sz="525" dirty="0" err="1"/>
              <a:t>사용구분</a:t>
            </a:r>
            <a:r>
              <a:rPr lang="ko-KR" altLang="en-US" sz="525" dirty="0"/>
              <a:t>      주소</a:t>
            </a:r>
            <a:endParaRPr lang="en-US" altLang="ko-KR" sz="675" dirty="0"/>
          </a:p>
        </p:txBody>
      </p:sp>
      <p:sp>
        <p:nvSpPr>
          <p:cNvPr id="178" name="TextBox 177"/>
          <p:cNvSpPr txBox="1"/>
          <p:nvPr/>
        </p:nvSpPr>
        <p:spPr>
          <a:xfrm>
            <a:off x="2528996" y="2938735"/>
            <a:ext cx="2624436" cy="17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5" dirty="0"/>
              <a:t>BA00801          </a:t>
            </a:r>
            <a:r>
              <a:rPr lang="ko-KR" altLang="en-US" sz="525" dirty="0"/>
              <a:t>거래처</a:t>
            </a:r>
            <a:r>
              <a:rPr lang="en-US" altLang="ko-KR" sz="525" dirty="0"/>
              <a:t>1           </a:t>
            </a:r>
            <a:r>
              <a:rPr lang="ko-KR" altLang="en-US" sz="525" dirty="0"/>
              <a:t>김대표    </a:t>
            </a:r>
            <a:r>
              <a:rPr lang="en-US" altLang="ko-KR" sz="525" dirty="0"/>
              <a:t>010-1234-5678    </a:t>
            </a:r>
            <a:r>
              <a:rPr lang="ko-KR" altLang="en-US" sz="525" dirty="0"/>
              <a:t>사용      대전 서구</a:t>
            </a:r>
            <a:endParaRPr lang="en-US" altLang="ko-KR" sz="675" dirty="0"/>
          </a:p>
        </p:txBody>
      </p:sp>
      <p:sp>
        <p:nvSpPr>
          <p:cNvPr id="179" name="타원 178"/>
          <p:cNvSpPr/>
          <p:nvPr/>
        </p:nvSpPr>
        <p:spPr>
          <a:xfrm>
            <a:off x="1865570" y="2400016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0" name="TextBox 179"/>
          <p:cNvSpPr txBox="1"/>
          <p:nvPr/>
        </p:nvSpPr>
        <p:spPr>
          <a:xfrm>
            <a:off x="1843402" y="237610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3" name="타원 182"/>
          <p:cNvSpPr/>
          <p:nvPr/>
        </p:nvSpPr>
        <p:spPr>
          <a:xfrm>
            <a:off x="2155618" y="5021493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4" name="TextBox 183"/>
          <p:cNvSpPr txBox="1"/>
          <p:nvPr/>
        </p:nvSpPr>
        <p:spPr>
          <a:xfrm>
            <a:off x="2132231" y="500452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049460" y="2316794"/>
            <a:ext cx="665567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상품명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대표자명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업태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연락처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주소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 err="1"/>
              <a:t>사업자번호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업체 메모</a:t>
            </a:r>
            <a:endParaRPr lang="en-US" altLang="ko-KR" sz="750" dirty="0"/>
          </a:p>
        </p:txBody>
      </p:sp>
      <p:sp>
        <p:nvSpPr>
          <p:cNvPr id="186" name="TextBox 185"/>
          <p:cNvSpPr txBox="1"/>
          <p:nvPr/>
        </p:nvSpPr>
        <p:spPr>
          <a:xfrm>
            <a:off x="2205661" y="5060505"/>
            <a:ext cx="265168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상품 정보 수정       상품 삭제                             닫기</a:t>
            </a:r>
            <a:endParaRPr lang="en-US" altLang="ko-KR" sz="750" dirty="0"/>
          </a:p>
        </p:txBody>
      </p:sp>
      <p:sp>
        <p:nvSpPr>
          <p:cNvPr id="187" name="타원 186"/>
          <p:cNvSpPr/>
          <p:nvPr/>
        </p:nvSpPr>
        <p:spPr>
          <a:xfrm>
            <a:off x="3029097" y="5000496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8" name="TextBox 187"/>
          <p:cNvSpPr txBox="1"/>
          <p:nvPr/>
        </p:nvSpPr>
        <p:spPr>
          <a:xfrm>
            <a:off x="3005990" y="4985706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4332658" y="4990364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1" name="TextBox 190"/>
          <p:cNvSpPr txBox="1"/>
          <p:nvPr/>
        </p:nvSpPr>
        <p:spPr>
          <a:xfrm>
            <a:off x="4310170" y="496672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3" name="직사각형 192"/>
          <p:cNvSpPr/>
          <p:nvPr/>
        </p:nvSpPr>
        <p:spPr>
          <a:xfrm>
            <a:off x="2742691" y="3667922"/>
            <a:ext cx="2037373" cy="117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4" name="직사각형 193"/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5" name="직사각형 194"/>
          <p:cNvSpPr/>
          <p:nvPr/>
        </p:nvSpPr>
        <p:spPr>
          <a:xfrm>
            <a:off x="2742691" y="34460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6" name="직사각형 195"/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7" name="직사각형 196"/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8" name="직사각형 197"/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9" name="직사각형 198"/>
          <p:cNvSpPr/>
          <p:nvPr/>
        </p:nvSpPr>
        <p:spPr>
          <a:xfrm>
            <a:off x="2194093" y="5069113"/>
            <a:ext cx="823436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0" name="직사각형 199"/>
          <p:cNvSpPr/>
          <p:nvPr/>
        </p:nvSpPr>
        <p:spPr>
          <a:xfrm>
            <a:off x="3034107" y="5060243"/>
            <a:ext cx="658167" cy="175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1" name="직사각형 200"/>
          <p:cNvSpPr/>
          <p:nvPr/>
        </p:nvSpPr>
        <p:spPr>
          <a:xfrm>
            <a:off x="4293927" y="5065350"/>
            <a:ext cx="709414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48719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SC-ID-E-2200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관리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 관리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 관리 메인 페이지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5028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487146" y="2268826"/>
            <a:ext cx="637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/>
              <a:t>쇼핑몰 관리</a:t>
            </a:r>
            <a:endParaRPr lang="ko-KR" altLang="en-US" sz="675" dirty="0"/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445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416070" y="2489822"/>
            <a:ext cx="722273" cy="1962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기초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403378" y="2763273"/>
            <a:ext cx="696904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11967" y="2764111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상품 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403378" y="2763273"/>
            <a:ext cx="696904" cy="526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370262" y="2977786"/>
            <a:ext cx="6973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상품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 관리</a:t>
            </a:r>
            <a:endParaRPr lang="en-US" altLang="ko-KR" sz="675" dirty="0"/>
          </a:p>
        </p:txBody>
      </p:sp>
      <p:sp>
        <p:nvSpPr>
          <p:cNvPr id="92" name="TextBox 91"/>
          <p:cNvSpPr txBox="1"/>
          <p:nvPr/>
        </p:nvSpPr>
        <p:spPr>
          <a:xfrm>
            <a:off x="1420344" y="2947490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704039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주문진행단계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5010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각 단계를 누르면 주문 배송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취소</a:t>
                      </a:r>
                      <a:r>
                        <a:rPr lang="en-US" altLang="ko-KR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반품 교환 처리를 변경할 수 있습니다</a:t>
                      </a:r>
                      <a:r>
                        <a:rPr lang="en-US" altLang="ko-KR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관리 탭에서 주문 관리를 누르면 나오는 페이지 입니다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 진행 단계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현황이 나오며 주문 배송</a:t>
                      </a:r>
                      <a:r>
                        <a:rPr lang="en-US" altLang="ko-KR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취소</a:t>
                      </a:r>
                      <a:r>
                        <a:rPr lang="en-US" altLang="ko-KR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교환 상태 처리를 할 수 있습니다</a:t>
                      </a:r>
                      <a:r>
                        <a:rPr lang="en-US" altLang="ko-KR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3" name="TextBox 222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0" name="직사각형 99"/>
          <p:cNvSpPr/>
          <p:nvPr/>
        </p:nvSpPr>
        <p:spPr>
          <a:xfrm>
            <a:off x="1395046" y="332865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02" name="TextBox 101"/>
          <p:cNvSpPr txBox="1"/>
          <p:nvPr/>
        </p:nvSpPr>
        <p:spPr>
          <a:xfrm>
            <a:off x="1503635" y="3329494"/>
            <a:ext cx="52289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/>
              <a:t>A/S </a:t>
            </a:r>
            <a:r>
              <a:rPr lang="ko-KR" altLang="en-US" sz="675" dirty="0"/>
              <a:t>관리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395046" y="3328656"/>
            <a:ext cx="708103" cy="415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09" name="TextBox 108"/>
          <p:cNvSpPr txBox="1"/>
          <p:nvPr/>
        </p:nvSpPr>
        <p:spPr>
          <a:xfrm>
            <a:off x="1416023" y="3530729"/>
            <a:ext cx="69739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/>
              <a:t>A/S </a:t>
            </a:r>
            <a:r>
              <a:rPr lang="ko-KR" altLang="en-US" sz="675" dirty="0"/>
              <a:t>접수</a:t>
            </a:r>
            <a:endParaRPr lang="en-US" altLang="ko-KR" sz="675" dirty="0"/>
          </a:p>
        </p:txBody>
      </p:sp>
      <p:sp>
        <p:nvSpPr>
          <p:cNvPr id="111" name="TextBox 110"/>
          <p:cNvSpPr txBox="1"/>
          <p:nvPr/>
        </p:nvSpPr>
        <p:spPr>
          <a:xfrm>
            <a:off x="1412012" y="3512873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395046" y="3788117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16" name="TextBox 115"/>
          <p:cNvSpPr txBox="1"/>
          <p:nvPr/>
        </p:nvSpPr>
        <p:spPr>
          <a:xfrm>
            <a:off x="1503635" y="3788955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품질관리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95046" y="3788118"/>
            <a:ext cx="708103" cy="415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18" name="TextBox 117"/>
          <p:cNvSpPr txBox="1"/>
          <p:nvPr/>
        </p:nvSpPr>
        <p:spPr>
          <a:xfrm>
            <a:off x="1457011" y="3991139"/>
            <a:ext cx="69739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품질검사요청</a:t>
            </a:r>
            <a:endParaRPr lang="en-US" altLang="ko-KR" sz="675" dirty="0"/>
          </a:p>
        </p:txBody>
      </p:sp>
      <p:sp>
        <p:nvSpPr>
          <p:cNvPr id="119" name="TextBox 118"/>
          <p:cNvSpPr txBox="1"/>
          <p:nvPr/>
        </p:nvSpPr>
        <p:spPr>
          <a:xfrm>
            <a:off x="1412012" y="3972334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391402" y="4253020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2" name="TextBox 121"/>
          <p:cNvSpPr txBox="1"/>
          <p:nvPr/>
        </p:nvSpPr>
        <p:spPr>
          <a:xfrm>
            <a:off x="1499991" y="4253858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이익관리</a:t>
            </a:r>
            <a:endParaRPr lang="ko-KR" altLang="en-US" sz="675" dirty="0"/>
          </a:p>
        </p:txBody>
      </p:sp>
      <p:sp>
        <p:nvSpPr>
          <p:cNvPr id="123" name="직사각형 122"/>
          <p:cNvSpPr/>
          <p:nvPr/>
        </p:nvSpPr>
        <p:spPr>
          <a:xfrm>
            <a:off x="1391402" y="4253020"/>
            <a:ext cx="708103" cy="500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4" name="TextBox 123"/>
          <p:cNvSpPr txBox="1"/>
          <p:nvPr/>
        </p:nvSpPr>
        <p:spPr>
          <a:xfrm>
            <a:off x="1393923" y="4464999"/>
            <a:ext cx="6973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 err="1"/>
              <a:t>월별이익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일별이익</a:t>
            </a:r>
            <a:endParaRPr lang="en-US" altLang="ko-KR" sz="675" dirty="0"/>
          </a:p>
        </p:txBody>
      </p:sp>
      <p:sp>
        <p:nvSpPr>
          <p:cNvPr id="125" name="TextBox 124"/>
          <p:cNvSpPr txBox="1"/>
          <p:nvPr/>
        </p:nvSpPr>
        <p:spPr>
          <a:xfrm>
            <a:off x="1408368" y="4437236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391402" y="4802902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32" name="TextBox 131"/>
          <p:cNvSpPr txBox="1"/>
          <p:nvPr/>
        </p:nvSpPr>
        <p:spPr>
          <a:xfrm>
            <a:off x="1499991" y="480374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오더관리</a:t>
            </a:r>
            <a:endParaRPr lang="ko-KR" altLang="en-US" sz="675" dirty="0"/>
          </a:p>
        </p:txBody>
      </p:sp>
      <p:sp>
        <p:nvSpPr>
          <p:cNvPr id="133" name="직사각형 132"/>
          <p:cNvSpPr/>
          <p:nvPr/>
        </p:nvSpPr>
        <p:spPr>
          <a:xfrm>
            <a:off x="1391402" y="4802902"/>
            <a:ext cx="708103" cy="500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34" name="TextBox 133"/>
          <p:cNvSpPr txBox="1"/>
          <p:nvPr/>
        </p:nvSpPr>
        <p:spPr>
          <a:xfrm>
            <a:off x="1393923" y="5014881"/>
            <a:ext cx="6973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관리유형조회</a:t>
            </a:r>
            <a:endParaRPr lang="en-US" altLang="ko-KR" sz="675" dirty="0"/>
          </a:p>
          <a:p>
            <a:pPr algn="ctr"/>
            <a:r>
              <a:rPr lang="ko-KR" altLang="en-US" sz="675" dirty="0"/>
              <a:t>관리진행단계</a:t>
            </a:r>
            <a:endParaRPr lang="en-US" altLang="ko-KR" sz="675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331650" y="2591706"/>
          <a:ext cx="3302982" cy="8610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925">
                  <a:extLst>
                    <a:ext uri="{9D8B030D-6E8A-4147-A177-3AD203B41FA5}">
                      <a16:colId xmlns:a16="http://schemas.microsoft.com/office/drawing/2014/main" xmlns="" val="2031846466"/>
                    </a:ext>
                  </a:extLst>
                </a:gridCol>
                <a:gridCol w="363842">
                  <a:extLst>
                    <a:ext uri="{9D8B030D-6E8A-4147-A177-3AD203B41FA5}">
                      <a16:colId xmlns:a16="http://schemas.microsoft.com/office/drawing/2014/main" xmlns="" val="1280975943"/>
                    </a:ext>
                  </a:extLst>
                </a:gridCol>
                <a:gridCol w="412037">
                  <a:extLst>
                    <a:ext uri="{9D8B030D-6E8A-4147-A177-3AD203B41FA5}">
                      <a16:colId xmlns:a16="http://schemas.microsoft.com/office/drawing/2014/main" xmlns="" val="2801367445"/>
                    </a:ext>
                  </a:extLst>
                </a:gridCol>
                <a:gridCol w="393587">
                  <a:extLst>
                    <a:ext uri="{9D8B030D-6E8A-4147-A177-3AD203B41FA5}">
                      <a16:colId xmlns:a16="http://schemas.microsoft.com/office/drawing/2014/main" xmlns="" val="3040189541"/>
                    </a:ext>
                  </a:extLst>
                </a:gridCol>
                <a:gridCol w="1691196">
                  <a:extLst>
                    <a:ext uri="{9D8B030D-6E8A-4147-A177-3AD203B41FA5}">
                      <a16:colId xmlns:a16="http://schemas.microsoft.com/office/drawing/2014/main" xmlns="" val="3177237815"/>
                    </a:ext>
                  </a:extLst>
                </a:gridCol>
                <a:gridCol w="254395">
                  <a:extLst>
                    <a:ext uri="{9D8B030D-6E8A-4147-A177-3AD203B41FA5}">
                      <a16:colId xmlns:a16="http://schemas.microsoft.com/office/drawing/2014/main" xmlns="" val="42062501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smtClean="0"/>
                        <a:t>주문번호</a:t>
                      </a:r>
                      <a:endParaRPr lang="ko-KR" altLang="en-US" sz="5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smtClean="0"/>
                        <a:t>주문 명</a:t>
                      </a:r>
                      <a:endParaRPr lang="ko-KR" altLang="en-US" sz="5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smtClean="0"/>
                        <a:t>기준</a:t>
                      </a:r>
                      <a:endParaRPr lang="en-US" altLang="ko-KR" sz="500" b="0" dirty="0" smtClean="0"/>
                    </a:p>
                    <a:p>
                      <a:pPr algn="ctr" latinLnBrk="1"/>
                      <a:r>
                        <a:rPr lang="ko-KR" altLang="en-US" sz="500" b="0" dirty="0" smtClean="0"/>
                        <a:t>일자</a:t>
                      </a:r>
                      <a:endParaRPr lang="ko-KR" altLang="en-US" sz="5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err="1" smtClean="0"/>
                        <a:t>진행단계</a:t>
                      </a:r>
                      <a:endParaRPr lang="ko-KR" altLang="en-US" sz="5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smtClean="0"/>
                        <a:t>상세</a:t>
                      </a:r>
                      <a:endParaRPr lang="ko-KR" altLang="en-US" sz="500" b="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34904878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/>
                        <a:t>00023-</a:t>
                      </a:r>
                    </a:p>
                    <a:p>
                      <a:pPr algn="ctr" latinLnBrk="1"/>
                      <a:r>
                        <a:rPr lang="en-US" altLang="ko-KR" sz="500" b="0" dirty="0" smtClean="0"/>
                        <a:t>202307</a:t>
                      </a:r>
                      <a:endParaRPr lang="ko-KR" altLang="en-US" sz="5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smtClean="0"/>
                        <a:t>상품</a:t>
                      </a:r>
                      <a:r>
                        <a:rPr lang="en-US" altLang="ko-KR" sz="500" b="0" dirty="0" smtClean="0"/>
                        <a:t>1</a:t>
                      </a:r>
                      <a:endParaRPr lang="ko-KR" altLang="en-US" sz="5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/>
                        <a:t>2023/07/01</a:t>
                      </a:r>
                      <a:endParaRPr lang="ko-KR" altLang="en-US" sz="5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3583662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/>
                        <a:t>00024-</a:t>
                      </a:r>
                    </a:p>
                    <a:p>
                      <a:pPr algn="ctr" latinLnBrk="1"/>
                      <a:r>
                        <a:rPr lang="en-US" altLang="ko-KR" sz="500" b="0" dirty="0" smtClean="0"/>
                        <a:t>202307</a:t>
                      </a:r>
                      <a:endParaRPr lang="ko-KR" altLang="en-US" sz="500" b="0" dirty="0" smtClean="0"/>
                    </a:p>
                    <a:p>
                      <a:pPr algn="ctr" latinLnBrk="1"/>
                      <a:endParaRPr lang="ko-KR" altLang="en-US" sz="5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 smtClean="0"/>
                        <a:t>상품</a:t>
                      </a:r>
                      <a:r>
                        <a:rPr lang="en-US" altLang="ko-KR" sz="500" b="0" dirty="0" smtClean="0"/>
                        <a:t>2</a:t>
                      </a:r>
                      <a:endParaRPr lang="ko-KR" altLang="en-US" sz="500" b="0" dirty="0" smtClean="0"/>
                    </a:p>
                    <a:p>
                      <a:pPr algn="ctr" latinLnBrk="1"/>
                      <a:endParaRPr lang="ko-KR" altLang="en-US" sz="5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 smtClean="0"/>
                        <a:t>2023/07/01</a:t>
                      </a:r>
                      <a:endParaRPr lang="ko-KR" altLang="en-US" sz="500" b="0" dirty="0" smtClean="0"/>
                    </a:p>
                    <a:p>
                      <a:pPr algn="ctr" latinLnBrk="1"/>
                      <a:endParaRPr lang="ko-KR" altLang="en-US" sz="5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18672411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408730" y="2924216"/>
            <a:ext cx="60627" cy="10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>
                <a:solidFill>
                  <a:schemeClr val="tx1"/>
                </a:solidFill>
              </a:rPr>
              <a:t>1</a:t>
            </a:r>
            <a:endParaRPr lang="ko-KR" altLang="en-US" sz="675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408730" y="3201718"/>
            <a:ext cx="61542" cy="106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>
                <a:solidFill>
                  <a:schemeClr val="tx1"/>
                </a:solidFill>
              </a:rPr>
              <a:t>2</a:t>
            </a:r>
            <a:endParaRPr lang="ko-KR" altLang="en-US" sz="675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410197" y="2657139"/>
            <a:ext cx="59161" cy="106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26502" y="2953475"/>
            <a:ext cx="247650" cy="932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450" dirty="0">
                <a:solidFill>
                  <a:schemeClr val="tx1"/>
                </a:solidFill>
              </a:rPr>
              <a:t>주문서</a:t>
            </a:r>
            <a:r>
              <a:rPr lang="en-US" altLang="ko-KR" sz="450" dirty="0">
                <a:solidFill>
                  <a:schemeClr val="tx1"/>
                </a:solidFill>
              </a:rPr>
              <a:t>(1)</a:t>
            </a:r>
            <a:endParaRPr lang="ko-KR" altLang="en-US" sz="45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017301" y="2956559"/>
            <a:ext cx="247650" cy="932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450" dirty="0">
                <a:solidFill>
                  <a:schemeClr val="tx1"/>
                </a:solidFill>
              </a:rPr>
              <a:t>발주서</a:t>
            </a:r>
            <a:r>
              <a:rPr lang="en-US" altLang="ko-KR" sz="450" dirty="0">
                <a:solidFill>
                  <a:schemeClr val="tx1"/>
                </a:solidFill>
              </a:rPr>
              <a:t>(1)</a:t>
            </a:r>
            <a:endParaRPr lang="ko-KR" altLang="en-US" sz="45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311369" y="2956559"/>
            <a:ext cx="247650" cy="932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450" dirty="0">
                <a:solidFill>
                  <a:schemeClr val="tx1"/>
                </a:solidFill>
              </a:rPr>
              <a:t>구매</a:t>
            </a:r>
            <a:r>
              <a:rPr lang="en-US" altLang="ko-KR" sz="450" dirty="0">
                <a:solidFill>
                  <a:schemeClr val="tx1"/>
                </a:solidFill>
              </a:rPr>
              <a:t>(1)</a:t>
            </a:r>
            <a:endParaRPr lang="ko-KR" altLang="en-US" sz="45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4605437" y="2956559"/>
            <a:ext cx="247650" cy="932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450" dirty="0">
                <a:solidFill>
                  <a:schemeClr val="tx1"/>
                </a:solidFill>
              </a:rPr>
              <a:t>작지</a:t>
            </a:r>
            <a:r>
              <a:rPr lang="en-US" altLang="ko-KR" sz="450" dirty="0">
                <a:solidFill>
                  <a:schemeClr val="tx1"/>
                </a:solidFill>
              </a:rPr>
              <a:t>(1)</a:t>
            </a:r>
            <a:endParaRPr lang="ko-KR" altLang="en-US" sz="45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899506" y="2956559"/>
            <a:ext cx="247650" cy="932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450" dirty="0">
                <a:solidFill>
                  <a:schemeClr val="tx1"/>
                </a:solidFill>
              </a:rPr>
              <a:t>생산</a:t>
            </a:r>
            <a:r>
              <a:rPr lang="en-US" altLang="ko-KR" sz="450" dirty="0">
                <a:solidFill>
                  <a:schemeClr val="tx1"/>
                </a:solidFill>
              </a:rPr>
              <a:t>(1)</a:t>
            </a:r>
            <a:endParaRPr lang="ko-KR" altLang="en-US" sz="45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195114" y="2956559"/>
            <a:ext cx="161605" cy="932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450" dirty="0">
                <a:solidFill>
                  <a:schemeClr val="tx1"/>
                </a:solidFill>
              </a:rPr>
              <a:t>판매</a:t>
            </a:r>
            <a:r>
              <a:rPr lang="en-US" altLang="ko-KR" sz="450" dirty="0">
                <a:solidFill>
                  <a:schemeClr val="tx1"/>
                </a:solidFill>
              </a:rPr>
              <a:t>(1)</a:t>
            </a:r>
            <a:endParaRPr lang="ko-KR" altLang="en-US" sz="45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126" idx="3"/>
            <a:endCxn id="127" idx="1"/>
          </p:cNvCxnSpPr>
          <p:nvPr/>
        </p:nvCxnSpPr>
        <p:spPr>
          <a:xfrm>
            <a:off x="4264951" y="3003186"/>
            <a:ext cx="46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970883" y="3003186"/>
            <a:ext cx="46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>
            <a:stCxn id="127" idx="3"/>
            <a:endCxn id="135" idx="1"/>
          </p:cNvCxnSpPr>
          <p:nvPr/>
        </p:nvCxnSpPr>
        <p:spPr>
          <a:xfrm>
            <a:off x="4559020" y="3003186"/>
            <a:ext cx="46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stCxn id="135" idx="3"/>
            <a:endCxn id="136" idx="1"/>
          </p:cNvCxnSpPr>
          <p:nvPr/>
        </p:nvCxnSpPr>
        <p:spPr>
          <a:xfrm>
            <a:off x="4853088" y="3003186"/>
            <a:ext cx="46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>
            <a:off x="5150112" y="3003186"/>
            <a:ext cx="42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3596706" y="3003805"/>
            <a:ext cx="156601" cy="11680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/>
              <a:t>1</a:t>
            </a:r>
            <a:endParaRPr lang="ko-KR" altLang="en-US" sz="750" dirty="0"/>
          </a:p>
        </p:txBody>
      </p:sp>
    </p:spTree>
    <p:extLst>
      <p:ext uri="{BB962C8B-B14F-4D97-AF65-F5344CB8AC3E}">
        <p14:creationId xmlns:p14="http://schemas.microsoft.com/office/powerpoint/2010/main" val="400558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SC-ID-E-3100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A/S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A/S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접수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메인 페이지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5028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487146" y="2268826"/>
            <a:ext cx="637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/>
              <a:t>쇼핑몰 관리</a:t>
            </a:r>
            <a:endParaRPr lang="ko-KR" altLang="en-US" sz="675" dirty="0"/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445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416070" y="2489822"/>
            <a:ext cx="722273" cy="1962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기초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403378" y="2763273"/>
            <a:ext cx="696904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11967" y="2764111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상품 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403378" y="2763273"/>
            <a:ext cx="696904" cy="526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370262" y="2977786"/>
            <a:ext cx="6973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상품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 관리</a:t>
            </a:r>
            <a:endParaRPr lang="en-US" altLang="ko-KR" sz="675" dirty="0"/>
          </a:p>
        </p:txBody>
      </p:sp>
      <p:sp>
        <p:nvSpPr>
          <p:cNvPr id="92" name="TextBox 91"/>
          <p:cNvSpPr txBox="1"/>
          <p:nvPr/>
        </p:nvSpPr>
        <p:spPr>
          <a:xfrm>
            <a:off x="1420344" y="2947490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52610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75" dirty="0"/>
              <a:t>A/S </a:t>
            </a:r>
            <a:r>
              <a:rPr lang="ko-KR" altLang="en-US" sz="675" dirty="0"/>
              <a:t>관리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창이 나타나는 버튼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 창이 나타나는 버튼</a:t>
                      </a:r>
                      <a:endParaRPr lang="en-US" altLang="ko-KR" sz="6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탭에서 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접수 메뉴를 누르면 나오는 페이지 입니다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A/S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목록이 기본적으로 나오며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신규등록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조회를 할 수 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있습니다</a:t>
                      </a:r>
                      <a:r>
                        <a:rPr lang="en-US" altLang="ko-KR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3" name="TextBox 222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0" name="직사각형 99"/>
          <p:cNvSpPr/>
          <p:nvPr/>
        </p:nvSpPr>
        <p:spPr>
          <a:xfrm>
            <a:off x="1395046" y="332865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02" name="TextBox 101"/>
          <p:cNvSpPr txBox="1"/>
          <p:nvPr/>
        </p:nvSpPr>
        <p:spPr>
          <a:xfrm>
            <a:off x="1503635" y="3329494"/>
            <a:ext cx="52289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/>
              <a:t>A/S </a:t>
            </a:r>
            <a:r>
              <a:rPr lang="ko-KR" altLang="en-US" sz="675" dirty="0"/>
              <a:t>관리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395046" y="3328656"/>
            <a:ext cx="708103" cy="415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09" name="TextBox 108"/>
          <p:cNvSpPr txBox="1"/>
          <p:nvPr/>
        </p:nvSpPr>
        <p:spPr>
          <a:xfrm>
            <a:off x="1416023" y="3530729"/>
            <a:ext cx="69739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/>
              <a:t>A/S </a:t>
            </a:r>
            <a:r>
              <a:rPr lang="ko-KR" altLang="en-US" sz="675" dirty="0"/>
              <a:t>접수</a:t>
            </a:r>
            <a:endParaRPr lang="en-US" altLang="ko-KR" sz="675" dirty="0"/>
          </a:p>
        </p:txBody>
      </p:sp>
      <p:sp>
        <p:nvSpPr>
          <p:cNvPr id="111" name="TextBox 110"/>
          <p:cNvSpPr txBox="1"/>
          <p:nvPr/>
        </p:nvSpPr>
        <p:spPr>
          <a:xfrm>
            <a:off x="1412012" y="3512873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395046" y="3788117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16" name="TextBox 115"/>
          <p:cNvSpPr txBox="1"/>
          <p:nvPr/>
        </p:nvSpPr>
        <p:spPr>
          <a:xfrm>
            <a:off x="1503635" y="3788955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품질관리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95046" y="3788118"/>
            <a:ext cx="708103" cy="415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18" name="TextBox 117"/>
          <p:cNvSpPr txBox="1"/>
          <p:nvPr/>
        </p:nvSpPr>
        <p:spPr>
          <a:xfrm>
            <a:off x="1457011" y="3991139"/>
            <a:ext cx="69739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품질검사요청</a:t>
            </a:r>
            <a:endParaRPr lang="en-US" altLang="ko-KR" sz="675" dirty="0"/>
          </a:p>
        </p:txBody>
      </p:sp>
      <p:sp>
        <p:nvSpPr>
          <p:cNvPr id="119" name="TextBox 118"/>
          <p:cNvSpPr txBox="1"/>
          <p:nvPr/>
        </p:nvSpPr>
        <p:spPr>
          <a:xfrm>
            <a:off x="1412012" y="3972334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391402" y="4253020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2" name="TextBox 121"/>
          <p:cNvSpPr txBox="1"/>
          <p:nvPr/>
        </p:nvSpPr>
        <p:spPr>
          <a:xfrm>
            <a:off x="1499991" y="4253858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이익관리</a:t>
            </a:r>
            <a:endParaRPr lang="ko-KR" altLang="en-US" sz="675" dirty="0"/>
          </a:p>
        </p:txBody>
      </p:sp>
      <p:sp>
        <p:nvSpPr>
          <p:cNvPr id="123" name="직사각형 122"/>
          <p:cNvSpPr/>
          <p:nvPr/>
        </p:nvSpPr>
        <p:spPr>
          <a:xfrm>
            <a:off x="1391402" y="4253020"/>
            <a:ext cx="708103" cy="500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4" name="TextBox 123"/>
          <p:cNvSpPr txBox="1"/>
          <p:nvPr/>
        </p:nvSpPr>
        <p:spPr>
          <a:xfrm>
            <a:off x="1393923" y="4464999"/>
            <a:ext cx="6973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 err="1"/>
              <a:t>월별이익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일별이익</a:t>
            </a:r>
            <a:endParaRPr lang="en-US" altLang="ko-KR" sz="675" dirty="0"/>
          </a:p>
        </p:txBody>
      </p:sp>
      <p:sp>
        <p:nvSpPr>
          <p:cNvPr id="125" name="TextBox 124"/>
          <p:cNvSpPr txBox="1"/>
          <p:nvPr/>
        </p:nvSpPr>
        <p:spPr>
          <a:xfrm>
            <a:off x="1408368" y="4437236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391402" y="4802902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32" name="TextBox 131"/>
          <p:cNvSpPr txBox="1"/>
          <p:nvPr/>
        </p:nvSpPr>
        <p:spPr>
          <a:xfrm>
            <a:off x="1499991" y="480374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오더관리</a:t>
            </a:r>
            <a:endParaRPr lang="ko-KR" altLang="en-US" sz="675" dirty="0"/>
          </a:p>
        </p:txBody>
      </p:sp>
      <p:sp>
        <p:nvSpPr>
          <p:cNvPr id="133" name="직사각형 132"/>
          <p:cNvSpPr/>
          <p:nvPr/>
        </p:nvSpPr>
        <p:spPr>
          <a:xfrm>
            <a:off x="1391402" y="4802902"/>
            <a:ext cx="708103" cy="500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34" name="TextBox 133"/>
          <p:cNvSpPr txBox="1"/>
          <p:nvPr/>
        </p:nvSpPr>
        <p:spPr>
          <a:xfrm>
            <a:off x="1393923" y="5014881"/>
            <a:ext cx="6973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관리유형조회</a:t>
            </a:r>
            <a:endParaRPr lang="en-US" altLang="ko-KR" sz="675" dirty="0"/>
          </a:p>
          <a:p>
            <a:pPr algn="ctr"/>
            <a:r>
              <a:rPr lang="ko-KR" altLang="en-US" sz="675" dirty="0"/>
              <a:t>관리진행단계</a:t>
            </a:r>
            <a:endParaRPr lang="en-US" altLang="ko-KR" sz="675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2323189" y="2960161"/>
          <a:ext cx="3323245" cy="23084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031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500892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405245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67838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293024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335009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</a:tblGrid>
              <a:tr h="22822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2357533" y="2737923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725819" y="2773552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2925794" y="2761658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2969155" y="2766940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3281619" y="2761657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3486612" y="2773552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281620" y="2727077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2507059" y="2538857"/>
          <a:ext cx="2910061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723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26878543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15329232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42226929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873620294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접수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 smtClean="0">
                          <a:solidFill>
                            <a:schemeClr val="tx1"/>
                          </a:solidFill>
                        </a:rPr>
                        <a:t>수리중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2323519" y="2703032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표 96"/>
          <p:cNvGraphicFramePr>
            <a:graphicFrameLocks noGrp="1"/>
          </p:cNvGraphicFramePr>
          <p:nvPr>
            <p:extLst/>
          </p:nvPr>
        </p:nvGraphicFramePr>
        <p:xfrm>
          <a:off x="2270205" y="5460904"/>
          <a:ext cx="524890" cy="19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890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19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sp>
        <p:nvSpPr>
          <p:cNvPr id="98" name="타원 97"/>
          <p:cNvSpPr/>
          <p:nvPr/>
        </p:nvSpPr>
        <p:spPr>
          <a:xfrm>
            <a:off x="2285253" y="546212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99" name="타원 98"/>
          <p:cNvSpPr/>
          <p:nvPr/>
        </p:nvSpPr>
        <p:spPr>
          <a:xfrm>
            <a:off x="2573391" y="3179716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428086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1401122" y="3819985"/>
            <a:ext cx="752158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품질검사요청</a:t>
            </a:r>
            <a:endParaRPr lang="en-US" altLang="ko-KR" sz="675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SC-ID-E-3100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A/S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 A/S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등록 페이지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5028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487146" y="2268826"/>
            <a:ext cx="63712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/>
              <a:t>쇼핑몰 관리</a:t>
            </a:r>
            <a:endParaRPr lang="ko-KR" altLang="en-US" sz="675" dirty="0"/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445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416070" y="2489822"/>
            <a:ext cx="722273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기초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403378" y="2763273"/>
            <a:ext cx="696904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11967" y="2764111"/>
            <a:ext cx="52289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상품 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403378" y="2763273"/>
            <a:ext cx="696904" cy="5262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370262" y="2977786"/>
            <a:ext cx="697393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상품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 관리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쇼핑몰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232156" y="5475968"/>
          <a:ext cx="1574670" cy="19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890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xmlns="" val="1047200522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xmlns="" val="1070316023"/>
                    </a:ext>
                  </a:extLst>
                </a:gridCol>
              </a:tblGrid>
              <a:tr h="19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버튼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</a:t>
                      </a:r>
                      <a:endParaRPr lang="en-US" altLang="ko-KR" sz="6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변경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 입니다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3" name="TextBox 222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0" name="직사각형 99"/>
          <p:cNvSpPr/>
          <p:nvPr/>
        </p:nvSpPr>
        <p:spPr>
          <a:xfrm>
            <a:off x="1395046" y="3328656"/>
            <a:ext cx="708103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02" name="TextBox 101"/>
          <p:cNvSpPr txBox="1"/>
          <p:nvPr/>
        </p:nvSpPr>
        <p:spPr>
          <a:xfrm>
            <a:off x="1503635" y="3329494"/>
            <a:ext cx="522894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675" dirty="0"/>
              <a:t>A/S </a:t>
            </a:r>
            <a:r>
              <a:rPr lang="ko-KR" altLang="en-US" sz="675" dirty="0"/>
              <a:t>관리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395046" y="3328656"/>
            <a:ext cx="708103" cy="4151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09" name="TextBox 108"/>
          <p:cNvSpPr txBox="1"/>
          <p:nvPr/>
        </p:nvSpPr>
        <p:spPr>
          <a:xfrm>
            <a:off x="1416023" y="3530729"/>
            <a:ext cx="697393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/>
              <a:t>A/S </a:t>
            </a:r>
            <a:r>
              <a:rPr lang="ko-KR" altLang="en-US" sz="675" dirty="0"/>
              <a:t>접수</a:t>
            </a:r>
            <a:endParaRPr lang="en-US" altLang="ko-KR" sz="675" dirty="0"/>
          </a:p>
        </p:txBody>
      </p:sp>
      <p:sp>
        <p:nvSpPr>
          <p:cNvPr id="115" name="직사각형 114"/>
          <p:cNvSpPr/>
          <p:nvPr/>
        </p:nvSpPr>
        <p:spPr>
          <a:xfrm>
            <a:off x="1395046" y="3788117"/>
            <a:ext cx="708103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16" name="TextBox 115"/>
          <p:cNvSpPr txBox="1"/>
          <p:nvPr/>
        </p:nvSpPr>
        <p:spPr>
          <a:xfrm>
            <a:off x="1503635" y="3788955"/>
            <a:ext cx="52289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품질관리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95046" y="3788118"/>
            <a:ext cx="708103" cy="4151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18" name="TextBox 117"/>
          <p:cNvSpPr txBox="1"/>
          <p:nvPr/>
        </p:nvSpPr>
        <p:spPr>
          <a:xfrm>
            <a:off x="1436050" y="3983348"/>
            <a:ext cx="697393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품질검사요청</a:t>
            </a:r>
            <a:endParaRPr lang="en-US" altLang="ko-KR" sz="675" dirty="0"/>
          </a:p>
        </p:txBody>
      </p:sp>
      <p:sp>
        <p:nvSpPr>
          <p:cNvPr id="121" name="직사각형 120"/>
          <p:cNvSpPr/>
          <p:nvPr/>
        </p:nvSpPr>
        <p:spPr>
          <a:xfrm>
            <a:off x="1391402" y="4253020"/>
            <a:ext cx="708103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2" name="TextBox 121"/>
          <p:cNvSpPr txBox="1"/>
          <p:nvPr/>
        </p:nvSpPr>
        <p:spPr>
          <a:xfrm>
            <a:off x="1499991" y="4253858"/>
            <a:ext cx="52289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이익관리</a:t>
            </a:r>
            <a:endParaRPr lang="ko-KR" altLang="en-US" sz="675" dirty="0"/>
          </a:p>
        </p:txBody>
      </p:sp>
      <p:sp>
        <p:nvSpPr>
          <p:cNvPr id="123" name="직사각형 122"/>
          <p:cNvSpPr/>
          <p:nvPr/>
        </p:nvSpPr>
        <p:spPr>
          <a:xfrm>
            <a:off x="1391402" y="4253020"/>
            <a:ext cx="708103" cy="5008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4" name="TextBox 123"/>
          <p:cNvSpPr txBox="1"/>
          <p:nvPr/>
        </p:nvSpPr>
        <p:spPr>
          <a:xfrm>
            <a:off x="1393923" y="4464999"/>
            <a:ext cx="697393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 err="1"/>
              <a:t>월별이익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일별이익</a:t>
            </a:r>
            <a:endParaRPr lang="en-US" altLang="ko-KR" sz="675" dirty="0"/>
          </a:p>
        </p:txBody>
      </p:sp>
      <p:sp>
        <p:nvSpPr>
          <p:cNvPr id="128" name="직사각형 127"/>
          <p:cNvSpPr/>
          <p:nvPr/>
        </p:nvSpPr>
        <p:spPr>
          <a:xfrm>
            <a:off x="1391402" y="4802902"/>
            <a:ext cx="708103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32" name="TextBox 131"/>
          <p:cNvSpPr txBox="1"/>
          <p:nvPr/>
        </p:nvSpPr>
        <p:spPr>
          <a:xfrm>
            <a:off x="1499991" y="4803740"/>
            <a:ext cx="52289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오더관리</a:t>
            </a:r>
            <a:endParaRPr lang="ko-KR" altLang="en-US" sz="675" dirty="0"/>
          </a:p>
        </p:txBody>
      </p:sp>
      <p:sp>
        <p:nvSpPr>
          <p:cNvPr id="133" name="직사각형 132"/>
          <p:cNvSpPr/>
          <p:nvPr/>
        </p:nvSpPr>
        <p:spPr>
          <a:xfrm>
            <a:off x="1391402" y="4802902"/>
            <a:ext cx="708103" cy="5008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34" name="TextBox 133"/>
          <p:cNvSpPr txBox="1"/>
          <p:nvPr/>
        </p:nvSpPr>
        <p:spPr>
          <a:xfrm>
            <a:off x="1393923" y="5014881"/>
            <a:ext cx="697393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관리유형조회</a:t>
            </a:r>
            <a:endParaRPr lang="en-US" altLang="ko-KR" sz="675" dirty="0"/>
          </a:p>
          <a:p>
            <a:pPr algn="ctr"/>
            <a:r>
              <a:rPr lang="ko-KR" altLang="en-US" sz="675" dirty="0"/>
              <a:t>관리진행단계</a:t>
            </a:r>
            <a:endParaRPr lang="en-US" altLang="ko-KR" sz="675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2323189" y="2960161"/>
          <a:ext cx="3323245" cy="23084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031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500892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405245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67838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293024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335009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</a:tblGrid>
              <a:tr h="22822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2357533" y="2737923"/>
            <a:ext cx="448949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725819" y="2773552"/>
            <a:ext cx="125704" cy="117926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2925794" y="2761658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2969155" y="2766940"/>
            <a:ext cx="252188" cy="126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3281619" y="2761657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3486612" y="2773552"/>
            <a:ext cx="125704" cy="117926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281620" y="2727077"/>
            <a:ext cx="173318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2507059" y="2538857"/>
          <a:ext cx="2910061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723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26878543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15329232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42226929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873620294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2323519" y="2703032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233988" y="2383215"/>
            <a:ext cx="2978498" cy="3108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9" name="직사각형 168"/>
          <p:cNvSpPr/>
          <p:nvPr/>
        </p:nvSpPr>
        <p:spPr>
          <a:xfrm>
            <a:off x="2410292" y="2686566"/>
            <a:ext cx="2666489" cy="2421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0" name="TextBox 169"/>
          <p:cNvSpPr txBox="1"/>
          <p:nvPr/>
        </p:nvSpPr>
        <p:spPr>
          <a:xfrm>
            <a:off x="3396781" y="3876822"/>
            <a:ext cx="79541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거래처 리스트</a:t>
            </a:r>
            <a:endParaRPr lang="en-US" altLang="ko-KR" sz="750" dirty="0"/>
          </a:p>
        </p:txBody>
      </p:sp>
      <p:sp>
        <p:nvSpPr>
          <p:cNvPr id="171" name="TextBox 170"/>
          <p:cNvSpPr txBox="1"/>
          <p:nvPr/>
        </p:nvSpPr>
        <p:spPr>
          <a:xfrm>
            <a:off x="4435843" y="5226511"/>
            <a:ext cx="69923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거래처 추가</a:t>
            </a:r>
            <a:endParaRPr lang="en-US" altLang="ko-KR" sz="750" dirty="0"/>
          </a:p>
        </p:txBody>
      </p:sp>
      <p:sp>
        <p:nvSpPr>
          <p:cNvPr id="172" name="직사각형 171"/>
          <p:cNvSpPr/>
          <p:nvPr/>
        </p:nvSpPr>
        <p:spPr>
          <a:xfrm>
            <a:off x="4440002" y="5206491"/>
            <a:ext cx="650384" cy="191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3" name="타원 172"/>
          <p:cNvSpPr/>
          <p:nvPr/>
        </p:nvSpPr>
        <p:spPr>
          <a:xfrm>
            <a:off x="4347033" y="5120767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4" name="TextBox 173"/>
          <p:cNvSpPr txBox="1"/>
          <p:nvPr/>
        </p:nvSpPr>
        <p:spPr>
          <a:xfrm>
            <a:off x="4324865" y="5096859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5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1911047" y="2199856"/>
            <a:ext cx="810090" cy="434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6" name="TextBox 175"/>
          <p:cNvSpPr txBox="1"/>
          <p:nvPr/>
        </p:nvSpPr>
        <p:spPr>
          <a:xfrm>
            <a:off x="1898041" y="224196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나만의 메뉴</a:t>
            </a:r>
            <a:r>
              <a:rPr lang="en-US" altLang="ko-KR" sz="600" dirty="0"/>
              <a:t>(</a:t>
            </a:r>
            <a:r>
              <a:rPr lang="ko-KR" altLang="en-US" sz="600" dirty="0"/>
              <a:t>제조업</a:t>
            </a:r>
            <a:r>
              <a:rPr lang="en-US" altLang="ko-KR" sz="600" dirty="0"/>
              <a:t>)</a:t>
            </a:r>
          </a:p>
          <a:p>
            <a:endParaRPr lang="en-US" altLang="ko-KR" sz="600" dirty="0"/>
          </a:p>
          <a:p>
            <a:r>
              <a:rPr lang="ko-KR" altLang="en-US" sz="600" dirty="0"/>
              <a:t>나만의 메뉴</a:t>
            </a:r>
            <a:r>
              <a:rPr lang="en-US" altLang="ko-KR" sz="600" dirty="0"/>
              <a:t>(</a:t>
            </a:r>
            <a:r>
              <a:rPr lang="ko-KR" altLang="en-US" sz="600" dirty="0"/>
              <a:t>유통업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sp>
        <p:nvSpPr>
          <p:cNvPr id="177" name="TextBox 176"/>
          <p:cNvSpPr txBox="1"/>
          <p:nvPr/>
        </p:nvSpPr>
        <p:spPr>
          <a:xfrm>
            <a:off x="2482828" y="2763535"/>
            <a:ext cx="2579552" cy="17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25" dirty="0"/>
              <a:t>거래처 코드       </a:t>
            </a:r>
            <a:r>
              <a:rPr lang="ko-KR" altLang="en-US" sz="525" dirty="0" err="1"/>
              <a:t>거래처명</a:t>
            </a:r>
            <a:r>
              <a:rPr lang="ko-KR" altLang="en-US" sz="525" dirty="0"/>
              <a:t>         대표자명        연락처       </a:t>
            </a:r>
            <a:r>
              <a:rPr lang="ko-KR" altLang="en-US" sz="525" dirty="0" err="1"/>
              <a:t>사용구분</a:t>
            </a:r>
            <a:r>
              <a:rPr lang="ko-KR" altLang="en-US" sz="525" dirty="0"/>
              <a:t>      주소</a:t>
            </a:r>
            <a:endParaRPr lang="en-US" altLang="ko-KR" sz="675" dirty="0"/>
          </a:p>
        </p:txBody>
      </p:sp>
      <p:sp>
        <p:nvSpPr>
          <p:cNvPr id="178" name="TextBox 177"/>
          <p:cNvSpPr txBox="1"/>
          <p:nvPr/>
        </p:nvSpPr>
        <p:spPr>
          <a:xfrm>
            <a:off x="2528996" y="2938735"/>
            <a:ext cx="2624436" cy="17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5" dirty="0"/>
              <a:t>BA00801          </a:t>
            </a:r>
            <a:r>
              <a:rPr lang="ko-KR" altLang="en-US" sz="525" dirty="0"/>
              <a:t>거래처</a:t>
            </a:r>
            <a:r>
              <a:rPr lang="en-US" altLang="ko-KR" sz="525" dirty="0"/>
              <a:t>1           </a:t>
            </a:r>
            <a:r>
              <a:rPr lang="ko-KR" altLang="en-US" sz="525" dirty="0"/>
              <a:t>김대표    </a:t>
            </a:r>
            <a:r>
              <a:rPr lang="en-US" altLang="ko-KR" sz="525" dirty="0"/>
              <a:t>010-1234-5678    </a:t>
            </a:r>
            <a:r>
              <a:rPr lang="ko-KR" altLang="en-US" sz="525" dirty="0"/>
              <a:t>사용      대전 서구</a:t>
            </a:r>
            <a:endParaRPr lang="en-US" altLang="ko-KR" sz="675" dirty="0"/>
          </a:p>
        </p:txBody>
      </p:sp>
      <p:sp>
        <p:nvSpPr>
          <p:cNvPr id="179" name="타원 178"/>
          <p:cNvSpPr/>
          <p:nvPr/>
        </p:nvSpPr>
        <p:spPr>
          <a:xfrm>
            <a:off x="1865570" y="2400016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0" name="TextBox 179"/>
          <p:cNvSpPr txBox="1"/>
          <p:nvPr/>
        </p:nvSpPr>
        <p:spPr>
          <a:xfrm>
            <a:off x="1843402" y="237610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5" name="TextBox 184"/>
          <p:cNvSpPr txBox="1"/>
          <p:nvPr/>
        </p:nvSpPr>
        <p:spPr>
          <a:xfrm>
            <a:off x="2049459" y="2316794"/>
            <a:ext cx="660758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상품명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en-US" altLang="ko-KR" sz="750" dirty="0"/>
              <a:t>A/S </a:t>
            </a:r>
            <a:r>
              <a:rPr lang="ko-KR" altLang="en-US" sz="750" dirty="0"/>
              <a:t>항목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en-US" altLang="ko-KR" sz="750" dirty="0"/>
              <a:t>A/S </a:t>
            </a:r>
            <a:r>
              <a:rPr lang="ko-KR" altLang="en-US" sz="750" dirty="0"/>
              <a:t>접수일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연락처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주소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등록 날짜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en-US" altLang="ko-KR" sz="750" dirty="0"/>
              <a:t>A/S </a:t>
            </a:r>
            <a:r>
              <a:rPr lang="ko-KR" altLang="en-US" sz="750" dirty="0"/>
              <a:t>내용</a:t>
            </a:r>
            <a:endParaRPr lang="en-US" altLang="ko-KR" sz="750" dirty="0"/>
          </a:p>
        </p:txBody>
      </p:sp>
      <p:sp>
        <p:nvSpPr>
          <p:cNvPr id="192" name="직사각형 191"/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3" name="직사각형 192"/>
          <p:cNvSpPr/>
          <p:nvPr/>
        </p:nvSpPr>
        <p:spPr>
          <a:xfrm>
            <a:off x="2742691" y="3667922"/>
            <a:ext cx="2037373" cy="117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4" name="직사각형 193"/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5" name="직사각형 194"/>
          <p:cNvSpPr/>
          <p:nvPr/>
        </p:nvSpPr>
        <p:spPr>
          <a:xfrm>
            <a:off x="2742691" y="34460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6" name="직사각형 195"/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7" name="직사각형 196"/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8" name="직사각형 197"/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9" name="타원 98"/>
          <p:cNvSpPr/>
          <p:nvPr/>
        </p:nvSpPr>
        <p:spPr>
          <a:xfrm>
            <a:off x="2155618" y="5021493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1" name="TextBox 110"/>
          <p:cNvSpPr txBox="1"/>
          <p:nvPr/>
        </p:nvSpPr>
        <p:spPr>
          <a:xfrm>
            <a:off x="2132231" y="500452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220184" y="5062701"/>
            <a:ext cx="235833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상품 등록         </a:t>
            </a:r>
            <a:r>
              <a:rPr lang="en-US" altLang="ko-KR" sz="750" dirty="0"/>
              <a:t>		    </a:t>
            </a:r>
            <a:r>
              <a:rPr lang="ko-KR" altLang="en-US" sz="750" dirty="0"/>
              <a:t>닫기</a:t>
            </a:r>
            <a:endParaRPr lang="en-US" altLang="ko-KR" sz="750" dirty="0"/>
          </a:p>
        </p:txBody>
      </p:sp>
      <p:sp>
        <p:nvSpPr>
          <p:cNvPr id="113" name="타원 112"/>
          <p:cNvSpPr/>
          <p:nvPr/>
        </p:nvSpPr>
        <p:spPr>
          <a:xfrm>
            <a:off x="4332658" y="4990364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9" name="TextBox 118"/>
          <p:cNvSpPr txBox="1"/>
          <p:nvPr/>
        </p:nvSpPr>
        <p:spPr>
          <a:xfrm>
            <a:off x="4310170" y="496672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194093" y="5069113"/>
            <a:ext cx="823436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5" name="직사각형 124"/>
          <p:cNvSpPr/>
          <p:nvPr/>
        </p:nvSpPr>
        <p:spPr>
          <a:xfrm>
            <a:off x="4293927" y="5065350"/>
            <a:ext cx="709414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25802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1401122" y="3819985"/>
            <a:ext cx="752158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품질검사요청</a:t>
            </a:r>
            <a:endParaRPr lang="en-US" altLang="ko-KR" sz="675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SC-ID-E-3100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A/S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 A/S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수정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5028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487146" y="2268826"/>
            <a:ext cx="63712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/>
              <a:t>쇼핑몰 관리</a:t>
            </a:r>
            <a:endParaRPr lang="ko-KR" altLang="en-US" sz="675" dirty="0"/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445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416070" y="2489822"/>
            <a:ext cx="722273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기초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403378" y="2763273"/>
            <a:ext cx="696904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11967" y="2764111"/>
            <a:ext cx="52289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상품 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403378" y="2763273"/>
            <a:ext cx="696904" cy="5262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370262" y="2977786"/>
            <a:ext cx="697393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상품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 관리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쇼핑몰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232156" y="5475968"/>
          <a:ext cx="1574670" cy="19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890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xmlns="" val="1047200522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xmlns="" val="1070316023"/>
                    </a:ext>
                  </a:extLst>
                </a:gridCol>
              </a:tblGrid>
              <a:tr h="19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 수정 버튼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</a:t>
                      </a:r>
                      <a:endParaRPr lang="en-US" altLang="ko-KR" sz="6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변경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 입니다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3" name="TextBox 222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0" name="직사각형 99"/>
          <p:cNvSpPr/>
          <p:nvPr/>
        </p:nvSpPr>
        <p:spPr>
          <a:xfrm>
            <a:off x="1395046" y="3328656"/>
            <a:ext cx="708103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02" name="TextBox 101"/>
          <p:cNvSpPr txBox="1"/>
          <p:nvPr/>
        </p:nvSpPr>
        <p:spPr>
          <a:xfrm>
            <a:off x="1503635" y="3329494"/>
            <a:ext cx="522894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675" dirty="0"/>
              <a:t>A/S </a:t>
            </a:r>
            <a:r>
              <a:rPr lang="ko-KR" altLang="en-US" sz="675" dirty="0"/>
              <a:t>관리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395046" y="3328656"/>
            <a:ext cx="708103" cy="4151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09" name="TextBox 108"/>
          <p:cNvSpPr txBox="1"/>
          <p:nvPr/>
        </p:nvSpPr>
        <p:spPr>
          <a:xfrm>
            <a:off x="1416023" y="3530729"/>
            <a:ext cx="697393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/>
              <a:t>A/S </a:t>
            </a:r>
            <a:r>
              <a:rPr lang="ko-KR" altLang="en-US" sz="675" dirty="0"/>
              <a:t>접수</a:t>
            </a:r>
            <a:endParaRPr lang="en-US" altLang="ko-KR" sz="675" dirty="0"/>
          </a:p>
        </p:txBody>
      </p:sp>
      <p:sp>
        <p:nvSpPr>
          <p:cNvPr id="115" name="직사각형 114"/>
          <p:cNvSpPr/>
          <p:nvPr/>
        </p:nvSpPr>
        <p:spPr>
          <a:xfrm>
            <a:off x="1395046" y="3788117"/>
            <a:ext cx="708103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16" name="TextBox 115"/>
          <p:cNvSpPr txBox="1"/>
          <p:nvPr/>
        </p:nvSpPr>
        <p:spPr>
          <a:xfrm>
            <a:off x="1503635" y="3788955"/>
            <a:ext cx="52289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품질관리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95046" y="3788118"/>
            <a:ext cx="708103" cy="4151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18" name="TextBox 117"/>
          <p:cNvSpPr txBox="1"/>
          <p:nvPr/>
        </p:nvSpPr>
        <p:spPr>
          <a:xfrm>
            <a:off x="1436050" y="3983348"/>
            <a:ext cx="697393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품질검사요청</a:t>
            </a:r>
            <a:endParaRPr lang="en-US" altLang="ko-KR" sz="675" dirty="0"/>
          </a:p>
        </p:txBody>
      </p:sp>
      <p:sp>
        <p:nvSpPr>
          <p:cNvPr id="121" name="직사각형 120"/>
          <p:cNvSpPr/>
          <p:nvPr/>
        </p:nvSpPr>
        <p:spPr>
          <a:xfrm>
            <a:off x="1391402" y="4253020"/>
            <a:ext cx="708103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2" name="TextBox 121"/>
          <p:cNvSpPr txBox="1"/>
          <p:nvPr/>
        </p:nvSpPr>
        <p:spPr>
          <a:xfrm>
            <a:off x="1499991" y="4253858"/>
            <a:ext cx="52289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이익관리</a:t>
            </a:r>
            <a:endParaRPr lang="ko-KR" altLang="en-US" sz="675" dirty="0"/>
          </a:p>
        </p:txBody>
      </p:sp>
      <p:sp>
        <p:nvSpPr>
          <p:cNvPr id="123" name="직사각형 122"/>
          <p:cNvSpPr/>
          <p:nvPr/>
        </p:nvSpPr>
        <p:spPr>
          <a:xfrm>
            <a:off x="1391402" y="4253020"/>
            <a:ext cx="708103" cy="5008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4" name="TextBox 123"/>
          <p:cNvSpPr txBox="1"/>
          <p:nvPr/>
        </p:nvSpPr>
        <p:spPr>
          <a:xfrm>
            <a:off x="1393923" y="4464999"/>
            <a:ext cx="697393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 err="1"/>
              <a:t>월별이익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일별이익</a:t>
            </a:r>
            <a:endParaRPr lang="en-US" altLang="ko-KR" sz="675" dirty="0"/>
          </a:p>
        </p:txBody>
      </p:sp>
      <p:sp>
        <p:nvSpPr>
          <p:cNvPr id="128" name="직사각형 127"/>
          <p:cNvSpPr/>
          <p:nvPr/>
        </p:nvSpPr>
        <p:spPr>
          <a:xfrm>
            <a:off x="1391402" y="4802902"/>
            <a:ext cx="708103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32" name="TextBox 131"/>
          <p:cNvSpPr txBox="1"/>
          <p:nvPr/>
        </p:nvSpPr>
        <p:spPr>
          <a:xfrm>
            <a:off x="1499991" y="4803740"/>
            <a:ext cx="52289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오더관리</a:t>
            </a:r>
            <a:endParaRPr lang="ko-KR" altLang="en-US" sz="675" dirty="0"/>
          </a:p>
        </p:txBody>
      </p:sp>
      <p:sp>
        <p:nvSpPr>
          <p:cNvPr id="133" name="직사각형 132"/>
          <p:cNvSpPr/>
          <p:nvPr/>
        </p:nvSpPr>
        <p:spPr>
          <a:xfrm>
            <a:off x="1391402" y="4802902"/>
            <a:ext cx="708103" cy="5008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34" name="TextBox 133"/>
          <p:cNvSpPr txBox="1"/>
          <p:nvPr/>
        </p:nvSpPr>
        <p:spPr>
          <a:xfrm>
            <a:off x="1393923" y="5014881"/>
            <a:ext cx="697393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관리유형조회</a:t>
            </a:r>
            <a:endParaRPr lang="en-US" altLang="ko-KR" sz="675" dirty="0"/>
          </a:p>
          <a:p>
            <a:pPr algn="ctr"/>
            <a:r>
              <a:rPr lang="ko-KR" altLang="en-US" sz="675" dirty="0"/>
              <a:t>관리진행단계</a:t>
            </a:r>
            <a:endParaRPr lang="en-US" altLang="ko-KR" sz="675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2323189" y="2960161"/>
          <a:ext cx="3323245" cy="23084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031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500892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405245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67838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293024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335009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</a:tblGrid>
              <a:tr h="22822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2357533" y="2737923"/>
            <a:ext cx="448949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725819" y="2773552"/>
            <a:ext cx="125704" cy="117926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2925794" y="2761658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2969155" y="2766940"/>
            <a:ext cx="252188" cy="126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3281619" y="2761657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3486612" y="2773552"/>
            <a:ext cx="125704" cy="117926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281620" y="2727077"/>
            <a:ext cx="173318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2507059" y="2538857"/>
          <a:ext cx="2910061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723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26878543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15329232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42226929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873620294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2323519" y="2703032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233988" y="2383215"/>
            <a:ext cx="2978498" cy="3108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9" name="직사각형 168"/>
          <p:cNvSpPr/>
          <p:nvPr/>
        </p:nvSpPr>
        <p:spPr>
          <a:xfrm>
            <a:off x="2410292" y="2686566"/>
            <a:ext cx="2666489" cy="2421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0" name="TextBox 169"/>
          <p:cNvSpPr txBox="1"/>
          <p:nvPr/>
        </p:nvSpPr>
        <p:spPr>
          <a:xfrm>
            <a:off x="3396781" y="3876822"/>
            <a:ext cx="79541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거래처 리스트</a:t>
            </a:r>
            <a:endParaRPr lang="en-US" altLang="ko-KR" sz="750" dirty="0"/>
          </a:p>
        </p:txBody>
      </p:sp>
      <p:sp>
        <p:nvSpPr>
          <p:cNvPr id="171" name="TextBox 170"/>
          <p:cNvSpPr txBox="1"/>
          <p:nvPr/>
        </p:nvSpPr>
        <p:spPr>
          <a:xfrm>
            <a:off x="4435843" y="5226511"/>
            <a:ext cx="69923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거래처 추가</a:t>
            </a:r>
            <a:endParaRPr lang="en-US" altLang="ko-KR" sz="750" dirty="0"/>
          </a:p>
        </p:txBody>
      </p:sp>
      <p:sp>
        <p:nvSpPr>
          <p:cNvPr id="172" name="직사각형 171"/>
          <p:cNvSpPr/>
          <p:nvPr/>
        </p:nvSpPr>
        <p:spPr>
          <a:xfrm>
            <a:off x="4440002" y="5206491"/>
            <a:ext cx="650384" cy="191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3" name="타원 172"/>
          <p:cNvSpPr/>
          <p:nvPr/>
        </p:nvSpPr>
        <p:spPr>
          <a:xfrm>
            <a:off x="4347033" y="5120767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4" name="TextBox 173"/>
          <p:cNvSpPr txBox="1"/>
          <p:nvPr/>
        </p:nvSpPr>
        <p:spPr>
          <a:xfrm>
            <a:off x="4324865" y="5096859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5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1911047" y="2199856"/>
            <a:ext cx="810090" cy="434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6" name="TextBox 175"/>
          <p:cNvSpPr txBox="1"/>
          <p:nvPr/>
        </p:nvSpPr>
        <p:spPr>
          <a:xfrm>
            <a:off x="1898041" y="224196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나만의 메뉴</a:t>
            </a:r>
            <a:r>
              <a:rPr lang="en-US" altLang="ko-KR" sz="600" dirty="0"/>
              <a:t>(</a:t>
            </a:r>
            <a:r>
              <a:rPr lang="ko-KR" altLang="en-US" sz="600" dirty="0"/>
              <a:t>제조업</a:t>
            </a:r>
            <a:r>
              <a:rPr lang="en-US" altLang="ko-KR" sz="600" dirty="0"/>
              <a:t>)</a:t>
            </a:r>
          </a:p>
          <a:p>
            <a:endParaRPr lang="en-US" altLang="ko-KR" sz="600" dirty="0"/>
          </a:p>
          <a:p>
            <a:r>
              <a:rPr lang="ko-KR" altLang="en-US" sz="600" dirty="0"/>
              <a:t>나만의 메뉴</a:t>
            </a:r>
            <a:r>
              <a:rPr lang="en-US" altLang="ko-KR" sz="600" dirty="0"/>
              <a:t>(</a:t>
            </a:r>
            <a:r>
              <a:rPr lang="ko-KR" altLang="en-US" sz="600" dirty="0"/>
              <a:t>유통업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sp>
        <p:nvSpPr>
          <p:cNvPr id="177" name="TextBox 176"/>
          <p:cNvSpPr txBox="1"/>
          <p:nvPr/>
        </p:nvSpPr>
        <p:spPr>
          <a:xfrm>
            <a:off x="2482828" y="2763535"/>
            <a:ext cx="2579552" cy="17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25" dirty="0"/>
              <a:t>거래처 코드       </a:t>
            </a:r>
            <a:r>
              <a:rPr lang="ko-KR" altLang="en-US" sz="525" dirty="0" err="1"/>
              <a:t>거래처명</a:t>
            </a:r>
            <a:r>
              <a:rPr lang="ko-KR" altLang="en-US" sz="525" dirty="0"/>
              <a:t>         대표자명        연락처       </a:t>
            </a:r>
            <a:r>
              <a:rPr lang="ko-KR" altLang="en-US" sz="525" dirty="0" err="1"/>
              <a:t>사용구분</a:t>
            </a:r>
            <a:r>
              <a:rPr lang="ko-KR" altLang="en-US" sz="525" dirty="0"/>
              <a:t>      주소</a:t>
            </a:r>
            <a:endParaRPr lang="en-US" altLang="ko-KR" sz="675" dirty="0"/>
          </a:p>
        </p:txBody>
      </p:sp>
      <p:sp>
        <p:nvSpPr>
          <p:cNvPr id="178" name="TextBox 177"/>
          <p:cNvSpPr txBox="1"/>
          <p:nvPr/>
        </p:nvSpPr>
        <p:spPr>
          <a:xfrm>
            <a:off x="2528996" y="2938735"/>
            <a:ext cx="2624436" cy="17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5" dirty="0"/>
              <a:t>BA00801          </a:t>
            </a:r>
            <a:r>
              <a:rPr lang="ko-KR" altLang="en-US" sz="525" dirty="0"/>
              <a:t>거래처</a:t>
            </a:r>
            <a:r>
              <a:rPr lang="en-US" altLang="ko-KR" sz="525" dirty="0"/>
              <a:t>1           </a:t>
            </a:r>
            <a:r>
              <a:rPr lang="ko-KR" altLang="en-US" sz="525" dirty="0"/>
              <a:t>김대표    </a:t>
            </a:r>
            <a:r>
              <a:rPr lang="en-US" altLang="ko-KR" sz="525" dirty="0"/>
              <a:t>010-1234-5678    </a:t>
            </a:r>
            <a:r>
              <a:rPr lang="ko-KR" altLang="en-US" sz="525" dirty="0"/>
              <a:t>사용      대전 서구</a:t>
            </a:r>
            <a:endParaRPr lang="en-US" altLang="ko-KR" sz="675" dirty="0"/>
          </a:p>
        </p:txBody>
      </p:sp>
      <p:sp>
        <p:nvSpPr>
          <p:cNvPr id="179" name="타원 178"/>
          <p:cNvSpPr/>
          <p:nvPr/>
        </p:nvSpPr>
        <p:spPr>
          <a:xfrm>
            <a:off x="1865570" y="2400016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0" name="TextBox 179"/>
          <p:cNvSpPr txBox="1"/>
          <p:nvPr/>
        </p:nvSpPr>
        <p:spPr>
          <a:xfrm>
            <a:off x="1843402" y="237610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3" name="타원 182"/>
          <p:cNvSpPr/>
          <p:nvPr/>
        </p:nvSpPr>
        <p:spPr>
          <a:xfrm>
            <a:off x="2155618" y="5021493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4" name="TextBox 183"/>
          <p:cNvSpPr txBox="1"/>
          <p:nvPr/>
        </p:nvSpPr>
        <p:spPr>
          <a:xfrm>
            <a:off x="2132231" y="500452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049459" y="2316794"/>
            <a:ext cx="660758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상품명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en-US" altLang="ko-KR" sz="750" dirty="0"/>
              <a:t>A/S </a:t>
            </a:r>
            <a:r>
              <a:rPr lang="ko-KR" altLang="en-US" sz="750" dirty="0"/>
              <a:t>항목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en-US" altLang="ko-KR" sz="750" dirty="0"/>
              <a:t>A/S </a:t>
            </a:r>
            <a:r>
              <a:rPr lang="ko-KR" altLang="en-US" sz="750" dirty="0"/>
              <a:t>접수일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연락처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주소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등록 날짜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en-US" altLang="ko-KR" sz="750" dirty="0"/>
              <a:t>A/S </a:t>
            </a:r>
            <a:r>
              <a:rPr lang="ko-KR" altLang="en-US" sz="750" dirty="0"/>
              <a:t>내용</a:t>
            </a:r>
            <a:endParaRPr lang="en-US" altLang="ko-KR" sz="750" dirty="0"/>
          </a:p>
        </p:txBody>
      </p:sp>
      <p:sp>
        <p:nvSpPr>
          <p:cNvPr id="186" name="TextBox 185"/>
          <p:cNvSpPr txBox="1"/>
          <p:nvPr/>
        </p:nvSpPr>
        <p:spPr>
          <a:xfrm>
            <a:off x="2205661" y="5060505"/>
            <a:ext cx="257474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/>
              <a:t>A/S</a:t>
            </a:r>
            <a:r>
              <a:rPr lang="ko-KR" altLang="en-US" sz="750" dirty="0"/>
              <a:t> 정보 수정       </a:t>
            </a:r>
            <a:r>
              <a:rPr lang="en-US" altLang="ko-KR" sz="750" dirty="0"/>
              <a:t>A/S</a:t>
            </a:r>
            <a:r>
              <a:rPr lang="ko-KR" altLang="en-US" sz="750" dirty="0"/>
              <a:t> 삭제                             닫기</a:t>
            </a:r>
            <a:endParaRPr lang="en-US" altLang="ko-KR" sz="750" dirty="0"/>
          </a:p>
        </p:txBody>
      </p:sp>
      <p:sp>
        <p:nvSpPr>
          <p:cNvPr id="187" name="타원 186"/>
          <p:cNvSpPr/>
          <p:nvPr/>
        </p:nvSpPr>
        <p:spPr>
          <a:xfrm>
            <a:off x="3029097" y="5000496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8" name="TextBox 187"/>
          <p:cNvSpPr txBox="1"/>
          <p:nvPr/>
        </p:nvSpPr>
        <p:spPr>
          <a:xfrm>
            <a:off x="3005990" y="4985706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4332658" y="4990364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1" name="TextBox 190"/>
          <p:cNvSpPr txBox="1"/>
          <p:nvPr/>
        </p:nvSpPr>
        <p:spPr>
          <a:xfrm>
            <a:off x="4310170" y="496672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3" name="직사각형 192"/>
          <p:cNvSpPr/>
          <p:nvPr/>
        </p:nvSpPr>
        <p:spPr>
          <a:xfrm>
            <a:off x="2742691" y="3667922"/>
            <a:ext cx="2037373" cy="117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4" name="직사각형 193"/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5" name="직사각형 194"/>
          <p:cNvSpPr/>
          <p:nvPr/>
        </p:nvSpPr>
        <p:spPr>
          <a:xfrm>
            <a:off x="2742691" y="34460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6" name="직사각형 195"/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7" name="직사각형 196"/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8" name="직사각형 197"/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9" name="직사각형 198"/>
          <p:cNvSpPr/>
          <p:nvPr/>
        </p:nvSpPr>
        <p:spPr>
          <a:xfrm>
            <a:off x="2194093" y="5069113"/>
            <a:ext cx="823436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0" name="직사각형 199"/>
          <p:cNvSpPr/>
          <p:nvPr/>
        </p:nvSpPr>
        <p:spPr>
          <a:xfrm>
            <a:off x="3034107" y="5060243"/>
            <a:ext cx="658167" cy="175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1" name="직사각형 200"/>
          <p:cNvSpPr/>
          <p:nvPr/>
        </p:nvSpPr>
        <p:spPr>
          <a:xfrm>
            <a:off x="4293927" y="5065350"/>
            <a:ext cx="709414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20224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SC-ID-E-4100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품질검사요청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5028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487146" y="2268826"/>
            <a:ext cx="637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/>
              <a:t>쇼핑몰 관리</a:t>
            </a:r>
            <a:endParaRPr lang="ko-KR" altLang="en-US" sz="675" dirty="0"/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445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416070" y="2489822"/>
            <a:ext cx="722273" cy="1962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기초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403378" y="2763273"/>
            <a:ext cx="696904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11967" y="2764111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상품 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403378" y="2763273"/>
            <a:ext cx="696904" cy="526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370262" y="2977786"/>
            <a:ext cx="6973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상품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 관리</a:t>
            </a:r>
            <a:endParaRPr lang="en-US" altLang="ko-KR" sz="675" dirty="0"/>
          </a:p>
        </p:txBody>
      </p:sp>
      <p:sp>
        <p:nvSpPr>
          <p:cNvPr id="92" name="TextBox 91"/>
          <p:cNvSpPr txBox="1"/>
          <p:nvPr/>
        </p:nvSpPr>
        <p:spPr>
          <a:xfrm>
            <a:off x="1420344" y="2947490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53091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품질관리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232156" y="5475968"/>
          <a:ext cx="524890" cy="19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890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19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등록 창이 나타나는 버튼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조회 창이 나타나는 버튼</a:t>
                      </a:r>
                      <a:endParaRPr lang="en-US" altLang="ko-KR" sz="6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조건별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품질검사 현황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 탭에서 품질검사요청 메뉴를 누르면 나오는 페이지 입니다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입력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요청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현황</a:t>
                      </a:r>
                      <a:r>
                        <a:rPr lang="en-US" altLang="ko-KR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미 검사 현황이 있으며</a:t>
                      </a:r>
                      <a:r>
                        <a:rPr lang="en-US" altLang="ko-KR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신규등록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버튼이 있습니다</a:t>
                      </a:r>
                      <a:r>
                        <a:rPr lang="en-US" altLang="ko-KR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9" name="타원 188"/>
          <p:cNvSpPr/>
          <p:nvPr/>
        </p:nvSpPr>
        <p:spPr>
          <a:xfrm>
            <a:off x="2247204" y="5477187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23" name="TextBox 222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0" name="직사각형 99"/>
          <p:cNvSpPr/>
          <p:nvPr/>
        </p:nvSpPr>
        <p:spPr>
          <a:xfrm>
            <a:off x="1395046" y="3328656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02" name="TextBox 101"/>
          <p:cNvSpPr txBox="1"/>
          <p:nvPr/>
        </p:nvSpPr>
        <p:spPr>
          <a:xfrm>
            <a:off x="1503635" y="3329494"/>
            <a:ext cx="52289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/>
              <a:t>A/S </a:t>
            </a:r>
            <a:r>
              <a:rPr lang="ko-KR" altLang="en-US" sz="675" dirty="0"/>
              <a:t>관리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395046" y="3328656"/>
            <a:ext cx="708103" cy="415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09" name="TextBox 108"/>
          <p:cNvSpPr txBox="1"/>
          <p:nvPr/>
        </p:nvSpPr>
        <p:spPr>
          <a:xfrm>
            <a:off x="1416023" y="3530729"/>
            <a:ext cx="69739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/>
              <a:t>A/S </a:t>
            </a:r>
            <a:r>
              <a:rPr lang="ko-KR" altLang="en-US" sz="675" dirty="0"/>
              <a:t>접수</a:t>
            </a:r>
            <a:endParaRPr lang="en-US" altLang="ko-KR" sz="675" dirty="0"/>
          </a:p>
        </p:txBody>
      </p:sp>
      <p:sp>
        <p:nvSpPr>
          <p:cNvPr id="111" name="TextBox 110"/>
          <p:cNvSpPr txBox="1"/>
          <p:nvPr/>
        </p:nvSpPr>
        <p:spPr>
          <a:xfrm>
            <a:off x="1412012" y="3512873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395046" y="3788117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16" name="TextBox 115"/>
          <p:cNvSpPr txBox="1"/>
          <p:nvPr/>
        </p:nvSpPr>
        <p:spPr>
          <a:xfrm>
            <a:off x="1503635" y="3788955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품질관리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95046" y="3788118"/>
            <a:ext cx="708103" cy="415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18" name="TextBox 117"/>
          <p:cNvSpPr txBox="1"/>
          <p:nvPr/>
        </p:nvSpPr>
        <p:spPr>
          <a:xfrm>
            <a:off x="1457011" y="3991139"/>
            <a:ext cx="69739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품질검사요청</a:t>
            </a:r>
            <a:endParaRPr lang="en-US" altLang="ko-KR" sz="675" dirty="0"/>
          </a:p>
        </p:txBody>
      </p:sp>
      <p:sp>
        <p:nvSpPr>
          <p:cNvPr id="119" name="TextBox 118"/>
          <p:cNvSpPr txBox="1"/>
          <p:nvPr/>
        </p:nvSpPr>
        <p:spPr>
          <a:xfrm>
            <a:off x="1412012" y="3972334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391402" y="4253020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2" name="TextBox 121"/>
          <p:cNvSpPr txBox="1"/>
          <p:nvPr/>
        </p:nvSpPr>
        <p:spPr>
          <a:xfrm>
            <a:off x="1499991" y="4253858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이익관리</a:t>
            </a:r>
            <a:endParaRPr lang="ko-KR" altLang="en-US" sz="675" dirty="0"/>
          </a:p>
        </p:txBody>
      </p:sp>
      <p:sp>
        <p:nvSpPr>
          <p:cNvPr id="123" name="직사각형 122"/>
          <p:cNvSpPr/>
          <p:nvPr/>
        </p:nvSpPr>
        <p:spPr>
          <a:xfrm>
            <a:off x="1391402" y="4253020"/>
            <a:ext cx="708103" cy="500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4" name="TextBox 123"/>
          <p:cNvSpPr txBox="1"/>
          <p:nvPr/>
        </p:nvSpPr>
        <p:spPr>
          <a:xfrm>
            <a:off x="1393923" y="4464999"/>
            <a:ext cx="6973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 err="1"/>
              <a:t>월별이익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일별이익</a:t>
            </a:r>
            <a:endParaRPr lang="en-US" altLang="ko-KR" sz="675" dirty="0"/>
          </a:p>
        </p:txBody>
      </p:sp>
      <p:sp>
        <p:nvSpPr>
          <p:cNvPr id="125" name="TextBox 124"/>
          <p:cNvSpPr txBox="1"/>
          <p:nvPr/>
        </p:nvSpPr>
        <p:spPr>
          <a:xfrm>
            <a:off x="1408368" y="4437236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391402" y="4802902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32" name="TextBox 131"/>
          <p:cNvSpPr txBox="1"/>
          <p:nvPr/>
        </p:nvSpPr>
        <p:spPr>
          <a:xfrm>
            <a:off x="1499991" y="4803740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오더관리</a:t>
            </a:r>
            <a:endParaRPr lang="ko-KR" altLang="en-US" sz="675" dirty="0"/>
          </a:p>
        </p:txBody>
      </p:sp>
      <p:sp>
        <p:nvSpPr>
          <p:cNvPr id="133" name="직사각형 132"/>
          <p:cNvSpPr/>
          <p:nvPr/>
        </p:nvSpPr>
        <p:spPr>
          <a:xfrm>
            <a:off x="1391402" y="4802902"/>
            <a:ext cx="708103" cy="500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34" name="TextBox 133"/>
          <p:cNvSpPr txBox="1"/>
          <p:nvPr/>
        </p:nvSpPr>
        <p:spPr>
          <a:xfrm>
            <a:off x="1393923" y="5014881"/>
            <a:ext cx="6973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관리유형조회</a:t>
            </a:r>
            <a:endParaRPr lang="en-US" altLang="ko-KR" sz="675" dirty="0"/>
          </a:p>
          <a:p>
            <a:pPr algn="ctr"/>
            <a:r>
              <a:rPr lang="ko-KR" altLang="en-US" sz="675" dirty="0"/>
              <a:t>관리진행단계</a:t>
            </a:r>
            <a:endParaRPr lang="en-US" altLang="ko-KR" sz="675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2323189" y="2960161"/>
          <a:ext cx="3323245" cy="22434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031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500892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405245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67838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293024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335009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</a:tblGrid>
              <a:tr h="163142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2357533" y="2737923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725819" y="2773552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2925794" y="2761658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2969155" y="2766940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3281619" y="2761657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3486612" y="2773552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281620" y="2727077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2507059" y="2538857"/>
          <a:ext cx="2910060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723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506219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xmlns="" val="402687854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153292321"/>
                    </a:ext>
                  </a:extLst>
                </a:gridCol>
                <a:gridCol w="231775">
                  <a:extLst>
                    <a:ext uri="{9D8B030D-6E8A-4147-A177-3AD203B41FA5}">
                      <a16:colId xmlns:a16="http://schemas.microsoft.com/office/drawing/2014/main" xmlns="" val="4042226929"/>
                    </a:ext>
                  </a:extLst>
                </a:gridCol>
                <a:gridCol w="270443">
                  <a:extLst>
                    <a:ext uri="{9D8B030D-6E8A-4147-A177-3AD203B41FA5}">
                      <a16:colId xmlns:a16="http://schemas.microsoft.com/office/drawing/2014/main" xmlns="" val="2873620294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검사 입력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요청 현황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 smtClean="0">
                          <a:solidFill>
                            <a:schemeClr val="tx1"/>
                          </a:solidFill>
                        </a:rPr>
                        <a:t>미검사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 현황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2338903" y="2712695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2599980" y="3093451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98" name="타원 97"/>
          <p:cNvSpPr/>
          <p:nvPr/>
        </p:nvSpPr>
        <p:spPr>
          <a:xfrm>
            <a:off x="2440950" y="2489874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25891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1401122" y="3819985"/>
            <a:ext cx="752158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품질검사요청</a:t>
            </a:r>
            <a:endParaRPr lang="en-US" altLang="ko-KR" sz="675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SC-ID-E-4100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 등록 페이지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5028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487146" y="2268826"/>
            <a:ext cx="63712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/>
              <a:t>쇼핑몰 관리</a:t>
            </a:r>
            <a:endParaRPr lang="ko-KR" altLang="en-US" sz="675" dirty="0"/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445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416070" y="2489822"/>
            <a:ext cx="722273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기초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403378" y="2763273"/>
            <a:ext cx="696904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11967" y="2764111"/>
            <a:ext cx="52289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상품 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403378" y="2763273"/>
            <a:ext cx="696904" cy="5262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370262" y="2977786"/>
            <a:ext cx="697393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상품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 관리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쇼핑몰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232156" y="5475968"/>
          <a:ext cx="1574670" cy="19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890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xmlns="" val="1047200522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xmlns="" val="1070316023"/>
                    </a:ext>
                  </a:extLst>
                </a:gridCol>
              </a:tblGrid>
              <a:tr h="19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등록 버튼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</a:t>
                      </a:r>
                      <a:endParaRPr lang="en-US" altLang="ko-KR" sz="6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 변경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 입니다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3" name="TextBox 222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0" name="직사각형 99"/>
          <p:cNvSpPr/>
          <p:nvPr/>
        </p:nvSpPr>
        <p:spPr>
          <a:xfrm>
            <a:off x="1395046" y="3328656"/>
            <a:ext cx="708103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02" name="TextBox 101"/>
          <p:cNvSpPr txBox="1"/>
          <p:nvPr/>
        </p:nvSpPr>
        <p:spPr>
          <a:xfrm>
            <a:off x="1503635" y="3329494"/>
            <a:ext cx="522894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675" dirty="0"/>
              <a:t>A/S </a:t>
            </a:r>
            <a:r>
              <a:rPr lang="ko-KR" altLang="en-US" sz="675" dirty="0"/>
              <a:t>관리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395046" y="3328656"/>
            <a:ext cx="708103" cy="4151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09" name="TextBox 108"/>
          <p:cNvSpPr txBox="1"/>
          <p:nvPr/>
        </p:nvSpPr>
        <p:spPr>
          <a:xfrm>
            <a:off x="1416023" y="3530729"/>
            <a:ext cx="697393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/>
              <a:t>A/S </a:t>
            </a:r>
            <a:r>
              <a:rPr lang="ko-KR" altLang="en-US" sz="675" dirty="0"/>
              <a:t>접수</a:t>
            </a:r>
            <a:endParaRPr lang="en-US" altLang="ko-KR" sz="675" dirty="0"/>
          </a:p>
        </p:txBody>
      </p:sp>
      <p:sp>
        <p:nvSpPr>
          <p:cNvPr id="115" name="직사각형 114"/>
          <p:cNvSpPr/>
          <p:nvPr/>
        </p:nvSpPr>
        <p:spPr>
          <a:xfrm>
            <a:off x="1395046" y="3788117"/>
            <a:ext cx="708103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16" name="TextBox 115"/>
          <p:cNvSpPr txBox="1"/>
          <p:nvPr/>
        </p:nvSpPr>
        <p:spPr>
          <a:xfrm>
            <a:off x="1503635" y="3788955"/>
            <a:ext cx="52289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품질관리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95046" y="3788118"/>
            <a:ext cx="708103" cy="4151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18" name="TextBox 117"/>
          <p:cNvSpPr txBox="1"/>
          <p:nvPr/>
        </p:nvSpPr>
        <p:spPr>
          <a:xfrm>
            <a:off x="1436050" y="3983348"/>
            <a:ext cx="697393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품질검사요청</a:t>
            </a:r>
            <a:endParaRPr lang="en-US" altLang="ko-KR" sz="675" dirty="0"/>
          </a:p>
        </p:txBody>
      </p:sp>
      <p:sp>
        <p:nvSpPr>
          <p:cNvPr id="121" name="직사각형 120"/>
          <p:cNvSpPr/>
          <p:nvPr/>
        </p:nvSpPr>
        <p:spPr>
          <a:xfrm>
            <a:off x="1391402" y="4253020"/>
            <a:ext cx="708103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2" name="TextBox 121"/>
          <p:cNvSpPr txBox="1"/>
          <p:nvPr/>
        </p:nvSpPr>
        <p:spPr>
          <a:xfrm>
            <a:off x="1499991" y="4253858"/>
            <a:ext cx="52289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이익관리</a:t>
            </a:r>
            <a:endParaRPr lang="ko-KR" altLang="en-US" sz="675" dirty="0"/>
          </a:p>
        </p:txBody>
      </p:sp>
      <p:sp>
        <p:nvSpPr>
          <p:cNvPr id="123" name="직사각형 122"/>
          <p:cNvSpPr/>
          <p:nvPr/>
        </p:nvSpPr>
        <p:spPr>
          <a:xfrm>
            <a:off x="1391402" y="4253020"/>
            <a:ext cx="708103" cy="5008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4" name="TextBox 123"/>
          <p:cNvSpPr txBox="1"/>
          <p:nvPr/>
        </p:nvSpPr>
        <p:spPr>
          <a:xfrm>
            <a:off x="1393923" y="4464999"/>
            <a:ext cx="697393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 err="1"/>
              <a:t>월별이익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일별이익</a:t>
            </a:r>
            <a:endParaRPr lang="en-US" altLang="ko-KR" sz="675" dirty="0"/>
          </a:p>
        </p:txBody>
      </p:sp>
      <p:sp>
        <p:nvSpPr>
          <p:cNvPr id="128" name="직사각형 127"/>
          <p:cNvSpPr/>
          <p:nvPr/>
        </p:nvSpPr>
        <p:spPr>
          <a:xfrm>
            <a:off x="1391402" y="4802902"/>
            <a:ext cx="708103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32" name="TextBox 131"/>
          <p:cNvSpPr txBox="1"/>
          <p:nvPr/>
        </p:nvSpPr>
        <p:spPr>
          <a:xfrm>
            <a:off x="1499991" y="4803740"/>
            <a:ext cx="52289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오더관리</a:t>
            </a:r>
            <a:endParaRPr lang="ko-KR" altLang="en-US" sz="675" dirty="0"/>
          </a:p>
        </p:txBody>
      </p:sp>
      <p:sp>
        <p:nvSpPr>
          <p:cNvPr id="133" name="직사각형 132"/>
          <p:cNvSpPr/>
          <p:nvPr/>
        </p:nvSpPr>
        <p:spPr>
          <a:xfrm>
            <a:off x="1391402" y="4802902"/>
            <a:ext cx="708103" cy="5008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34" name="TextBox 133"/>
          <p:cNvSpPr txBox="1"/>
          <p:nvPr/>
        </p:nvSpPr>
        <p:spPr>
          <a:xfrm>
            <a:off x="1393923" y="5014881"/>
            <a:ext cx="697393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관리유형조회</a:t>
            </a:r>
            <a:endParaRPr lang="en-US" altLang="ko-KR" sz="675" dirty="0"/>
          </a:p>
          <a:p>
            <a:pPr algn="ctr"/>
            <a:r>
              <a:rPr lang="ko-KR" altLang="en-US" sz="675" dirty="0"/>
              <a:t>관리진행단계</a:t>
            </a:r>
            <a:endParaRPr lang="en-US" altLang="ko-KR" sz="675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2323189" y="2960161"/>
          <a:ext cx="3323245" cy="23084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031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500892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405245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67838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293024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335009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</a:tblGrid>
              <a:tr h="22822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2357533" y="2737923"/>
            <a:ext cx="448949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725819" y="2773552"/>
            <a:ext cx="125704" cy="117926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2925794" y="2761658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2969155" y="2766940"/>
            <a:ext cx="252188" cy="126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3281619" y="2761657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3486612" y="2773552"/>
            <a:ext cx="125704" cy="117926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281620" y="2727077"/>
            <a:ext cx="173318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2507059" y="2538857"/>
          <a:ext cx="2910061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723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26878543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15329232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42226929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873620294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2323519" y="2703032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233988" y="2383215"/>
            <a:ext cx="2978498" cy="3108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9" name="직사각형 168"/>
          <p:cNvSpPr/>
          <p:nvPr/>
        </p:nvSpPr>
        <p:spPr>
          <a:xfrm>
            <a:off x="2410292" y="2686566"/>
            <a:ext cx="2666489" cy="2421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0" name="TextBox 169"/>
          <p:cNvSpPr txBox="1"/>
          <p:nvPr/>
        </p:nvSpPr>
        <p:spPr>
          <a:xfrm>
            <a:off x="3396781" y="3876822"/>
            <a:ext cx="79541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거래처 리스트</a:t>
            </a:r>
            <a:endParaRPr lang="en-US" altLang="ko-KR" sz="750" dirty="0"/>
          </a:p>
        </p:txBody>
      </p:sp>
      <p:sp>
        <p:nvSpPr>
          <p:cNvPr id="171" name="TextBox 170"/>
          <p:cNvSpPr txBox="1"/>
          <p:nvPr/>
        </p:nvSpPr>
        <p:spPr>
          <a:xfrm>
            <a:off x="4435843" y="5226511"/>
            <a:ext cx="69923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거래처 추가</a:t>
            </a:r>
            <a:endParaRPr lang="en-US" altLang="ko-KR" sz="750" dirty="0"/>
          </a:p>
        </p:txBody>
      </p:sp>
      <p:sp>
        <p:nvSpPr>
          <p:cNvPr id="172" name="직사각형 171"/>
          <p:cNvSpPr/>
          <p:nvPr/>
        </p:nvSpPr>
        <p:spPr>
          <a:xfrm>
            <a:off x="4440002" y="5206491"/>
            <a:ext cx="650384" cy="191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3" name="타원 172"/>
          <p:cNvSpPr/>
          <p:nvPr/>
        </p:nvSpPr>
        <p:spPr>
          <a:xfrm>
            <a:off x="4347033" y="5120767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4" name="TextBox 173"/>
          <p:cNvSpPr txBox="1"/>
          <p:nvPr/>
        </p:nvSpPr>
        <p:spPr>
          <a:xfrm>
            <a:off x="4324865" y="5096859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5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1911047" y="2199856"/>
            <a:ext cx="810090" cy="434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6" name="TextBox 175"/>
          <p:cNvSpPr txBox="1"/>
          <p:nvPr/>
        </p:nvSpPr>
        <p:spPr>
          <a:xfrm>
            <a:off x="1898041" y="224196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나만의 메뉴</a:t>
            </a:r>
            <a:r>
              <a:rPr lang="en-US" altLang="ko-KR" sz="600" dirty="0"/>
              <a:t>(</a:t>
            </a:r>
            <a:r>
              <a:rPr lang="ko-KR" altLang="en-US" sz="600" dirty="0"/>
              <a:t>제조업</a:t>
            </a:r>
            <a:r>
              <a:rPr lang="en-US" altLang="ko-KR" sz="600" dirty="0"/>
              <a:t>)</a:t>
            </a:r>
          </a:p>
          <a:p>
            <a:endParaRPr lang="en-US" altLang="ko-KR" sz="600" dirty="0"/>
          </a:p>
          <a:p>
            <a:r>
              <a:rPr lang="ko-KR" altLang="en-US" sz="600" dirty="0"/>
              <a:t>나만의 메뉴</a:t>
            </a:r>
            <a:r>
              <a:rPr lang="en-US" altLang="ko-KR" sz="600" dirty="0"/>
              <a:t>(</a:t>
            </a:r>
            <a:r>
              <a:rPr lang="ko-KR" altLang="en-US" sz="600" dirty="0"/>
              <a:t>유통업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sp>
        <p:nvSpPr>
          <p:cNvPr id="177" name="TextBox 176"/>
          <p:cNvSpPr txBox="1"/>
          <p:nvPr/>
        </p:nvSpPr>
        <p:spPr>
          <a:xfrm>
            <a:off x="2482828" y="2763535"/>
            <a:ext cx="2579552" cy="17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25" dirty="0"/>
              <a:t>거래처 코드       </a:t>
            </a:r>
            <a:r>
              <a:rPr lang="ko-KR" altLang="en-US" sz="525" dirty="0" err="1"/>
              <a:t>거래처명</a:t>
            </a:r>
            <a:r>
              <a:rPr lang="ko-KR" altLang="en-US" sz="525" dirty="0"/>
              <a:t>         대표자명        연락처       </a:t>
            </a:r>
            <a:r>
              <a:rPr lang="ko-KR" altLang="en-US" sz="525" dirty="0" err="1"/>
              <a:t>사용구분</a:t>
            </a:r>
            <a:r>
              <a:rPr lang="ko-KR" altLang="en-US" sz="525" dirty="0"/>
              <a:t>      주소</a:t>
            </a:r>
            <a:endParaRPr lang="en-US" altLang="ko-KR" sz="675" dirty="0"/>
          </a:p>
        </p:txBody>
      </p:sp>
      <p:sp>
        <p:nvSpPr>
          <p:cNvPr id="178" name="TextBox 177"/>
          <p:cNvSpPr txBox="1"/>
          <p:nvPr/>
        </p:nvSpPr>
        <p:spPr>
          <a:xfrm>
            <a:off x="2528996" y="2938735"/>
            <a:ext cx="2624436" cy="17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5" dirty="0"/>
              <a:t>BA00801          </a:t>
            </a:r>
            <a:r>
              <a:rPr lang="ko-KR" altLang="en-US" sz="525" dirty="0"/>
              <a:t>거래처</a:t>
            </a:r>
            <a:r>
              <a:rPr lang="en-US" altLang="ko-KR" sz="525" dirty="0"/>
              <a:t>1           </a:t>
            </a:r>
            <a:r>
              <a:rPr lang="ko-KR" altLang="en-US" sz="525" dirty="0"/>
              <a:t>김대표    </a:t>
            </a:r>
            <a:r>
              <a:rPr lang="en-US" altLang="ko-KR" sz="525" dirty="0"/>
              <a:t>010-1234-5678    </a:t>
            </a:r>
            <a:r>
              <a:rPr lang="ko-KR" altLang="en-US" sz="525" dirty="0"/>
              <a:t>사용      대전 서구</a:t>
            </a:r>
            <a:endParaRPr lang="en-US" altLang="ko-KR" sz="675" dirty="0"/>
          </a:p>
        </p:txBody>
      </p:sp>
      <p:sp>
        <p:nvSpPr>
          <p:cNvPr id="179" name="타원 178"/>
          <p:cNvSpPr/>
          <p:nvPr/>
        </p:nvSpPr>
        <p:spPr>
          <a:xfrm>
            <a:off x="1865570" y="2400016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0" name="TextBox 179"/>
          <p:cNvSpPr txBox="1"/>
          <p:nvPr/>
        </p:nvSpPr>
        <p:spPr>
          <a:xfrm>
            <a:off x="1843402" y="237610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3" name="타원 182"/>
          <p:cNvSpPr/>
          <p:nvPr/>
        </p:nvSpPr>
        <p:spPr>
          <a:xfrm>
            <a:off x="2155618" y="5021493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4" name="TextBox 183"/>
          <p:cNvSpPr txBox="1"/>
          <p:nvPr/>
        </p:nvSpPr>
        <p:spPr>
          <a:xfrm>
            <a:off x="2132231" y="500452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986750" y="2316238"/>
            <a:ext cx="795411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품목명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검사방법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 err="1"/>
              <a:t>품목코드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진행 상태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종결 여부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일자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품질검사 내용</a:t>
            </a:r>
            <a:endParaRPr lang="en-US" altLang="ko-KR" sz="750" dirty="0"/>
          </a:p>
        </p:txBody>
      </p:sp>
      <p:sp>
        <p:nvSpPr>
          <p:cNvPr id="186" name="TextBox 185"/>
          <p:cNvSpPr txBox="1"/>
          <p:nvPr/>
        </p:nvSpPr>
        <p:spPr>
          <a:xfrm>
            <a:off x="2205661" y="5060505"/>
            <a:ext cx="328166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품질검사 등록 </a:t>
            </a:r>
            <a:r>
              <a:rPr lang="en-US" altLang="ko-KR" sz="750" dirty="0"/>
              <a:t>	 		    </a:t>
            </a:r>
            <a:r>
              <a:rPr lang="ko-KR" altLang="en-US" sz="750" dirty="0"/>
              <a:t>닫기</a:t>
            </a:r>
            <a:endParaRPr lang="en-US" altLang="ko-KR" sz="750" dirty="0"/>
          </a:p>
        </p:txBody>
      </p:sp>
      <p:sp>
        <p:nvSpPr>
          <p:cNvPr id="190" name="타원 189"/>
          <p:cNvSpPr/>
          <p:nvPr/>
        </p:nvSpPr>
        <p:spPr>
          <a:xfrm>
            <a:off x="4332658" y="4990364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1" name="TextBox 190"/>
          <p:cNvSpPr txBox="1"/>
          <p:nvPr/>
        </p:nvSpPr>
        <p:spPr>
          <a:xfrm>
            <a:off x="4320913" y="4972011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3" name="직사각형 192"/>
          <p:cNvSpPr/>
          <p:nvPr/>
        </p:nvSpPr>
        <p:spPr>
          <a:xfrm>
            <a:off x="2742691" y="3667922"/>
            <a:ext cx="2037373" cy="117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4" name="직사각형 193"/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5" name="직사각형 194"/>
          <p:cNvSpPr/>
          <p:nvPr/>
        </p:nvSpPr>
        <p:spPr>
          <a:xfrm>
            <a:off x="2742691" y="34460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6" name="직사각형 195"/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7" name="직사각형 196"/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8" name="직사각형 197"/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9" name="직사각형 198"/>
          <p:cNvSpPr/>
          <p:nvPr/>
        </p:nvSpPr>
        <p:spPr>
          <a:xfrm>
            <a:off x="2194093" y="5069113"/>
            <a:ext cx="823436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1" name="직사각형 200"/>
          <p:cNvSpPr/>
          <p:nvPr/>
        </p:nvSpPr>
        <p:spPr>
          <a:xfrm>
            <a:off x="4293927" y="5065350"/>
            <a:ext cx="709414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37011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1401122" y="3819985"/>
            <a:ext cx="752158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품질검사요청</a:t>
            </a:r>
            <a:endParaRPr lang="en-US" altLang="ko-KR" sz="675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SC-ID-E-4100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 수정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192221"/>
            <a:ext cx="928272" cy="35112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직사각형 78"/>
          <p:cNvSpPr/>
          <p:nvPr/>
        </p:nvSpPr>
        <p:spPr>
          <a:xfrm>
            <a:off x="1406453" y="2267326"/>
            <a:ext cx="705028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0" name="TextBox 79"/>
          <p:cNvSpPr txBox="1"/>
          <p:nvPr/>
        </p:nvSpPr>
        <p:spPr>
          <a:xfrm>
            <a:off x="1487146" y="2268826"/>
            <a:ext cx="63712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/>
              <a:t>쇼핑몰 관리</a:t>
            </a:r>
            <a:endParaRPr lang="ko-KR" altLang="en-US" sz="675" dirty="0"/>
          </a:p>
        </p:txBody>
      </p:sp>
      <p:sp>
        <p:nvSpPr>
          <p:cNvPr id="81" name="직사각형 80"/>
          <p:cNvSpPr/>
          <p:nvPr/>
        </p:nvSpPr>
        <p:spPr>
          <a:xfrm>
            <a:off x="1403378" y="2267326"/>
            <a:ext cx="708103" cy="445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2" name="TextBox 81"/>
          <p:cNvSpPr txBox="1"/>
          <p:nvPr/>
        </p:nvSpPr>
        <p:spPr>
          <a:xfrm>
            <a:off x="1416070" y="2489822"/>
            <a:ext cx="722273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75" dirty="0"/>
              <a:t>기초 등록</a:t>
            </a:r>
            <a:endParaRPr lang="en-US" altLang="ko-KR" sz="675" dirty="0"/>
          </a:p>
        </p:txBody>
      </p:sp>
      <p:sp>
        <p:nvSpPr>
          <p:cNvPr id="83" name="직사각형 82"/>
          <p:cNvSpPr/>
          <p:nvPr/>
        </p:nvSpPr>
        <p:spPr>
          <a:xfrm>
            <a:off x="1403378" y="2763273"/>
            <a:ext cx="696904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4" name="TextBox 83"/>
          <p:cNvSpPr txBox="1"/>
          <p:nvPr/>
        </p:nvSpPr>
        <p:spPr>
          <a:xfrm>
            <a:off x="1511967" y="2764111"/>
            <a:ext cx="52289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상품 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403378" y="2763273"/>
            <a:ext cx="696904" cy="5262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86" name="TextBox 85"/>
          <p:cNvSpPr txBox="1"/>
          <p:nvPr/>
        </p:nvSpPr>
        <p:spPr>
          <a:xfrm>
            <a:off x="1370262" y="2977786"/>
            <a:ext cx="697393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상품 등록</a:t>
            </a:r>
            <a:endParaRPr lang="en-US" altLang="ko-KR" sz="675" dirty="0"/>
          </a:p>
          <a:p>
            <a:pPr algn="ctr"/>
            <a:r>
              <a:rPr lang="ko-KR" altLang="en-US" sz="675" dirty="0"/>
              <a:t>주문 관리</a:t>
            </a:r>
            <a:endParaRPr lang="en-US" altLang="ko-KR" sz="675" dirty="0"/>
          </a:p>
        </p:txBody>
      </p:sp>
      <p:sp>
        <p:nvSpPr>
          <p:cNvPr id="95" name="직사각형 94"/>
          <p:cNvSpPr/>
          <p:nvPr/>
        </p:nvSpPr>
        <p:spPr>
          <a:xfrm>
            <a:off x="2284119" y="2476576"/>
            <a:ext cx="3471847" cy="29220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2612266" y="2254404"/>
            <a:ext cx="734496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쇼핑몰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84120" y="2234704"/>
            <a:ext cx="3400128" cy="2128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5240" y="2253811"/>
            <a:ext cx="310180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232156" y="5475968"/>
          <a:ext cx="1574670" cy="19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890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xmlns="" val="1047200522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xmlns="" val="1070316023"/>
                    </a:ext>
                  </a:extLst>
                </a:gridCol>
              </a:tblGrid>
              <a:tr h="19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수정 버튼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삭제 버튼</a:t>
                      </a:r>
                      <a:endParaRPr lang="en-US" altLang="ko-KR" sz="6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 변경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 입니다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3" name="TextBox 222"/>
          <p:cNvSpPr txBox="1"/>
          <p:nvPr/>
        </p:nvSpPr>
        <p:spPr>
          <a:xfrm>
            <a:off x="5330545" y="2249681"/>
            <a:ext cx="315887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2410617" y="2252784"/>
            <a:ext cx="162774" cy="151437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4097170" y="2267326"/>
            <a:ext cx="829195" cy="13689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0" name="직사각형 99"/>
          <p:cNvSpPr/>
          <p:nvPr/>
        </p:nvSpPr>
        <p:spPr>
          <a:xfrm>
            <a:off x="1395046" y="3328656"/>
            <a:ext cx="708103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02" name="TextBox 101"/>
          <p:cNvSpPr txBox="1"/>
          <p:nvPr/>
        </p:nvSpPr>
        <p:spPr>
          <a:xfrm>
            <a:off x="1503635" y="3329494"/>
            <a:ext cx="522894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675" dirty="0"/>
              <a:t>A/S </a:t>
            </a:r>
            <a:r>
              <a:rPr lang="ko-KR" altLang="en-US" sz="675" dirty="0"/>
              <a:t>관리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395046" y="3328656"/>
            <a:ext cx="708103" cy="4151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09" name="TextBox 108"/>
          <p:cNvSpPr txBox="1"/>
          <p:nvPr/>
        </p:nvSpPr>
        <p:spPr>
          <a:xfrm>
            <a:off x="1416023" y="3530729"/>
            <a:ext cx="697393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/>
              <a:t>A/S </a:t>
            </a:r>
            <a:r>
              <a:rPr lang="ko-KR" altLang="en-US" sz="675" dirty="0"/>
              <a:t>접수</a:t>
            </a:r>
            <a:endParaRPr lang="en-US" altLang="ko-KR" sz="675" dirty="0"/>
          </a:p>
        </p:txBody>
      </p:sp>
      <p:sp>
        <p:nvSpPr>
          <p:cNvPr id="115" name="직사각형 114"/>
          <p:cNvSpPr/>
          <p:nvPr/>
        </p:nvSpPr>
        <p:spPr>
          <a:xfrm>
            <a:off x="1395046" y="3788117"/>
            <a:ext cx="708103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16" name="TextBox 115"/>
          <p:cNvSpPr txBox="1"/>
          <p:nvPr/>
        </p:nvSpPr>
        <p:spPr>
          <a:xfrm>
            <a:off x="1503635" y="3788955"/>
            <a:ext cx="52289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품질관리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95046" y="3788118"/>
            <a:ext cx="708103" cy="4151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18" name="TextBox 117"/>
          <p:cNvSpPr txBox="1"/>
          <p:nvPr/>
        </p:nvSpPr>
        <p:spPr>
          <a:xfrm>
            <a:off x="1436050" y="3983348"/>
            <a:ext cx="697393" cy="196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품질검사요청</a:t>
            </a:r>
            <a:endParaRPr lang="en-US" altLang="ko-KR" sz="675" dirty="0"/>
          </a:p>
        </p:txBody>
      </p:sp>
      <p:sp>
        <p:nvSpPr>
          <p:cNvPr id="121" name="직사각형 120"/>
          <p:cNvSpPr/>
          <p:nvPr/>
        </p:nvSpPr>
        <p:spPr>
          <a:xfrm>
            <a:off x="1391402" y="4253020"/>
            <a:ext cx="708103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2" name="TextBox 121"/>
          <p:cNvSpPr txBox="1"/>
          <p:nvPr/>
        </p:nvSpPr>
        <p:spPr>
          <a:xfrm>
            <a:off x="1499991" y="4253858"/>
            <a:ext cx="52289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이익관리</a:t>
            </a:r>
            <a:endParaRPr lang="ko-KR" altLang="en-US" sz="675" dirty="0"/>
          </a:p>
        </p:txBody>
      </p:sp>
      <p:sp>
        <p:nvSpPr>
          <p:cNvPr id="123" name="직사각형 122"/>
          <p:cNvSpPr/>
          <p:nvPr/>
        </p:nvSpPr>
        <p:spPr>
          <a:xfrm>
            <a:off x="1391402" y="4253020"/>
            <a:ext cx="708103" cy="5008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24" name="TextBox 123"/>
          <p:cNvSpPr txBox="1"/>
          <p:nvPr/>
        </p:nvSpPr>
        <p:spPr>
          <a:xfrm>
            <a:off x="1393923" y="4464999"/>
            <a:ext cx="697393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 err="1"/>
              <a:t>월별이익</a:t>
            </a:r>
            <a:endParaRPr lang="en-US" altLang="ko-KR" sz="675" dirty="0"/>
          </a:p>
          <a:p>
            <a:pPr algn="ctr"/>
            <a:r>
              <a:rPr lang="ko-KR" altLang="en-US" sz="675" dirty="0" err="1"/>
              <a:t>일별이익</a:t>
            </a:r>
            <a:endParaRPr lang="en-US" altLang="ko-KR" sz="675" dirty="0"/>
          </a:p>
        </p:txBody>
      </p:sp>
      <p:sp>
        <p:nvSpPr>
          <p:cNvPr id="128" name="직사각형 127"/>
          <p:cNvSpPr/>
          <p:nvPr/>
        </p:nvSpPr>
        <p:spPr>
          <a:xfrm>
            <a:off x="1391402" y="4802902"/>
            <a:ext cx="708103" cy="195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32" name="TextBox 131"/>
          <p:cNvSpPr txBox="1"/>
          <p:nvPr/>
        </p:nvSpPr>
        <p:spPr>
          <a:xfrm>
            <a:off x="1499991" y="4803740"/>
            <a:ext cx="522894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오더관리</a:t>
            </a:r>
            <a:endParaRPr lang="ko-KR" altLang="en-US" sz="675" dirty="0"/>
          </a:p>
        </p:txBody>
      </p:sp>
      <p:sp>
        <p:nvSpPr>
          <p:cNvPr id="133" name="직사각형 132"/>
          <p:cNvSpPr/>
          <p:nvPr/>
        </p:nvSpPr>
        <p:spPr>
          <a:xfrm>
            <a:off x="1391402" y="4802902"/>
            <a:ext cx="708103" cy="5008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34" name="TextBox 133"/>
          <p:cNvSpPr txBox="1"/>
          <p:nvPr/>
        </p:nvSpPr>
        <p:spPr>
          <a:xfrm>
            <a:off x="1393923" y="5014881"/>
            <a:ext cx="697393" cy="3000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 dirty="0"/>
              <a:t>관리유형조회</a:t>
            </a:r>
            <a:endParaRPr lang="en-US" altLang="ko-KR" sz="675" dirty="0"/>
          </a:p>
          <a:p>
            <a:pPr algn="ctr"/>
            <a:r>
              <a:rPr lang="ko-KR" altLang="en-US" sz="675" dirty="0"/>
              <a:t>관리진행단계</a:t>
            </a:r>
            <a:endParaRPr lang="en-US" altLang="ko-KR" sz="675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2323189" y="2960161"/>
          <a:ext cx="3323245" cy="23084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031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380402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500892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405245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  <a:gridCol w="367838">
                  <a:extLst>
                    <a:ext uri="{9D8B030D-6E8A-4147-A177-3AD203B41FA5}">
                      <a16:colId xmlns:a16="http://schemas.microsoft.com/office/drawing/2014/main" xmlns="" val="1057190206"/>
                    </a:ext>
                  </a:extLst>
                </a:gridCol>
                <a:gridCol w="293024">
                  <a:extLst>
                    <a:ext uri="{9D8B030D-6E8A-4147-A177-3AD203B41FA5}">
                      <a16:colId xmlns:a16="http://schemas.microsoft.com/office/drawing/2014/main" xmlns="" val="265517952"/>
                    </a:ext>
                  </a:extLst>
                </a:gridCol>
                <a:gridCol w="335009">
                  <a:extLst>
                    <a:ext uri="{9D8B030D-6E8A-4147-A177-3AD203B41FA5}">
                      <a16:colId xmlns:a16="http://schemas.microsoft.com/office/drawing/2014/main" xmlns="" val="694712116"/>
                    </a:ext>
                  </a:extLst>
                </a:gridCol>
              </a:tblGrid>
              <a:tr h="22822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2357533" y="2737923"/>
            <a:ext cx="448949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725819" y="2773552"/>
            <a:ext cx="125704" cy="117926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2925794" y="2761658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2969155" y="2766940"/>
            <a:ext cx="252188" cy="126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3281619" y="2761657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3486612" y="2773552"/>
            <a:ext cx="125704" cy="117926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281620" y="2727077"/>
            <a:ext cx="173318" cy="2077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2507059" y="2538857"/>
          <a:ext cx="2910061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723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260630084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352246415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26878543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153292321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4042226929"/>
                    </a:ext>
                  </a:extLst>
                </a:gridCol>
                <a:gridCol w="415723">
                  <a:extLst>
                    <a:ext uri="{9D8B030D-6E8A-4147-A177-3AD203B41FA5}">
                      <a16:colId xmlns:a16="http://schemas.microsoft.com/office/drawing/2014/main" xmlns="" val="2873620294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2323519" y="2703032"/>
            <a:ext cx="335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233988" y="2383215"/>
            <a:ext cx="2978498" cy="3108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9" name="직사각형 168"/>
          <p:cNvSpPr/>
          <p:nvPr/>
        </p:nvSpPr>
        <p:spPr>
          <a:xfrm>
            <a:off x="2410292" y="2686566"/>
            <a:ext cx="2666489" cy="2421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0" name="TextBox 169"/>
          <p:cNvSpPr txBox="1"/>
          <p:nvPr/>
        </p:nvSpPr>
        <p:spPr>
          <a:xfrm>
            <a:off x="3396781" y="3876822"/>
            <a:ext cx="79541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거래처 리스트</a:t>
            </a:r>
            <a:endParaRPr lang="en-US" altLang="ko-KR" sz="750" dirty="0"/>
          </a:p>
        </p:txBody>
      </p:sp>
      <p:sp>
        <p:nvSpPr>
          <p:cNvPr id="171" name="TextBox 170"/>
          <p:cNvSpPr txBox="1"/>
          <p:nvPr/>
        </p:nvSpPr>
        <p:spPr>
          <a:xfrm>
            <a:off x="4435843" y="5226511"/>
            <a:ext cx="69923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거래처 추가</a:t>
            </a:r>
            <a:endParaRPr lang="en-US" altLang="ko-KR" sz="750" dirty="0"/>
          </a:p>
        </p:txBody>
      </p:sp>
      <p:sp>
        <p:nvSpPr>
          <p:cNvPr id="172" name="직사각형 171"/>
          <p:cNvSpPr/>
          <p:nvPr/>
        </p:nvSpPr>
        <p:spPr>
          <a:xfrm>
            <a:off x="4440002" y="5206491"/>
            <a:ext cx="650384" cy="191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3" name="타원 172"/>
          <p:cNvSpPr/>
          <p:nvPr/>
        </p:nvSpPr>
        <p:spPr>
          <a:xfrm>
            <a:off x="4347033" y="5120767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4" name="TextBox 173"/>
          <p:cNvSpPr txBox="1"/>
          <p:nvPr/>
        </p:nvSpPr>
        <p:spPr>
          <a:xfrm>
            <a:off x="4324865" y="5096859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5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1911047" y="2199856"/>
            <a:ext cx="810090" cy="434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6" name="TextBox 175"/>
          <p:cNvSpPr txBox="1"/>
          <p:nvPr/>
        </p:nvSpPr>
        <p:spPr>
          <a:xfrm>
            <a:off x="1898041" y="224196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나만의 메뉴</a:t>
            </a:r>
            <a:r>
              <a:rPr lang="en-US" altLang="ko-KR" sz="600" dirty="0"/>
              <a:t>(</a:t>
            </a:r>
            <a:r>
              <a:rPr lang="ko-KR" altLang="en-US" sz="600" dirty="0"/>
              <a:t>제조업</a:t>
            </a:r>
            <a:r>
              <a:rPr lang="en-US" altLang="ko-KR" sz="600" dirty="0"/>
              <a:t>)</a:t>
            </a:r>
          </a:p>
          <a:p>
            <a:endParaRPr lang="en-US" altLang="ko-KR" sz="600" dirty="0"/>
          </a:p>
          <a:p>
            <a:r>
              <a:rPr lang="ko-KR" altLang="en-US" sz="600" dirty="0"/>
              <a:t>나만의 메뉴</a:t>
            </a:r>
            <a:r>
              <a:rPr lang="en-US" altLang="ko-KR" sz="600" dirty="0"/>
              <a:t>(</a:t>
            </a:r>
            <a:r>
              <a:rPr lang="ko-KR" altLang="en-US" sz="600" dirty="0"/>
              <a:t>유통업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sp>
        <p:nvSpPr>
          <p:cNvPr id="177" name="TextBox 176"/>
          <p:cNvSpPr txBox="1"/>
          <p:nvPr/>
        </p:nvSpPr>
        <p:spPr>
          <a:xfrm>
            <a:off x="2482828" y="2763535"/>
            <a:ext cx="2579552" cy="17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25" dirty="0"/>
              <a:t>거래처 코드       </a:t>
            </a:r>
            <a:r>
              <a:rPr lang="ko-KR" altLang="en-US" sz="525" dirty="0" err="1"/>
              <a:t>거래처명</a:t>
            </a:r>
            <a:r>
              <a:rPr lang="ko-KR" altLang="en-US" sz="525" dirty="0"/>
              <a:t>         대표자명        연락처       </a:t>
            </a:r>
            <a:r>
              <a:rPr lang="ko-KR" altLang="en-US" sz="525" dirty="0" err="1"/>
              <a:t>사용구분</a:t>
            </a:r>
            <a:r>
              <a:rPr lang="ko-KR" altLang="en-US" sz="525" dirty="0"/>
              <a:t>      주소</a:t>
            </a:r>
            <a:endParaRPr lang="en-US" altLang="ko-KR" sz="675" dirty="0"/>
          </a:p>
        </p:txBody>
      </p:sp>
      <p:sp>
        <p:nvSpPr>
          <p:cNvPr id="178" name="TextBox 177"/>
          <p:cNvSpPr txBox="1"/>
          <p:nvPr/>
        </p:nvSpPr>
        <p:spPr>
          <a:xfrm>
            <a:off x="2528996" y="2938735"/>
            <a:ext cx="2624436" cy="17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5" dirty="0"/>
              <a:t>BA00801          </a:t>
            </a:r>
            <a:r>
              <a:rPr lang="ko-KR" altLang="en-US" sz="525" dirty="0"/>
              <a:t>거래처</a:t>
            </a:r>
            <a:r>
              <a:rPr lang="en-US" altLang="ko-KR" sz="525" dirty="0"/>
              <a:t>1           </a:t>
            </a:r>
            <a:r>
              <a:rPr lang="ko-KR" altLang="en-US" sz="525" dirty="0"/>
              <a:t>김대표    </a:t>
            </a:r>
            <a:r>
              <a:rPr lang="en-US" altLang="ko-KR" sz="525" dirty="0"/>
              <a:t>010-1234-5678    </a:t>
            </a:r>
            <a:r>
              <a:rPr lang="ko-KR" altLang="en-US" sz="525" dirty="0"/>
              <a:t>사용      대전 서구</a:t>
            </a:r>
            <a:endParaRPr lang="en-US" altLang="ko-KR" sz="675" dirty="0"/>
          </a:p>
        </p:txBody>
      </p:sp>
      <p:sp>
        <p:nvSpPr>
          <p:cNvPr id="179" name="타원 178"/>
          <p:cNvSpPr/>
          <p:nvPr/>
        </p:nvSpPr>
        <p:spPr>
          <a:xfrm>
            <a:off x="1865570" y="2400016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0" name="TextBox 179"/>
          <p:cNvSpPr txBox="1"/>
          <p:nvPr/>
        </p:nvSpPr>
        <p:spPr>
          <a:xfrm>
            <a:off x="1843402" y="237610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890227" y="2136161"/>
            <a:ext cx="3223851" cy="334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3" name="타원 182"/>
          <p:cNvSpPr/>
          <p:nvPr/>
        </p:nvSpPr>
        <p:spPr>
          <a:xfrm>
            <a:off x="2155618" y="5021493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4" name="TextBox 183"/>
          <p:cNvSpPr txBox="1"/>
          <p:nvPr/>
        </p:nvSpPr>
        <p:spPr>
          <a:xfrm>
            <a:off x="2132231" y="5004525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1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986750" y="2316238"/>
            <a:ext cx="795411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품목명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검사방법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 err="1"/>
              <a:t>품목코드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진행 상태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종결 여부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일자</a:t>
            </a:r>
            <a:endParaRPr lang="en-US" altLang="ko-KR" sz="750" dirty="0"/>
          </a:p>
          <a:p>
            <a:endParaRPr lang="en-US" altLang="ko-KR" sz="750" dirty="0"/>
          </a:p>
          <a:p>
            <a:r>
              <a:rPr lang="ko-KR" altLang="en-US" sz="750" dirty="0"/>
              <a:t>품질검사 내용</a:t>
            </a:r>
            <a:endParaRPr lang="en-US" altLang="ko-KR" sz="750" dirty="0"/>
          </a:p>
        </p:txBody>
      </p:sp>
      <p:sp>
        <p:nvSpPr>
          <p:cNvPr id="186" name="TextBox 185"/>
          <p:cNvSpPr txBox="1"/>
          <p:nvPr/>
        </p:nvSpPr>
        <p:spPr>
          <a:xfrm>
            <a:off x="2205661" y="5060505"/>
            <a:ext cx="280557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품질검사 수정 </a:t>
            </a:r>
            <a:r>
              <a:rPr lang="en-US" altLang="ko-KR" sz="750" dirty="0"/>
              <a:t>	      </a:t>
            </a:r>
            <a:r>
              <a:rPr lang="ko-KR" altLang="en-US" sz="750" dirty="0"/>
              <a:t>삭제                                 닫기</a:t>
            </a:r>
            <a:endParaRPr lang="en-US" altLang="ko-KR" sz="750" dirty="0"/>
          </a:p>
        </p:txBody>
      </p:sp>
      <p:sp>
        <p:nvSpPr>
          <p:cNvPr id="187" name="타원 186"/>
          <p:cNvSpPr/>
          <p:nvPr/>
        </p:nvSpPr>
        <p:spPr>
          <a:xfrm>
            <a:off x="3029097" y="5000496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8" name="TextBox 187"/>
          <p:cNvSpPr txBox="1"/>
          <p:nvPr/>
        </p:nvSpPr>
        <p:spPr>
          <a:xfrm>
            <a:off x="3005990" y="4985706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2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4332658" y="4990364"/>
            <a:ext cx="144626" cy="1446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1" name="TextBox 190"/>
          <p:cNvSpPr txBox="1"/>
          <p:nvPr/>
        </p:nvSpPr>
        <p:spPr>
          <a:xfrm>
            <a:off x="4320913" y="4972011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/>
                </a:solidFill>
              </a:rPr>
              <a:t>3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2742691" y="2336436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3" name="직사각형 192"/>
          <p:cNvSpPr/>
          <p:nvPr/>
        </p:nvSpPr>
        <p:spPr>
          <a:xfrm>
            <a:off x="2742691" y="3667922"/>
            <a:ext cx="2037373" cy="117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4" name="직사각형 193"/>
          <p:cNvSpPr/>
          <p:nvPr/>
        </p:nvSpPr>
        <p:spPr>
          <a:xfrm>
            <a:off x="2742691" y="2558350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5" name="직사각형 194"/>
          <p:cNvSpPr/>
          <p:nvPr/>
        </p:nvSpPr>
        <p:spPr>
          <a:xfrm>
            <a:off x="2742691" y="3446008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6" name="직사각형 195"/>
          <p:cNvSpPr/>
          <p:nvPr/>
        </p:nvSpPr>
        <p:spPr>
          <a:xfrm>
            <a:off x="2742691" y="2780265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7" name="직사각형 196"/>
          <p:cNvSpPr/>
          <p:nvPr/>
        </p:nvSpPr>
        <p:spPr>
          <a:xfrm>
            <a:off x="2742691" y="3224094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8" name="직사각형 197"/>
          <p:cNvSpPr/>
          <p:nvPr/>
        </p:nvSpPr>
        <p:spPr>
          <a:xfrm>
            <a:off x="2742691" y="3002179"/>
            <a:ext cx="2037373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9" name="직사각형 198"/>
          <p:cNvSpPr/>
          <p:nvPr/>
        </p:nvSpPr>
        <p:spPr>
          <a:xfrm>
            <a:off x="2194093" y="5069113"/>
            <a:ext cx="823436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0" name="직사각형 199"/>
          <p:cNvSpPr/>
          <p:nvPr/>
        </p:nvSpPr>
        <p:spPr>
          <a:xfrm>
            <a:off x="3034107" y="5060243"/>
            <a:ext cx="658167" cy="175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1" name="직사각형 200"/>
          <p:cNvSpPr/>
          <p:nvPr/>
        </p:nvSpPr>
        <p:spPr>
          <a:xfrm>
            <a:off x="4293927" y="5065350"/>
            <a:ext cx="709414" cy="164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9196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857250"/>
          <a:ext cx="4779150" cy="650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6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SC-ID-E-5110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원가생성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77634" y="1653037"/>
            <a:ext cx="4536504" cy="404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/>
          <p:cNvSpPr/>
          <p:nvPr/>
        </p:nvSpPr>
        <p:spPr>
          <a:xfrm>
            <a:off x="1331640" y="1707043"/>
            <a:ext cx="70207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304817" y="1704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77634" y="1923067"/>
            <a:ext cx="453650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직사각형 105"/>
          <p:cNvSpPr/>
          <p:nvPr/>
        </p:nvSpPr>
        <p:spPr>
          <a:xfrm>
            <a:off x="1358535" y="1923067"/>
            <a:ext cx="672554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0" name="직사각형 109"/>
          <p:cNvSpPr/>
          <p:nvPr/>
        </p:nvSpPr>
        <p:spPr>
          <a:xfrm>
            <a:off x="2100281" y="1923067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335290" y="1965177"/>
            <a:ext cx="78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개인정보</a:t>
            </a:r>
            <a:r>
              <a:rPr lang="en-US" altLang="ko-KR" sz="750" dirty="0"/>
              <a:t>/</a:t>
            </a:r>
            <a:r>
              <a:rPr lang="ko-KR" altLang="en-US" sz="75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3443" y="1928054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메뉴</a:t>
            </a:r>
            <a:r>
              <a:rPr lang="en-US" altLang="ko-KR" sz="675" dirty="0"/>
              <a:t>(</a:t>
            </a:r>
            <a:r>
              <a:rPr lang="ko-KR" altLang="en-US" sz="675" dirty="0"/>
              <a:t>제조업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181" name="직사각형 180"/>
          <p:cNvSpPr/>
          <p:nvPr/>
        </p:nvSpPr>
        <p:spPr>
          <a:xfrm>
            <a:off x="1278483" y="2366249"/>
            <a:ext cx="928272" cy="3337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5" name="직사각형 94"/>
          <p:cNvSpPr/>
          <p:nvPr/>
        </p:nvSpPr>
        <p:spPr>
          <a:xfrm>
            <a:off x="2269708" y="2695955"/>
            <a:ext cx="3471847" cy="292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2637087" y="2417557"/>
            <a:ext cx="93730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원가생성</a:t>
            </a:r>
            <a:r>
              <a:rPr lang="en-US" altLang="ko-KR" sz="675" dirty="0"/>
              <a:t>/</a:t>
            </a:r>
            <a:r>
              <a:rPr lang="ko-KR" altLang="en-US" sz="675" dirty="0"/>
              <a:t>수정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5383" y="19244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2858544" y="1929446"/>
            <a:ext cx="65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나만의 </a:t>
            </a:r>
            <a:r>
              <a:rPr lang="ko-KR" altLang="en-US" sz="675"/>
              <a:t>메뉴</a:t>
            </a:r>
            <a:r>
              <a:rPr lang="en-US" altLang="ko-KR" sz="675" dirty="0"/>
              <a:t>(</a:t>
            </a:r>
            <a:r>
              <a:rPr lang="ko-KR" altLang="en-US" sz="675" dirty="0"/>
              <a:t>유통업</a:t>
            </a:r>
            <a:r>
              <a:rPr lang="en-US" altLang="ko-KR" sz="675" dirty="0"/>
              <a:t>)</a:t>
            </a:r>
            <a:endParaRPr lang="ko-KR" altLang="en-US" sz="675" dirty="0"/>
          </a:p>
        </p:txBody>
      </p:sp>
      <p:sp>
        <p:nvSpPr>
          <p:cNvPr id="91" name="직사각형 90"/>
          <p:cNvSpPr/>
          <p:nvPr/>
        </p:nvSpPr>
        <p:spPr>
          <a:xfrm>
            <a:off x="3574394" y="1920659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601211" y="1969004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1 </a:t>
            </a:r>
            <a:r>
              <a:rPr lang="ko-KR" altLang="en-US" sz="75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05841" y="1921385"/>
            <a:ext cx="65133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/>
          <p:cNvSpPr txBox="1"/>
          <p:nvPr/>
        </p:nvSpPr>
        <p:spPr>
          <a:xfrm>
            <a:off x="4332658" y="19634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재고</a:t>
            </a:r>
            <a:r>
              <a:rPr lang="en-US" altLang="ko-KR" sz="750" dirty="0"/>
              <a:t>2 </a:t>
            </a:r>
            <a:r>
              <a:rPr lang="ko-KR" altLang="en-US" sz="75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070452" y="1923359"/>
            <a:ext cx="651330" cy="26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098288" y="1969995"/>
            <a:ext cx="6576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269708" y="2384742"/>
            <a:ext cx="3471847" cy="222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90061" y="2416964"/>
            <a:ext cx="310980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75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55365" y="2412833"/>
            <a:ext cx="316703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2409600" y="2435726"/>
            <a:ext cx="163194" cy="125175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435439" y="5364234"/>
          <a:ext cx="702838" cy="19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838">
                  <a:extLst>
                    <a:ext uri="{9D8B030D-6E8A-4147-A177-3AD203B41FA5}">
                      <a16:colId xmlns:a16="http://schemas.microsoft.com/office/drawing/2014/main" xmlns="" val="129121794"/>
                    </a:ext>
                  </a:extLst>
                </a:gridCol>
              </a:tblGrid>
              <a:tr h="19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smtClean="0">
                          <a:solidFill>
                            <a:schemeClr val="tx1"/>
                          </a:solidFill>
                        </a:rPr>
                        <a:t> 원가 생성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6008447" y="934765"/>
          <a:ext cx="1961964" cy="499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원가 생성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원가 조회 </a:t>
                      </a:r>
                      <a:endParaRPr lang="en-US" altLang="ko-KR" sz="6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700181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62712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0489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94237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15365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46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 관리 탭에서 월별 이익 메뉴를 누르면 나오는 페이지 입니다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원가 생성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수정을 할 </a:t>
                      </a:r>
                      <a:r>
                        <a:rPr lang="ko-KR" altLang="en-US" sz="6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수있으며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사전 작업 표준원가</a:t>
                      </a:r>
                      <a:r>
                        <a:rPr lang="en-US" altLang="ko-KR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원가계산</a:t>
                      </a:r>
                      <a:r>
                        <a:rPr lang="en-US" altLang="ko-KR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원가 현황을 수정</a:t>
                      </a:r>
                      <a:r>
                        <a:rPr lang="en-US" altLang="ko-KR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할  </a:t>
                      </a:r>
                      <a:r>
                        <a:rPr lang="ko-KR" altLang="en-US" sz="6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수있습니다</a:t>
                      </a:r>
                      <a:r>
                        <a:rPr lang="en-US" altLang="ko-KR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endParaRPr lang="en-US" altLang="ko-KR" sz="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121991" y="2430479"/>
            <a:ext cx="831335" cy="1131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9" name="타원 188"/>
          <p:cNvSpPr/>
          <p:nvPr/>
        </p:nvSpPr>
        <p:spPr>
          <a:xfrm>
            <a:off x="2450487" y="5365452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23" name="TextBox 222"/>
          <p:cNvSpPr txBox="1"/>
          <p:nvPr/>
        </p:nvSpPr>
        <p:spPr>
          <a:xfrm>
            <a:off x="5355365" y="2412833"/>
            <a:ext cx="316703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5"/>
              <a:t>옵션</a:t>
            </a:r>
            <a:endParaRPr lang="ko-KR" altLang="en-US" sz="675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4121991" y="2430479"/>
            <a:ext cx="831335" cy="1131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2348825" y="3003228"/>
          <a:ext cx="3086778" cy="2331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7371">
                  <a:extLst>
                    <a:ext uri="{9D8B030D-6E8A-4147-A177-3AD203B41FA5}">
                      <a16:colId xmlns:a16="http://schemas.microsoft.com/office/drawing/2014/main" xmlns="" val="4020621690"/>
                    </a:ext>
                  </a:extLst>
                </a:gridCol>
                <a:gridCol w="554030">
                  <a:extLst>
                    <a:ext uri="{9D8B030D-6E8A-4147-A177-3AD203B41FA5}">
                      <a16:colId xmlns:a16="http://schemas.microsoft.com/office/drawing/2014/main" xmlns="" val="2694897086"/>
                    </a:ext>
                  </a:extLst>
                </a:gridCol>
                <a:gridCol w="503486">
                  <a:extLst>
                    <a:ext uri="{9D8B030D-6E8A-4147-A177-3AD203B41FA5}">
                      <a16:colId xmlns:a16="http://schemas.microsoft.com/office/drawing/2014/main" xmlns="" val="685237051"/>
                    </a:ext>
                  </a:extLst>
                </a:gridCol>
                <a:gridCol w="662963">
                  <a:extLst>
                    <a:ext uri="{9D8B030D-6E8A-4147-A177-3AD203B41FA5}">
                      <a16:colId xmlns:a16="http://schemas.microsoft.com/office/drawing/2014/main" xmlns="" val="3782557349"/>
                    </a:ext>
                  </a:extLst>
                </a:gridCol>
                <a:gridCol w="536368">
                  <a:extLst>
                    <a:ext uri="{9D8B030D-6E8A-4147-A177-3AD203B41FA5}">
                      <a16:colId xmlns:a16="http://schemas.microsoft.com/office/drawing/2014/main" xmlns="" val="27445039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xmlns="" val="1150971686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 smtClean="0">
                          <a:solidFill>
                            <a:schemeClr val="tx1"/>
                          </a:solidFill>
                        </a:rPr>
                        <a:t>기준년월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원가계산방법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 smtClean="0">
                          <a:solidFill>
                            <a:schemeClr val="tx1"/>
                          </a:solidFill>
                        </a:rPr>
                        <a:t>계산기준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원가계산</a:t>
                      </a:r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 smtClean="0">
                          <a:solidFill>
                            <a:schemeClr val="tx1"/>
                          </a:solidFill>
                        </a:rPr>
                        <a:t>원가현황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538508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45553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2171625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466536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804587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6549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346992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24164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03837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792693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12066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232184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077005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2320180" y="2762821"/>
            <a:ext cx="4489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 </a:t>
            </a:r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688465" y="2798451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2888441" y="2786557"/>
            <a:ext cx="0" cy="1319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2931802" y="2791839"/>
            <a:ext cx="252188" cy="126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3244265" y="2786556"/>
            <a:ext cx="54006" cy="1278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3449258" y="2798450"/>
            <a:ext cx="125704" cy="117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244266" y="2751975"/>
            <a:ext cx="17331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274293" y="2188347"/>
            <a:ext cx="4530215" cy="172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8" name="TextBox 97"/>
          <p:cNvSpPr txBox="1"/>
          <p:nvPr/>
        </p:nvSpPr>
        <p:spPr>
          <a:xfrm>
            <a:off x="1566616" y="2203684"/>
            <a:ext cx="3945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/>
              <a:t>쇼핑몰관리</a:t>
            </a:r>
            <a:r>
              <a:rPr lang="en-US" altLang="ko-KR" sz="600" dirty="0"/>
              <a:t>	</a:t>
            </a:r>
            <a:r>
              <a:rPr lang="ko-KR" altLang="en-US" sz="600" dirty="0"/>
              <a:t>상품관리</a:t>
            </a:r>
            <a:r>
              <a:rPr lang="en-US" altLang="ko-KR" sz="600" dirty="0"/>
              <a:t>	A/S</a:t>
            </a:r>
            <a:r>
              <a:rPr lang="ko-KR" altLang="en-US" sz="600" dirty="0"/>
              <a:t>관리</a:t>
            </a:r>
            <a:r>
              <a:rPr lang="en-US" altLang="ko-KR" sz="600" dirty="0"/>
              <a:t>	</a:t>
            </a:r>
            <a:r>
              <a:rPr lang="ko-KR" altLang="en-US" sz="600" dirty="0"/>
              <a:t>품질관리 </a:t>
            </a:r>
            <a:r>
              <a:rPr lang="en-US" altLang="ko-KR" sz="600" dirty="0"/>
              <a:t>	</a:t>
            </a:r>
            <a:r>
              <a:rPr lang="ko-KR" altLang="en-US" sz="600" dirty="0" err="1"/>
              <a:t>이익관리</a:t>
            </a:r>
            <a:r>
              <a:rPr lang="en-US" altLang="ko-KR" sz="600" dirty="0"/>
              <a:t>	</a:t>
            </a:r>
            <a:r>
              <a:rPr lang="ko-KR" altLang="en-US" sz="600" dirty="0" err="1"/>
              <a:t>오더관리</a:t>
            </a:r>
            <a:endParaRPr lang="en-US" altLang="ko-KR" sz="600" dirty="0"/>
          </a:p>
        </p:txBody>
      </p:sp>
      <p:sp>
        <p:nvSpPr>
          <p:cNvPr id="127" name="직사각형 126"/>
          <p:cNvSpPr/>
          <p:nvPr/>
        </p:nvSpPr>
        <p:spPr>
          <a:xfrm>
            <a:off x="1379622" y="3695929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35" name="TextBox 134"/>
          <p:cNvSpPr txBox="1"/>
          <p:nvPr/>
        </p:nvSpPr>
        <p:spPr>
          <a:xfrm>
            <a:off x="1488211" y="3696767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일별이익</a:t>
            </a:r>
            <a:endParaRPr lang="ko-KR" altLang="en-US" sz="675" dirty="0"/>
          </a:p>
        </p:txBody>
      </p:sp>
      <p:sp>
        <p:nvSpPr>
          <p:cNvPr id="136" name="직사각형 135"/>
          <p:cNvSpPr/>
          <p:nvPr/>
        </p:nvSpPr>
        <p:spPr>
          <a:xfrm>
            <a:off x="1379622" y="3695929"/>
            <a:ext cx="708103" cy="628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37" name="TextBox 136"/>
          <p:cNvSpPr txBox="1"/>
          <p:nvPr/>
        </p:nvSpPr>
        <p:spPr>
          <a:xfrm>
            <a:off x="1382142" y="3907908"/>
            <a:ext cx="697393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75" dirty="0"/>
              <a:t>일별재고현황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일별이익현황</a:t>
            </a:r>
            <a:endParaRPr lang="en-US" altLang="ko-KR" sz="675" dirty="0"/>
          </a:p>
        </p:txBody>
      </p:sp>
      <p:sp>
        <p:nvSpPr>
          <p:cNvPr id="138" name="TextBox 137"/>
          <p:cNvSpPr txBox="1"/>
          <p:nvPr/>
        </p:nvSpPr>
        <p:spPr>
          <a:xfrm>
            <a:off x="1396587" y="3880145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380915" y="2421497"/>
            <a:ext cx="708103" cy="19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40" name="TextBox 139"/>
          <p:cNvSpPr txBox="1"/>
          <p:nvPr/>
        </p:nvSpPr>
        <p:spPr>
          <a:xfrm>
            <a:off x="1489505" y="2422335"/>
            <a:ext cx="522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월별이익</a:t>
            </a:r>
            <a:endParaRPr lang="ko-KR" altLang="en-US" sz="675" dirty="0"/>
          </a:p>
        </p:txBody>
      </p:sp>
      <p:sp>
        <p:nvSpPr>
          <p:cNvPr id="141" name="직사각형 140"/>
          <p:cNvSpPr/>
          <p:nvPr/>
        </p:nvSpPr>
        <p:spPr>
          <a:xfrm>
            <a:off x="1380915" y="2421498"/>
            <a:ext cx="708103" cy="1176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/>
          </a:p>
        </p:txBody>
      </p:sp>
      <p:sp>
        <p:nvSpPr>
          <p:cNvPr id="142" name="TextBox 141"/>
          <p:cNvSpPr txBox="1"/>
          <p:nvPr/>
        </p:nvSpPr>
        <p:spPr>
          <a:xfrm>
            <a:off x="1380915" y="2688498"/>
            <a:ext cx="697393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75" dirty="0" err="1"/>
              <a:t>원가생성</a:t>
            </a:r>
            <a:r>
              <a:rPr lang="en-US" altLang="ko-KR" sz="675" dirty="0"/>
              <a:t>/</a:t>
            </a:r>
            <a:r>
              <a:rPr lang="ko-KR" altLang="en-US" sz="675" dirty="0"/>
              <a:t>수정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표준원가현황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실제원가현황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차이분석</a:t>
            </a:r>
            <a:endParaRPr lang="en-US" altLang="ko-KR" sz="675" dirty="0"/>
          </a:p>
          <a:p>
            <a:pPr algn="ctr">
              <a:lnSpc>
                <a:spcPct val="150000"/>
              </a:lnSpc>
            </a:pPr>
            <a:r>
              <a:rPr lang="ko-KR" altLang="en-US" sz="675" dirty="0"/>
              <a:t>월별이익현황</a:t>
            </a:r>
            <a:endParaRPr lang="en-US" altLang="ko-KR" sz="675" dirty="0"/>
          </a:p>
          <a:p>
            <a:pPr algn="ctr"/>
            <a:endParaRPr lang="en-US" altLang="ko-KR" sz="675" dirty="0"/>
          </a:p>
        </p:txBody>
      </p:sp>
      <p:sp>
        <p:nvSpPr>
          <p:cNvPr id="143" name="TextBox 142"/>
          <p:cNvSpPr txBox="1"/>
          <p:nvPr/>
        </p:nvSpPr>
        <p:spPr>
          <a:xfrm>
            <a:off x="1397881" y="2605714"/>
            <a:ext cx="13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>
                <a:solidFill>
                  <a:schemeClr val="bg1"/>
                </a:solidFill>
              </a:rPr>
              <a:t>3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370583" y="3254760"/>
            <a:ext cx="91699" cy="100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72732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15446</Words>
  <Application>Microsoft Office PowerPoint</Application>
  <PresentationFormat>화면 슬라이드 쇼(4:3)</PresentationFormat>
  <Paragraphs>8040</Paragraphs>
  <Slides>107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107</vt:i4>
      </vt:variant>
    </vt:vector>
  </HeadingPairs>
  <TitlesOfParts>
    <vt:vector size="10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PC8</cp:lastModifiedBy>
  <cp:revision>548</cp:revision>
  <dcterms:created xsi:type="dcterms:W3CDTF">2016-02-22T11:51:01Z</dcterms:created>
  <dcterms:modified xsi:type="dcterms:W3CDTF">2023-08-16T07:06:49Z</dcterms:modified>
</cp:coreProperties>
</file>