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76"/>
  </p:notesMasterIdLst>
  <p:sldIdLst>
    <p:sldId id="266" r:id="rId2"/>
    <p:sldId id="264" r:id="rId3"/>
    <p:sldId id="269" r:id="rId4"/>
    <p:sldId id="286" r:id="rId5"/>
    <p:sldId id="278" r:id="rId6"/>
    <p:sldId id="288" r:id="rId7"/>
    <p:sldId id="267" r:id="rId8"/>
    <p:sldId id="289" r:id="rId9"/>
    <p:sldId id="270" r:id="rId10"/>
    <p:sldId id="272" r:id="rId11"/>
    <p:sldId id="292" r:id="rId12"/>
    <p:sldId id="294" r:id="rId13"/>
    <p:sldId id="295" r:id="rId14"/>
    <p:sldId id="277" r:id="rId15"/>
    <p:sldId id="296" r:id="rId16"/>
    <p:sldId id="276" r:id="rId17"/>
    <p:sldId id="273" r:id="rId18"/>
    <p:sldId id="274" r:id="rId19"/>
    <p:sldId id="298" r:id="rId20"/>
    <p:sldId id="297" r:id="rId21"/>
    <p:sldId id="279" r:id="rId22"/>
    <p:sldId id="301" r:id="rId23"/>
    <p:sldId id="302" r:id="rId24"/>
    <p:sldId id="303" r:id="rId25"/>
    <p:sldId id="280" r:id="rId26"/>
    <p:sldId id="304" r:id="rId27"/>
    <p:sldId id="310" r:id="rId28"/>
    <p:sldId id="311" r:id="rId29"/>
    <p:sldId id="316" r:id="rId30"/>
    <p:sldId id="317" r:id="rId31"/>
    <p:sldId id="321" r:id="rId32"/>
    <p:sldId id="318" r:id="rId33"/>
    <p:sldId id="319" r:id="rId34"/>
    <p:sldId id="320" r:id="rId35"/>
    <p:sldId id="281" r:id="rId36"/>
    <p:sldId id="282" r:id="rId37"/>
    <p:sldId id="283" r:id="rId38"/>
    <p:sldId id="284" r:id="rId39"/>
    <p:sldId id="299" r:id="rId40"/>
    <p:sldId id="300" r:id="rId41"/>
    <p:sldId id="314" r:id="rId42"/>
    <p:sldId id="315" r:id="rId43"/>
    <p:sldId id="285" r:id="rId44"/>
    <p:sldId id="322" r:id="rId45"/>
    <p:sldId id="323" r:id="rId46"/>
    <p:sldId id="324" r:id="rId47"/>
    <p:sldId id="305" r:id="rId48"/>
    <p:sldId id="307" r:id="rId49"/>
    <p:sldId id="326" r:id="rId50"/>
    <p:sldId id="327" r:id="rId51"/>
    <p:sldId id="328" r:id="rId52"/>
    <p:sldId id="330" r:id="rId53"/>
    <p:sldId id="329" r:id="rId54"/>
    <p:sldId id="325" r:id="rId55"/>
    <p:sldId id="331" r:id="rId56"/>
    <p:sldId id="306" r:id="rId57"/>
    <p:sldId id="309" r:id="rId58"/>
    <p:sldId id="332" r:id="rId59"/>
    <p:sldId id="333" r:id="rId60"/>
    <p:sldId id="335" r:id="rId61"/>
    <p:sldId id="336" r:id="rId62"/>
    <p:sldId id="340" r:id="rId63"/>
    <p:sldId id="337" r:id="rId64"/>
    <p:sldId id="341" r:id="rId65"/>
    <p:sldId id="342" r:id="rId66"/>
    <p:sldId id="339" r:id="rId67"/>
    <p:sldId id="344" r:id="rId68"/>
    <p:sldId id="346" r:id="rId69"/>
    <p:sldId id="348" r:id="rId70"/>
    <p:sldId id="347" r:id="rId71"/>
    <p:sldId id="349" r:id="rId72"/>
    <p:sldId id="351" r:id="rId73"/>
    <p:sldId id="352" r:id="rId74"/>
    <p:sldId id="26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that repeat</a:t>
            </a:r>
          </a:p>
          <a:p>
            <a:r>
              <a:rPr lang="en-US" dirty="0"/>
              <a:t>Commonly by month, day of week, day of year, etc.</a:t>
            </a:r>
          </a:p>
          <a:p>
            <a:r>
              <a:rPr lang="en-US" dirty="0"/>
              <a:t>Also called seasonality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HOUR OF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8836" y="1605064"/>
            <a:ext cx="6761122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DAY OF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1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34249-FB42-45A5-8E66-082581C51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AT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easy to quantify, but the assumption is that there is some randomness we haven’t accounted for</a:t>
            </a:r>
          </a:p>
          <a:p>
            <a:r>
              <a:rPr lang="en-US" dirty="0"/>
              <a:t>The statistician’s approach: assume this randomness behaves nicely so we can build some great models!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STATIONARY DATA?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it doesn’t matter where you are in the series</a:t>
            </a:r>
          </a:p>
          <a:p>
            <a:pPr lvl="1"/>
            <a:r>
              <a:rPr lang="en-US" dirty="0"/>
              <a:t>If it’s Monday or Friday, you can model it the same way</a:t>
            </a:r>
          </a:p>
          <a:p>
            <a:r>
              <a:rPr lang="en-US" dirty="0"/>
              <a:t>Once we have our data stationary (or at least close), we can build amazing models!</a:t>
            </a:r>
          </a:p>
          <a:p>
            <a:r>
              <a:rPr lang="en-US" dirty="0"/>
              <a:t>Can’t have a trend</a:t>
            </a:r>
          </a:p>
          <a:p>
            <a:pPr lvl="1"/>
            <a:r>
              <a:rPr lang="en-US" dirty="0"/>
              <a:t>If we do, we need to know when we are</a:t>
            </a:r>
          </a:p>
          <a:p>
            <a:r>
              <a:rPr lang="en-US" dirty="0"/>
              <a:t>Should minimize interaction between data points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  <a:p>
            <a:r>
              <a:rPr lang="en-US" dirty="0"/>
              <a:t>But where do we get the trend from?</a:t>
            </a:r>
          </a:p>
          <a:p>
            <a:pPr lvl="1"/>
            <a:r>
              <a:rPr lang="en-US" dirty="0"/>
              <a:t>We have to estimate it ourselves!</a:t>
            </a:r>
          </a:p>
          <a:p>
            <a:pPr lvl="1"/>
            <a:r>
              <a:rPr lang="en-US" dirty="0"/>
              <a:t>What kind of trend is it? Trends don’t have to be linear!</a:t>
            </a:r>
          </a:p>
          <a:p>
            <a:pPr lvl="1"/>
            <a:r>
              <a:rPr lang="en-US" dirty="0"/>
              <a:t>Something else that could go wrong…</a:t>
            </a:r>
          </a:p>
          <a:p>
            <a:pPr lvl="1"/>
            <a:r>
              <a:rPr lang="en-US" dirty="0"/>
              <a:t>Can we do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7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data that are collected in a certain order</a:t>
            </a:r>
          </a:p>
          <a:p>
            <a:r>
              <a:rPr lang="en-US" dirty="0"/>
              <a:t>Evenly or unevenly spaced</a:t>
            </a:r>
          </a:p>
          <a:p>
            <a:r>
              <a:rPr lang="en-US" dirty="0"/>
              <a:t>Any number of variables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79DD3-1A23-4425-93AB-C2F4AD2C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1250" y="2366431"/>
            <a:ext cx="5715798" cy="3810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B675E2-5136-47EF-A8E1-1A96E56E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0975" y="2366431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Subtracting values separated by some constant value</a:t>
            </a:r>
          </a:p>
          <a:p>
            <a:r>
              <a:rPr lang="en-US" dirty="0"/>
              <a:t>Say we have a list of 1, 7, 10, 13, and 2</a:t>
            </a:r>
          </a:p>
          <a:p>
            <a:pPr lvl="1"/>
            <a:r>
              <a:rPr lang="en-US" dirty="0"/>
              <a:t>First order difference: 7-1, 10-7, 13-10, 2-13</a:t>
            </a:r>
          </a:p>
          <a:p>
            <a:pPr lvl="1"/>
            <a:r>
              <a:rPr lang="en-US" dirty="0"/>
              <a:t>Third order difference: 13-1, 2-7</a:t>
            </a:r>
          </a:p>
          <a:p>
            <a:pPr lvl="1"/>
            <a:r>
              <a:rPr lang="en-US" dirty="0"/>
              <a:t>Losing data at the start!</a:t>
            </a:r>
          </a:p>
          <a:p>
            <a:r>
              <a:rPr lang="en-US" dirty="0"/>
              <a:t>If there’s a linear trend, first order differencing will get rid of it!</a:t>
            </a:r>
          </a:p>
          <a:p>
            <a:pPr lvl="1"/>
            <a:r>
              <a:rPr lang="en-US" dirty="0"/>
              <a:t>You can do higher orders for quadratic trends, etc.</a:t>
            </a:r>
          </a:p>
          <a:p>
            <a:r>
              <a:rPr lang="en-US" dirty="0"/>
              <a:t>Also used for removing some cyclic effects</a:t>
            </a:r>
          </a:p>
          <a:p>
            <a:pPr lvl="1"/>
            <a:r>
              <a:rPr lang="en-US" dirty="0"/>
              <a:t>Weekly cycle? Difference by 7!</a:t>
            </a:r>
          </a:p>
          <a:p>
            <a:r>
              <a:rPr lang="en-US" dirty="0"/>
              <a:t>Can do many of these at once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7</a:t>
            </a:r>
            <a:r>
              <a:rPr lang="en-US" baseline="30000" dirty="0"/>
              <a:t>th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BOTH!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5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know what orders are likely to help?</a:t>
            </a:r>
          </a:p>
          <a:p>
            <a:r>
              <a:rPr lang="en-US" dirty="0"/>
              <a:t>Lagged scatterplots!</a:t>
            </a:r>
          </a:p>
          <a:p>
            <a:pPr lvl="1"/>
            <a:r>
              <a:rPr lang="en-US" dirty="0"/>
              <a:t>Essentially, plotting one point versus a previous point</a:t>
            </a:r>
          </a:p>
          <a:p>
            <a:r>
              <a:rPr lang="en-US" dirty="0"/>
              <a:t>If there’s an obvious trend (either positive or negative) it’s probably a good idea to try differencing!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7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9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KNOW I’M STATIONARY?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66A5-720C-4201-AB4E-B30CDAF8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Augmented Dickey-Fuller test to the rescue!</a:t>
            </a:r>
          </a:p>
          <a:p>
            <a:pPr lvl="1"/>
            <a:r>
              <a:rPr lang="en-US" dirty="0"/>
              <a:t>The p-value in the output is a measure of how stationary the series is</a:t>
            </a:r>
          </a:p>
          <a:p>
            <a:pPr lvl="1"/>
            <a:r>
              <a:rPr lang="en-US" dirty="0"/>
              <a:t>If you have less than ~0.05, you’re all set to model!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adf.test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(Your Time Series)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statistical models depend upon data points being independent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With time series, this basic assumption underlying the entire model can be wrong!</a:t>
            </a:r>
          </a:p>
          <a:p>
            <a:r>
              <a:rPr lang="en-US" dirty="0"/>
              <a:t>Disastrous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modeling, forecasting, evaluating, plus explaining what these plots mean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75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MODELING PHILOSOPHY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models are wrong, but some are useful” – George Box</a:t>
            </a:r>
          </a:p>
          <a:p>
            <a:pPr lvl="1"/>
            <a:r>
              <a:rPr lang="en-US" dirty="0"/>
              <a:t>You’ll never get everything right</a:t>
            </a:r>
          </a:p>
          <a:p>
            <a:r>
              <a:rPr lang="en-US" dirty="0"/>
              <a:t>Try a bunch of things and see what works!</a:t>
            </a:r>
          </a:p>
          <a:p>
            <a:r>
              <a:rPr lang="en-US" dirty="0"/>
              <a:t>Interpretability matters</a:t>
            </a:r>
          </a:p>
          <a:p>
            <a:pPr lvl="1"/>
            <a:r>
              <a:rPr lang="en-US" dirty="0"/>
              <a:t>If we can predict well but we have absolutely no idea why, is the model really what we want?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4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FOR FORECASTING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all our data to model, and then “forecast” based on that, we’re cheating!</a:t>
            </a:r>
          </a:p>
          <a:p>
            <a:pPr lvl="1"/>
            <a:r>
              <a:rPr lang="en-US" dirty="0"/>
              <a:t>A model could just memorize what we put in and get a perfect score</a:t>
            </a:r>
          </a:p>
          <a:p>
            <a:r>
              <a:rPr lang="en-US" dirty="0"/>
              <a:t>The real test of a model is its ability to forecast on unknown data</a:t>
            </a:r>
          </a:p>
          <a:p>
            <a:r>
              <a:rPr lang="en-US" dirty="0"/>
              <a:t>Solution: choose a point (usually ~70% of the way through the data set) and split the data into two chunks: before and after</a:t>
            </a:r>
          </a:p>
          <a:p>
            <a:r>
              <a:rPr lang="en-US" dirty="0"/>
              <a:t>Model with the first chunk, and check forecasting ability on the second chunk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5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statistical measures don’t apply well to time series</a:t>
            </a:r>
          </a:p>
          <a:p>
            <a:r>
              <a:rPr lang="en-US" dirty="0"/>
              <a:t>I’m going to be using mean relative error, which measures how close our predictions are on average to the true value</a:t>
            </a:r>
          </a:p>
          <a:p>
            <a:pPr lvl="1"/>
            <a:r>
              <a:rPr lang="en-US" dirty="0"/>
              <a:t>Another common metric: Mean Root Squared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6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/>
          <a:p>
            <a:r>
              <a:rPr lang="en-US" dirty="0"/>
              <a:t>A SAMPLE FORECAST GRAPH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9681" cy="4351338"/>
          </a:xfrm>
        </p:spPr>
        <p:txBody>
          <a:bodyPr/>
          <a:lstStyle/>
          <a:p>
            <a:r>
              <a:rPr lang="en-US" dirty="0"/>
              <a:t>Vertical blue line: switch from train to test</a:t>
            </a:r>
          </a:p>
          <a:p>
            <a:r>
              <a:rPr lang="en-US" dirty="0"/>
              <a:t>Red: predictions</a:t>
            </a:r>
          </a:p>
          <a:p>
            <a:r>
              <a:rPr lang="en-US" dirty="0"/>
              <a:t>Faint red ribbon: a prediction interval, if applicable</a:t>
            </a:r>
          </a:p>
          <a:p>
            <a:pPr lvl="1"/>
            <a:r>
              <a:rPr lang="en-US" dirty="0"/>
              <a:t>Basically, “I think it’s probably in here somewhere”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31A1B247-4314-4A59-A10F-CCA14BE5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118" y="2029572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3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Auto-Regressive Integrated Moving Average models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Great at producing flexible models, solid support of periodic behavior and trending</a:t>
            </a:r>
          </a:p>
          <a:p>
            <a:pPr lvl="1"/>
            <a:r>
              <a:rPr lang="en-US" dirty="0"/>
              <a:t>Parameters are fairly easy to interpret</a:t>
            </a:r>
          </a:p>
          <a:p>
            <a:pPr lvl="1"/>
            <a:r>
              <a:rPr lang="en-US" dirty="0"/>
              <a:t>Widely used and mathematically well-understood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Bit of a pain to figure out the right parameters</a:t>
            </a:r>
          </a:p>
          <a:p>
            <a:pPr lvl="1"/>
            <a:r>
              <a:rPr lang="en-US" dirty="0"/>
              <a:t>Not great at dealing with holidays,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AUTOCORRELATION?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how much values depend on previous values</a:t>
            </a:r>
          </a:p>
          <a:p>
            <a:r>
              <a:rPr lang="en-US" dirty="0"/>
              <a:t>The “autoregressive” part of ARIMA</a:t>
            </a:r>
          </a:p>
          <a:p>
            <a:pPr lvl="1"/>
            <a:r>
              <a:rPr lang="en-US" dirty="0"/>
              <a:t>So we’re modeling based on the assumption that these relationships matter and aren’t just random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MOVING AVERAGE?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2529"/>
          </a:xfrm>
        </p:spPr>
        <p:txBody>
          <a:bodyPr>
            <a:normAutofit/>
          </a:bodyPr>
          <a:lstStyle/>
          <a:p>
            <a:r>
              <a:rPr lang="en-US" dirty="0"/>
              <a:t>Essentially, a sliding window of interest upon which we take an average</a:t>
            </a:r>
          </a:p>
          <a:p>
            <a:r>
              <a:rPr lang="en-US" dirty="0"/>
              <a:t>Say we have a list of 1, 7, 10, 13, and 2</a:t>
            </a:r>
          </a:p>
          <a:p>
            <a:r>
              <a:rPr lang="en-US" dirty="0"/>
              <a:t>A moving average of order 3 would take all triples of components and average them</a:t>
            </a:r>
          </a:p>
          <a:p>
            <a:pPr lvl="1"/>
            <a:r>
              <a:rPr lang="en-US" dirty="0"/>
              <a:t>(1 + 7 + 10)/3, (7 + 10 + 13)/3, (10 + 13 + 2)/3</a:t>
            </a:r>
          </a:p>
          <a:p>
            <a:pPr lvl="1"/>
            <a:r>
              <a:rPr lang="en-US" dirty="0"/>
              <a:t>Notice we’re losing data points!</a:t>
            </a:r>
          </a:p>
          <a:p>
            <a:r>
              <a:rPr lang="en-US" dirty="0"/>
              <a:t>A kind of smoothing to reduce the effect of massive spikes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953" cy="4351338"/>
          </a:xfrm>
        </p:spPr>
        <p:txBody>
          <a:bodyPr/>
          <a:lstStyle/>
          <a:p>
            <a:r>
              <a:rPr lang="en-US" dirty="0"/>
              <a:t>A plot of a range of autocorrelations for different orders</a:t>
            </a:r>
          </a:p>
          <a:p>
            <a:pPr lvl="1"/>
            <a:r>
              <a:rPr lang="en-US" dirty="0"/>
              <a:t>How far back do we look?</a:t>
            </a:r>
          </a:p>
          <a:p>
            <a:r>
              <a:rPr lang="en-US" dirty="0"/>
              <a:t>Find the lag to the right of which the columns are (mostly) within the blue region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435D2-7683-439E-AE85-96980180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38153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5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are extremely useful for forecasting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 (although this is very hard!)</a:t>
            </a:r>
          </a:p>
          <a:p>
            <a:pPr lvl="1"/>
            <a:r>
              <a:rPr lang="en-US" dirty="0"/>
              <a:t>Sports predictions</a:t>
            </a:r>
          </a:p>
          <a:p>
            <a:pPr lvl="1"/>
            <a:r>
              <a:rPr lang="en-US" dirty="0"/>
              <a:t>Election predictions</a:t>
            </a:r>
          </a:p>
          <a:p>
            <a:r>
              <a:rPr lang="en-US" dirty="0"/>
              <a:t>Well suited to a wide class of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1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plot of a range of partial autocorrelations for different orders</a:t>
            </a:r>
          </a:p>
          <a:p>
            <a:pPr lvl="1"/>
            <a:r>
              <a:rPr lang="en-US" dirty="0"/>
              <a:t>How much smoothing do we apply?</a:t>
            </a:r>
          </a:p>
          <a:p>
            <a:r>
              <a:rPr lang="en-US" dirty="0"/>
              <a:t>Estimates the moving average component</a:t>
            </a:r>
          </a:p>
          <a:p>
            <a:r>
              <a:rPr lang="en-US" dirty="0"/>
              <a:t>Find the lag to the right of which the columns are (mostly) within the blue region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3D5D9-449B-4709-8421-C49A28D9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4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number of autoregressive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autocorrelation plot!</a:t>
                </a:r>
              </a:p>
              <a:p>
                <a:r>
                  <a:rPr lang="en-US" dirty="0"/>
                  <a:t>A differencing order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What’s the order? Check the lagged scatterplots!</a:t>
                </a:r>
              </a:p>
              <a:p>
                <a:r>
                  <a:rPr lang="en-US" dirty="0"/>
                  <a:t>Some number of moving average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partial autocorrelation plot!</a:t>
                </a:r>
              </a:p>
              <a:p>
                <a:r>
                  <a:rPr lang="en-US" dirty="0"/>
                  <a:t>Or, you can just experiment!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7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4953" cy="4351338"/>
          </a:xfrm>
        </p:spPr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order=c(p, d, q))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statsmodels.tsa.statespace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sarimax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sarimax.SARIMAX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order=(p, d, q))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19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ABOUT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is slow, especially when compared to our next class of models</a:t>
            </a:r>
          </a:p>
          <a:p>
            <a:r>
              <a:rPr lang="en-US" dirty="0"/>
              <a:t>Figuring out what values to use for the orders is not an exact science</a:t>
            </a:r>
          </a:p>
          <a:p>
            <a:pPr lvl="1"/>
            <a:r>
              <a:rPr lang="en-US" dirty="0"/>
              <a:t>Our plots give us a good idea, but it’s a good idea to try a few more in the general area</a:t>
            </a:r>
          </a:p>
          <a:p>
            <a:pPr lvl="1"/>
            <a:r>
              <a:rPr lang="en-US" dirty="0"/>
              <a:t>Can do a grid search, for example</a:t>
            </a:r>
          </a:p>
          <a:p>
            <a:pPr lvl="2"/>
            <a:r>
              <a:rPr lang="en-US"/>
              <a:t>Automatically try </a:t>
            </a:r>
            <a:r>
              <a:rPr lang="en-US" dirty="0"/>
              <a:t>a bunch of models and see what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ARIMA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5.6%</a:t>
            </a:r>
          </a:p>
          <a:p>
            <a:r>
              <a:rPr lang="en-US" dirty="0"/>
              <a:t>Follows peaks nicely!</a:t>
            </a:r>
          </a:p>
          <a:p>
            <a:pPr lvl="1"/>
            <a:r>
              <a:rPr lang="en-US" dirty="0"/>
              <a:t>Only major miss is the huge spike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69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IN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Explore your data with plots</a:t>
            </a:r>
          </a:p>
          <a:p>
            <a:pPr lvl="1"/>
            <a:r>
              <a:rPr lang="en-US" dirty="0"/>
              <a:t>Plot by day, day of week, day of month, month, hour, minute, etc.</a:t>
            </a:r>
          </a:p>
          <a:p>
            <a:pPr lvl="2"/>
            <a:r>
              <a:rPr lang="en-US" dirty="0"/>
              <a:t>This will help you get a feel for the data</a:t>
            </a:r>
          </a:p>
          <a:p>
            <a:pPr lvl="1"/>
            <a:r>
              <a:rPr lang="en-US" dirty="0"/>
              <a:t>Try out some lags, moving averages, and detrending</a:t>
            </a:r>
          </a:p>
          <a:p>
            <a:pPr lvl="1"/>
            <a:r>
              <a:rPr lang="en-US" dirty="0"/>
              <a:t>If you can get a stationary data series, remember what you did to get there!</a:t>
            </a:r>
          </a:p>
          <a:p>
            <a:r>
              <a:rPr lang="en-US" dirty="0"/>
              <a:t>Estimate parameters</a:t>
            </a:r>
          </a:p>
          <a:p>
            <a:pPr lvl="1"/>
            <a:r>
              <a:rPr lang="en-US" dirty="0"/>
              <a:t>Use (partial)autocorrelation function to figure out the order of moving average and autoregressive components</a:t>
            </a:r>
          </a:p>
          <a:p>
            <a:pPr lvl="1"/>
            <a:r>
              <a:rPr lang="en-US" dirty="0"/>
              <a:t>Use lagged scatterplots to deal with </a:t>
            </a:r>
          </a:p>
          <a:p>
            <a:r>
              <a:rPr lang="en-US" dirty="0"/>
              <a:t>Model, forecast, and repeat!</a:t>
            </a:r>
          </a:p>
        </p:txBody>
      </p:sp>
    </p:spTree>
    <p:extLst>
      <p:ext uri="{BB962C8B-B14F-4D97-AF65-F5344CB8AC3E}">
        <p14:creationId xmlns:p14="http://schemas.microsoft.com/office/powerpoint/2010/main" val="3756464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EXTENSIONS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Won’t explore these here</a:t>
            </a:r>
          </a:p>
          <a:p>
            <a:r>
              <a:rPr lang="en-US" dirty="0"/>
              <a:t>Seasonal ARIMA: better support for seasonal cycles (longer range)</a:t>
            </a:r>
          </a:p>
          <a:p>
            <a:pPr lvl="1"/>
            <a:r>
              <a:rPr lang="en-US" dirty="0"/>
              <a:t>Even more parameters to figure out</a:t>
            </a:r>
          </a:p>
          <a:p>
            <a:r>
              <a:rPr lang="en-US" dirty="0"/>
              <a:t>ARIMAX: use external variables to help prediction</a:t>
            </a:r>
          </a:p>
          <a:p>
            <a:pPr lvl="1"/>
            <a:r>
              <a:rPr lang="en-US" dirty="0"/>
              <a:t>Maybe if we knew the unemployment rate, that would help us predict inflation</a:t>
            </a:r>
          </a:p>
          <a:p>
            <a:pPr lvl="1"/>
            <a:r>
              <a:rPr lang="en-US" dirty="0"/>
              <a:t>Usually pretty simple</a:t>
            </a:r>
          </a:p>
          <a:p>
            <a:r>
              <a:rPr lang="en-US" dirty="0"/>
              <a:t>SARIMAX: both!</a:t>
            </a:r>
          </a:p>
        </p:txBody>
      </p:sp>
    </p:spTree>
    <p:extLst>
      <p:ext uri="{BB962C8B-B14F-4D97-AF65-F5344CB8AC3E}">
        <p14:creationId xmlns:p14="http://schemas.microsoft.com/office/powerpoint/2010/main" val="2228218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Facebook’s in-house forecasting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39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Cutting up a forecast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scalable</a:t>
            </a:r>
          </a:p>
          <a:p>
            <a:pPr lvl="1"/>
            <a:r>
              <a:rPr lang="en-US" dirty="0"/>
              <a:t>Parameters are very easy to understand</a:t>
            </a:r>
          </a:p>
          <a:p>
            <a:pPr lvl="1"/>
            <a:r>
              <a:rPr lang="en-US" dirty="0"/>
              <a:t>Deals with holidays very elegantly</a:t>
            </a:r>
          </a:p>
          <a:p>
            <a:pPr lvl="1"/>
            <a:r>
              <a:rPr lang="en-US" dirty="0"/>
              <a:t>Splitting models up allows even more flexibility</a:t>
            </a:r>
          </a:p>
          <a:p>
            <a:pPr lvl="1"/>
            <a:r>
              <a:rPr lang="en-US" dirty="0"/>
              <a:t>Performs quite well! Results often better than ARIMA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as widely used (released in Sept. 2017)!</a:t>
            </a:r>
          </a:p>
          <a:p>
            <a:pPr lvl="1"/>
            <a:r>
              <a:rPr lang="en-US" dirty="0"/>
              <a:t>The jury’s still out on this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1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CHANGEPOINTS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data into various sections and model them differently</a:t>
            </a:r>
          </a:p>
          <a:p>
            <a:r>
              <a:rPr lang="en-US" dirty="0"/>
              <a:t>Why? Maybe things actually have changed</a:t>
            </a:r>
          </a:p>
          <a:p>
            <a:pPr lvl="1"/>
            <a:r>
              <a:rPr lang="en-US" dirty="0"/>
              <a:t>In business, there can be some major shakeups</a:t>
            </a:r>
          </a:p>
          <a:p>
            <a:pPr lvl="1"/>
            <a:r>
              <a:rPr lang="en-US" dirty="0"/>
              <a:t>It doesn’t always make sense to predict based on what happened twenty years ago. Is that data even still applicable?</a:t>
            </a:r>
          </a:p>
          <a:p>
            <a:r>
              <a:rPr lang="en-US" dirty="0"/>
              <a:t>Automatically detected by prophet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A picture containing sky, water, boat&#10;&#10;Description automatically generated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/>
          <a:stretch/>
        </p:blipFill>
        <p:spPr>
          <a:xfrm>
            <a:off x="2422966" y="2285662"/>
            <a:ext cx="7339519" cy="4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list of holidays</a:t>
            </a:r>
          </a:p>
          <a:p>
            <a:r>
              <a:rPr lang="en-US" dirty="0"/>
              <a:t>Maybe things do change on a New Year’s Day</a:t>
            </a:r>
          </a:p>
          <a:p>
            <a:pPr lvl="1"/>
            <a:r>
              <a:rPr lang="en-US" dirty="0"/>
              <a:t>People are going to want to be picked up after partying, but are drivers going to be working?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5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cyclic components we noted earlier</a:t>
            </a:r>
          </a:p>
          <a:p>
            <a:pPr lvl="1"/>
            <a:r>
              <a:rPr lang="en-US" dirty="0"/>
              <a:t>Do things repeat every day? week? hour?</a:t>
            </a:r>
          </a:p>
          <a:p>
            <a:r>
              <a:rPr lang="en-US" dirty="0"/>
              <a:t>Extremely easy to deal with in prophet</a:t>
            </a:r>
          </a:p>
          <a:p>
            <a:r>
              <a:rPr lang="en-US" dirty="0"/>
              <a:t>Just enable the </a:t>
            </a:r>
            <a:r>
              <a:rPr lang="en-US" dirty="0" err="1"/>
              <a:t>seasonalities</a:t>
            </a:r>
            <a:r>
              <a:rPr lang="en-US" dirty="0"/>
              <a:t> in the modeling call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74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ANNOYING CONVENTIONS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Prophet requires that your data be arranged in a very specific way</a:t>
            </a:r>
          </a:p>
          <a:p>
            <a:pPr lvl="1"/>
            <a:r>
              <a:rPr lang="en-US" dirty="0"/>
              <a:t>ARIMA doesn’t</a:t>
            </a:r>
          </a:p>
          <a:p>
            <a:r>
              <a:rPr lang="en-US" dirty="0"/>
              <a:t>Rename your date column to ‘ds’ and convert it to a datetime format</a:t>
            </a:r>
          </a:p>
          <a:p>
            <a:r>
              <a:rPr lang="en-US" dirty="0"/>
              <a:t>Rename the variable you want to model to ‘y’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6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library(prophet)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prophet(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yearly.seasonality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=TRUE, …)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fbprophet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fbprophet.Prophet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yearly_seasonality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=TRUE, …)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92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PROPHET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7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Look at individual components of the model</a:t>
            </a:r>
          </a:p>
          <a:p>
            <a:pPr lvl="1"/>
            <a:r>
              <a:rPr lang="en-US" dirty="0"/>
              <a:t>trend, weekly and daily seasonality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prophet_plot_components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.plot_components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54885" y="365125"/>
            <a:ext cx="2937346" cy="58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r>
              <a:rPr lang="en-US" dirty="0"/>
              <a:t>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out the big guns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325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Incomprehensible but extremely powerful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Often extremely accurate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or less impossible to understand what any of the parameters mean</a:t>
            </a:r>
          </a:p>
          <a:p>
            <a:pPr lvl="1"/>
            <a:r>
              <a:rPr lang="en-US" dirty="0"/>
              <a:t>Can take a very long time to train the model (can be days)</a:t>
            </a:r>
          </a:p>
          <a:p>
            <a:pPr lvl="1"/>
            <a:r>
              <a:rPr lang="en-US" dirty="0"/>
              <a:t>Lots of moving parts and things that can go wrong</a:t>
            </a:r>
          </a:p>
          <a:p>
            <a:r>
              <a:rPr lang="en-US" dirty="0"/>
              <a:t>But depending on the problem, that one pro may outweigh all the cons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4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time series applicable neural network model</a:t>
            </a:r>
          </a:p>
          <a:p>
            <a:r>
              <a:rPr lang="en-US" dirty="0"/>
              <a:t>Neural net that feeds back into itself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58</a:t>
            </a:fld>
            <a:endParaRPr lang="en-US" dirty="0"/>
          </a:p>
        </p:txBody>
      </p:sp>
      <p:pic>
        <p:nvPicPr>
          <p:cNvPr id="3" name="Picture 2" descr="A screen shot of a clock&#10;&#10;Description automatically generated">
            <a:extLst>
              <a:ext uri="{FF2B5EF4-FFF2-40B4-BE49-F238E27FC236}">
                <a16:creationId xmlns:a16="http://schemas.microsoft.com/office/drawing/2014/main" id="{46F705B0-A535-470D-A5E2-A0308894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54" y="2753222"/>
            <a:ext cx="10800945" cy="36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4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Cells and gates</a:t>
            </a:r>
          </a:p>
          <a:p>
            <a:pPr lvl="1"/>
            <a:r>
              <a:rPr lang="en-US" dirty="0"/>
              <a:t>Forget gate</a:t>
            </a:r>
          </a:p>
          <a:p>
            <a:pPr lvl="1"/>
            <a:r>
              <a:rPr lang="en-US" dirty="0"/>
              <a:t>Input gate</a:t>
            </a:r>
          </a:p>
          <a:p>
            <a:pPr lvl="1"/>
            <a:r>
              <a:rPr lang="en-US" dirty="0"/>
              <a:t>Output gate</a:t>
            </a:r>
          </a:p>
          <a:p>
            <a:r>
              <a:rPr lang="en-US" dirty="0"/>
              <a:t>Basically, LSTM models ‘learn’ how long they need to pay attention</a:t>
            </a:r>
          </a:p>
          <a:p>
            <a:r>
              <a:rPr lang="en-US" dirty="0"/>
              <a:t>Don’t worry about the details!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59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F1CCF5F-655F-4E5A-BA70-B8FBB983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64" y="2057542"/>
            <a:ext cx="6272718" cy="344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3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2588062" y="2302043"/>
            <a:ext cx="7015876" cy="41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3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RNN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keras_model_sequential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layer_simple_rnn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(units) …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models.Sequential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(units)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81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RNN MODEL: SAME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Just not enough data!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6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RNN MODEL: USING ALL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Each minute from January 1</a:t>
            </a:r>
            <a:r>
              <a:rPr lang="en-US" baseline="30000" dirty="0"/>
              <a:t>st</a:t>
            </a:r>
            <a:r>
              <a:rPr lang="en-US" dirty="0"/>
              <a:t> to May 31</a:t>
            </a:r>
            <a:r>
              <a:rPr lang="en-US" baseline="30000" dirty="0"/>
              <a:t>st</a:t>
            </a:r>
          </a:p>
          <a:p>
            <a:r>
              <a:rPr lang="en-US" dirty="0"/>
              <a:t>Mean Relative Error: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74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LSTM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keras_model_sequential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layer_lstm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(units) …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models.Sequential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LSTM(units)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25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LSTM MODEL: SAME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Just not enough data!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71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LSTM MODEL: USING ALL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Each minute from January 1</a:t>
            </a:r>
            <a:r>
              <a:rPr lang="en-US" baseline="30000" dirty="0"/>
              <a:t>st</a:t>
            </a:r>
            <a:r>
              <a:rPr lang="en-US" dirty="0"/>
              <a:t> to May 31</a:t>
            </a:r>
            <a:r>
              <a:rPr lang="en-US" baseline="30000" dirty="0"/>
              <a:t>st</a:t>
            </a:r>
          </a:p>
          <a:p>
            <a:r>
              <a:rPr lang="en-US" dirty="0"/>
              <a:t>Mean Relative Error: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776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4472AF-9F8F-4DDB-87F2-C7E7CE45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88F21-A860-408B-AB59-DE6ECA051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look back at our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DE93-390C-49C9-82C5-E17C875C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ED-0352-4AB1-9F1D-E1A89A11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9B17D-061B-423C-94B0-38D32F83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068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ARIMA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5.6%</a:t>
            </a:r>
          </a:p>
          <a:p>
            <a:r>
              <a:rPr lang="en-US" dirty="0"/>
              <a:t>Follows peaks nicely!</a:t>
            </a:r>
          </a:p>
          <a:p>
            <a:pPr lvl="1"/>
            <a:r>
              <a:rPr lang="en-US" dirty="0"/>
              <a:t>Only major miss is the huge spike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566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PROPHET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9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RNN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3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LSTM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793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E1CB-6C3C-4BC7-8386-7D3C4C84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179F-E1A1-4EC1-ADBD-FF50D7EA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34"/>
            <a:ext cx="10515600" cy="4351338"/>
          </a:xfrm>
        </p:spPr>
        <p:txBody>
          <a:bodyPr/>
          <a:lstStyle/>
          <a:p>
            <a:r>
              <a:rPr lang="en-US" dirty="0"/>
              <a:t>ARIMA</a:t>
            </a:r>
          </a:p>
          <a:p>
            <a:pPr lvl="1"/>
            <a:r>
              <a:rPr lang="en-US" dirty="0"/>
              <a:t>Flexible, interpretable, not too complicated to estimate parameters, easy to tweak</a:t>
            </a:r>
          </a:p>
          <a:p>
            <a:r>
              <a:rPr lang="en-US" dirty="0"/>
              <a:t>Prophet</a:t>
            </a:r>
          </a:p>
          <a:p>
            <a:pPr lvl="1"/>
            <a:r>
              <a:rPr lang="en-US" dirty="0"/>
              <a:t>Great for business-style forecasting (Facebook’s interest), fast, interpretable, holidays, longer seasonality</a:t>
            </a:r>
          </a:p>
          <a:p>
            <a:r>
              <a:rPr lang="en-US" dirty="0"/>
              <a:t>Simple RNN</a:t>
            </a:r>
          </a:p>
          <a:p>
            <a:pPr lvl="1"/>
            <a:r>
              <a:rPr lang="en-US" dirty="0"/>
              <a:t>Somewhat less complicated than LSTM</a:t>
            </a:r>
          </a:p>
          <a:p>
            <a:r>
              <a:rPr lang="en-US" dirty="0"/>
              <a:t>LSTM</a:t>
            </a:r>
          </a:p>
          <a:p>
            <a:pPr lvl="1"/>
            <a:r>
              <a:rPr lang="en-US" dirty="0"/>
              <a:t>Highest ceiling, extreme flexibility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F40E-A27B-49B2-B497-6F5BD5CE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4C65-71CE-41A8-A0E2-02185BFF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10BF-F78F-40C0-B461-213D5763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673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E1CB-6C3C-4BC7-8386-7D3C4C84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179F-E1A1-4EC1-ADBD-FF50D7EA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34"/>
            <a:ext cx="10515600" cy="4351338"/>
          </a:xfrm>
        </p:spPr>
        <p:txBody>
          <a:bodyPr/>
          <a:lstStyle/>
          <a:p>
            <a:r>
              <a:rPr lang="en-US" dirty="0"/>
              <a:t>ARIMA</a:t>
            </a:r>
          </a:p>
          <a:p>
            <a:pPr lvl="1"/>
            <a:r>
              <a:rPr lang="en-US" dirty="0"/>
              <a:t>Not great at longer seasonal trends, never forgets</a:t>
            </a:r>
          </a:p>
          <a:p>
            <a:r>
              <a:rPr lang="en-US" dirty="0"/>
              <a:t>Prophet</a:t>
            </a:r>
          </a:p>
          <a:p>
            <a:pPr lvl="1"/>
            <a:r>
              <a:rPr lang="en-US" dirty="0"/>
              <a:t>Annoying interface, </a:t>
            </a:r>
          </a:p>
          <a:p>
            <a:r>
              <a:rPr lang="en-US" dirty="0"/>
              <a:t>Simple RNN</a:t>
            </a:r>
          </a:p>
          <a:p>
            <a:pPr lvl="1"/>
            <a:r>
              <a:rPr lang="en-US" dirty="0"/>
              <a:t>All the drawbacks of LSTM, but also less flexibility</a:t>
            </a:r>
          </a:p>
          <a:p>
            <a:r>
              <a:rPr lang="en-US" dirty="0"/>
              <a:t>LSTM</a:t>
            </a:r>
          </a:p>
          <a:p>
            <a:pPr lvl="1"/>
            <a:r>
              <a:rPr lang="en-US" dirty="0"/>
              <a:t>Can be very finicky to train, uninterpretable, extremely slow and resource-intensive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F40E-A27B-49B2-B497-6F5BD5CE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4C65-71CE-41A8-A0E2-02185BFF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10BF-F78F-40C0-B461-213D5763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699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E1CB-6C3C-4BC7-8386-7D3C4C84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PERSONAL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179F-E1A1-4EC1-ADBD-FF50D7EA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3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Visualize your data extensively</a:t>
            </a:r>
          </a:p>
          <a:p>
            <a:pPr lvl="1"/>
            <a:r>
              <a:rPr lang="en-US" dirty="0"/>
              <a:t>Lots of great insights can be found</a:t>
            </a:r>
          </a:p>
          <a:p>
            <a:pPr lvl="1"/>
            <a:r>
              <a:rPr lang="en-US" dirty="0"/>
              <a:t>Lagged scatterplots, plots by day/week/hour of day</a:t>
            </a:r>
            <a:r>
              <a:rPr lang="en-US"/>
              <a:t>, (partial</a:t>
            </a:r>
            <a:r>
              <a:rPr lang="en-US" dirty="0"/>
              <a:t>)-autocorrelation plots</a:t>
            </a:r>
          </a:p>
          <a:p>
            <a:r>
              <a:rPr lang="en-US" dirty="0"/>
              <a:t>Make it stationary</a:t>
            </a:r>
          </a:p>
          <a:p>
            <a:pPr lvl="1"/>
            <a:r>
              <a:rPr lang="en-US" dirty="0"/>
              <a:t>This will help you understand the data more</a:t>
            </a:r>
          </a:p>
          <a:p>
            <a:r>
              <a:rPr lang="en-US" dirty="0"/>
              <a:t>Start with a Prophet model</a:t>
            </a:r>
          </a:p>
          <a:p>
            <a:pPr lvl="1"/>
            <a:r>
              <a:rPr lang="en-US" dirty="0"/>
              <a:t>Quick and fast</a:t>
            </a:r>
          </a:p>
          <a:p>
            <a:r>
              <a:rPr lang="en-US" dirty="0"/>
              <a:t>Try out a few ARIMA models</a:t>
            </a:r>
          </a:p>
          <a:p>
            <a:pPr lvl="1"/>
            <a:r>
              <a:rPr lang="en-US" dirty="0"/>
              <a:t>Tweak the parameters a little bit</a:t>
            </a:r>
          </a:p>
          <a:p>
            <a:r>
              <a:rPr lang="en-US" dirty="0"/>
              <a:t>If, and only if, these models don’t meet your needs, build and tune an LSTM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F40E-A27B-49B2-B497-6F5BD5CE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4C65-71CE-41A8-A0E2-02185BFF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10BF-F78F-40C0-B461-213D5763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089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were created using the ggplot2 package in R</a:t>
            </a:r>
          </a:p>
          <a:p>
            <a:r>
              <a:rPr lang="en-US" dirty="0"/>
              <a:t>Shumway and </a:t>
            </a:r>
            <a:r>
              <a:rPr lang="en-US" dirty="0" err="1"/>
              <a:t>Stoffer’s</a:t>
            </a:r>
            <a:r>
              <a:rPr lang="en-US" dirty="0"/>
              <a:t> </a:t>
            </a:r>
            <a:r>
              <a:rPr lang="en-US" i="1" dirty="0"/>
              <a:t>Time Series Analysis and Its Applications With R Examples, Fourth Edition </a:t>
            </a:r>
            <a:r>
              <a:rPr lang="en-US" dirty="0"/>
              <a:t>published by Springer was used as the main reference for the ARIMA section</a:t>
            </a:r>
          </a:p>
          <a:p>
            <a:r>
              <a:rPr lang="en-US" i="1" dirty="0"/>
              <a:t>Forecasting at Scale </a:t>
            </a:r>
            <a:r>
              <a:rPr lang="en-US" dirty="0"/>
              <a:t>by Sean J. Taylor and Benjamin </a:t>
            </a:r>
            <a:r>
              <a:rPr lang="en-US" dirty="0" err="1"/>
              <a:t>Letham</a:t>
            </a:r>
            <a:r>
              <a:rPr lang="en-US" dirty="0"/>
              <a:t> at Facebook was used as the main reference for the Prophet section</a:t>
            </a:r>
          </a:p>
          <a:p>
            <a:r>
              <a:rPr lang="en-US" dirty="0"/>
              <a:t>The pictures under Neural Networks are licensed for free use under Wikimedia Commons.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D1F54434-5FE9-421C-937F-45796FA6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902</TotalTime>
  <Words>3856</Words>
  <Application>Microsoft Office PowerPoint</Application>
  <PresentationFormat>Widescreen</PresentationFormat>
  <Paragraphs>565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Courier New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ONE QUICK EXAMPLE</vt:lpstr>
      <vt:lpstr>ONE QUICK EXAMPLE</vt:lpstr>
      <vt:lpstr>TRENDS AND SEASONALITY</vt:lpstr>
      <vt:lpstr>A SAMPLE TIME SERIES</vt:lpstr>
      <vt:lpstr>TRENDS</vt:lpstr>
      <vt:lpstr>PERIODIC COMPONENTS</vt:lpstr>
      <vt:lpstr>BY HOUR OF DAY</vt:lpstr>
      <vt:lpstr>BY DAY OF MONTH</vt:lpstr>
      <vt:lpstr>BY MONTH</vt:lpstr>
      <vt:lpstr>HOLIDAYS</vt:lpstr>
      <vt:lpstr>LOOKING BACK AT IT</vt:lpstr>
      <vt:lpstr>WHITE NOISE</vt:lpstr>
      <vt:lpstr>HOW TO MAKE YOUR DATA STATIONARY</vt:lpstr>
      <vt:lpstr>WHAT IS STATIONARY DATA?</vt:lpstr>
      <vt:lpstr>DETRENDING</vt:lpstr>
      <vt:lpstr>DETRENDING EXAMPLE</vt:lpstr>
      <vt:lpstr>DIFFERENCING</vt:lpstr>
      <vt:lpstr>DIFFERENCING EXAMPLE: 1st ORDER</vt:lpstr>
      <vt:lpstr>DIFFERENCING EXAMPLE: 7th ORDER</vt:lpstr>
      <vt:lpstr>DIFFERENCING EXAMPLE: BOTH!</vt:lpstr>
      <vt:lpstr>LAGGED SCATTERPLOTS</vt:lpstr>
      <vt:lpstr>LAGGED SCATTERPLOTS EXAMPLE</vt:lpstr>
      <vt:lpstr>LAGGED SCATTERPLOTS EXAMPLE</vt:lpstr>
      <vt:lpstr>LAGGED SCATTERPLOTS EXAMPLE</vt:lpstr>
      <vt:lpstr>HOW DO I KNOW I’M STATIONARY?</vt:lpstr>
      <vt:lpstr>A FEW NOTES</vt:lpstr>
      <vt:lpstr>MY MODELING PHILOSOPHY</vt:lpstr>
      <vt:lpstr>MODELING FOR FORECASTING</vt:lpstr>
      <vt:lpstr>EVALUATING MODELS</vt:lpstr>
      <vt:lpstr>A SAMPLE FORECAST GRAPH</vt:lpstr>
      <vt:lpstr>ARIMA MODELS</vt:lpstr>
      <vt:lpstr>ARIMA MODELS</vt:lpstr>
      <vt:lpstr>WHAT IS AUTOCORRELATION?</vt:lpstr>
      <vt:lpstr>WHAT’S A MOVING AVERAGE?</vt:lpstr>
      <vt:lpstr>AUTOCORRELATION PLOTS</vt:lpstr>
      <vt:lpstr>PARTIAL AUTOCORRELATION PLOTS</vt:lpstr>
      <vt:lpstr>ARIMA COMPONENTS</vt:lpstr>
      <vt:lpstr>BUILDING THE MODEL</vt:lpstr>
      <vt:lpstr>A FEW THINGS ABOUT ARIMA</vt:lpstr>
      <vt:lpstr>AN ARIMA MODEL</vt:lpstr>
      <vt:lpstr>ARIMA IN SUMMARY</vt:lpstr>
      <vt:lpstr>ARIMA EXTENSIONS</vt:lpstr>
      <vt:lpstr>PROPHET MODELS</vt:lpstr>
      <vt:lpstr>PROPHET MODELS</vt:lpstr>
      <vt:lpstr>CHANGEPOINTS</vt:lpstr>
      <vt:lpstr>HOLIDAYS</vt:lpstr>
      <vt:lpstr>SEASONALITY</vt:lpstr>
      <vt:lpstr>SOME ANNOYING CONVENTIONS</vt:lpstr>
      <vt:lpstr>BUILDING THE MODEL</vt:lpstr>
      <vt:lpstr>A PROPHET MODEL</vt:lpstr>
      <vt:lpstr>DECOMPOSING</vt:lpstr>
      <vt:lpstr>NEURAL NETWORK APPROACHES</vt:lpstr>
      <vt:lpstr>NEURAL NETWORK MODELS</vt:lpstr>
      <vt:lpstr>RECURRENT NEURAL NETWORKS</vt:lpstr>
      <vt:lpstr>LONG SHORT-TERM MEMORY</vt:lpstr>
      <vt:lpstr>BUILDING AN RNN MODEL</vt:lpstr>
      <vt:lpstr>AN RNN MODEL: SAME DATA</vt:lpstr>
      <vt:lpstr>AN RNN MODEL: USING ALL DATA</vt:lpstr>
      <vt:lpstr>BUILDING AN LSTM MODEL</vt:lpstr>
      <vt:lpstr>AN LSTM MODEL: SAME DATA</vt:lpstr>
      <vt:lpstr>AN LSTM MODEL: USING ALL DATA</vt:lpstr>
      <vt:lpstr>COMPARISON AND SUMMARY</vt:lpstr>
      <vt:lpstr>MODEL COMPARISON: ARIMA</vt:lpstr>
      <vt:lpstr>MODEL COMPARISON: PROPHET</vt:lpstr>
      <vt:lpstr>MODEL COMPARISON: RNN</vt:lpstr>
      <vt:lpstr>MODEL COMPARISON: LSTM</vt:lpstr>
      <vt:lpstr>MODEL STRENGTHS</vt:lpstr>
      <vt:lpstr>MODEL WEAKNESSES</vt:lpstr>
      <vt:lpstr>MY PERSONAL ADVICE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286</cp:revision>
  <dcterms:created xsi:type="dcterms:W3CDTF">2019-05-29T19:12:27Z</dcterms:created>
  <dcterms:modified xsi:type="dcterms:W3CDTF">2019-07-30T23:46:13Z</dcterms:modified>
</cp:coreProperties>
</file>