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7"/>
  </p:notesMasterIdLst>
  <p:sldIdLst>
    <p:sldId id="266" r:id="rId2"/>
    <p:sldId id="269" r:id="rId3"/>
    <p:sldId id="287" r:id="rId4"/>
    <p:sldId id="273" r:id="rId5"/>
    <p:sldId id="280" r:id="rId6"/>
    <p:sldId id="281" r:id="rId7"/>
    <p:sldId id="283" r:id="rId8"/>
    <p:sldId id="286" r:id="rId9"/>
    <p:sldId id="284" r:id="rId10"/>
    <p:sldId id="285" r:id="rId11"/>
    <p:sldId id="270" r:id="rId12"/>
    <p:sldId id="288" r:id="rId13"/>
    <p:sldId id="289" r:id="rId14"/>
    <p:sldId id="271" r:id="rId15"/>
    <p:sldId id="290" r:id="rId16"/>
    <p:sldId id="292" r:id="rId17"/>
    <p:sldId id="291" r:id="rId18"/>
    <p:sldId id="293" r:id="rId19"/>
    <p:sldId id="295" r:id="rId20"/>
    <p:sldId id="296" r:id="rId21"/>
    <p:sldId id="297" r:id="rId22"/>
    <p:sldId id="298" r:id="rId23"/>
    <p:sldId id="272" r:id="rId24"/>
    <p:sldId id="294" r:id="rId25"/>
    <p:sldId id="301" r:id="rId26"/>
    <p:sldId id="302" r:id="rId27"/>
    <p:sldId id="275" r:id="rId28"/>
    <p:sldId id="276" r:id="rId29"/>
    <p:sldId id="299" r:id="rId30"/>
    <p:sldId id="274" r:id="rId31"/>
    <p:sldId id="277" r:id="rId32"/>
    <p:sldId id="278" r:id="rId33"/>
    <p:sldId id="279" r:id="rId34"/>
    <p:sldId id="300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B66927-2773-4E43-8EDB-0FCA1375F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838200" y="365125"/>
            <a:ext cx="114475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79464D-6717-48AC-848B-C2DD58B45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9642042" y="2645160"/>
            <a:ext cx="1737360" cy="1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Machine Learning in TensorFlow</a:t>
            </a: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046E0D-8DF8-4730-8439-7C83D87E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8948"/>
            <a:ext cx="8704693" cy="29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/>
          <a:lstStyle/>
          <a:p>
            <a:r>
              <a:rPr lang="en-US" dirty="0" smtClean="0"/>
              <a:t>Basically, a system of connections</a:t>
            </a:r>
          </a:p>
          <a:p>
            <a:pPr lvl="1"/>
            <a:r>
              <a:rPr lang="en-US" dirty="0" smtClean="0"/>
              <a:t>Analogy to the brain (neuron)</a:t>
            </a:r>
          </a:p>
          <a:p>
            <a:pPr lvl="1"/>
            <a:r>
              <a:rPr lang="en-US" dirty="0" smtClean="0"/>
              <a:t>Figuring out how much one neuron impacts others</a:t>
            </a:r>
          </a:p>
          <a:p>
            <a:r>
              <a:rPr lang="en-US" dirty="0" smtClean="0"/>
              <a:t>Traditionally, this is framed as a sequence of ‘layers’ with connections between layers, although this is changing</a:t>
            </a:r>
            <a:endParaRPr lang="en-US" dirty="0"/>
          </a:p>
        </p:txBody>
      </p:sp>
      <p:pic>
        <p:nvPicPr>
          <p:cNvPr id="1026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12" y="204830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3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LINEAR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referred to as ‘line of best fit’, ‘trend line,’ and similar things</a:t>
            </a:r>
          </a:p>
          <a:p>
            <a:r>
              <a:rPr lang="en-US" dirty="0" smtClean="0"/>
              <a:t>Basic idea: minimizing the squared prediction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6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LINEAR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Often, the most appropriate method</a:t>
            </a:r>
          </a:p>
          <a:p>
            <a:pPr lvl="1"/>
            <a:r>
              <a:rPr lang="en-US" dirty="0" smtClean="0"/>
              <a:t>Occam’s razor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regression at all! Simple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LOGISTIC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regression!</a:t>
            </a:r>
          </a:p>
          <a:p>
            <a:pPr lvl="1"/>
            <a:r>
              <a:rPr lang="en-US" dirty="0" smtClean="0"/>
              <a:t>Sadly, a lot of terms are confusing in machine learning</a:t>
            </a:r>
          </a:p>
          <a:p>
            <a:r>
              <a:rPr lang="en-US" dirty="0" smtClean="0"/>
              <a:t>Basic idea: predict the probability that each sample belongs to a class (consistency is key!) and minimize the difference between predicted probability and actual membership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if we predict a picture is of a cat with 95% probability and it isn’t, that’s a pretty big penalty, but predicting 51% cat is significantly 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LOGISTIC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And, it can outperform neural networks on a wide range of problems in a fraction of the time!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flexible, more costly to train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5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Can capture relationships linear and logistic regression are unable to</a:t>
            </a:r>
          </a:p>
          <a:p>
            <a:r>
              <a:rPr lang="en-US" dirty="0" smtClean="0"/>
              <a:t>Decide the tradeoffs are worth it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Computing power</a:t>
            </a:r>
          </a:p>
          <a:p>
            <a:pPr lvl="1"/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NEURAL NETS WORK?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and backward</a:t>
            </a:r>
          </a:p>
          <a:p>
            <a:r>
              <a:rPr lang="en-US" dirty="0" smtClean="0"/>
              <a:t>Forward:</a:t>
            </a:r>
          </a:p>
          <a:p>
            <a:pPr lvl="1"/>
            <a:r>
              <a:rPr lang="en-US" dirty="0" smtClean="0"/>
              <a:t>Each layer ‘feeds forward’ to the next</a:t>
            </a:r>
          </a:p>
          <a:p>
            <a:pPr lvl="1"/>
            <a:r>
              <a:rPr lang="en-US" dirty="0" smtClean="0"/>
              <a:t>This continues until we hit ‘output’</a:t>
            </a:r>
          </a:p>
          <a:p>
            <a:r>
              <a:rPr lang="en-US" dirty="0" smtClean="0"/>
              <a:t>Backward:</a:t>
            </a:r>
          </a:p>
          <a:p>
            <a:pPr lvl="1"/>
            <a:r>
              <a:rPr lang="en-US" dirty="0" smtClean="0"/>
              <a:t>Updating based on our results</a:t>
            </a:r>
          </a:p>
          <a:p>
            <a:pPr lvl="1"/>
            <a:r>
              <a:rPr lang="en-US" dirty="0" smtClean="0"/>
              <a:t>If we’re really off base, change.</a:t>
            </a:r>
          </a:p>
          <a:p>
            <a:pPr lvl="1"/>
            <a:r>
              <a:rPr lang="en-US" dirty="0" smtClean="0"/>
              <a:t>If not, don’t.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77" y="169068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TENSORFLOW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/>
              <a:t>G</a:t>
            </a:r>
            <a:r>
              <a:rPr lang="en-US" dirty="0" smtClean="0"/>
              <a:t>oogle in 2015</a:t>
            </a:r>
          </a:p>
          <a:p>
            <a:r>
              <a:rPr lang="en-US" dirty="0" smtClean="0"/>
              <a:t>Wide industry use, especially within Google</a:t>
            </a:r>
          </a:p>
          <a:p>
            <a:r>
              <a:rPr lang="en-US" dirty="0" smtClean="0"/>
              <a:t>Optimized methods for extremely fast computation</a:t>
            </a:r>
          </a:p>
          <a:p>
            <a:r>
              <a:rPr lang="en-US" dirty="0" smtClean="0"/>
              <a:t>Great for research as well!</a:t>
            </a:r>
          </a:p>
          <a:p>
            <a:r>
              <a:rPr lang="en-US" dirty="0" smtClean="0"/>
              <a:t>Very low-level</a:t>
            </a:r>
          </a:p>
          <a:p>
            <a:pPr lvl="1"/>
            <a:r>
              <a:rPr lang="en-US" dirty="0" smtClean="0"/>
              <a:t>i.e. not user-friendly, but extremely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PHASES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Give the neural net labelled data</a:t>
            </a:r>
          </a:p>
          <a:p>
            <a:pPr lvl="1"/>
            <a:r>
              <a:rPr lang="en-US" dirty="0" smtClean="0"/>
              <a:t>Allow it to update based on mistakes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An intermediate step</a:t>
            </a:r>
          </a:p>
          <a:p>
            <a:pPr lvl="1"/>
            <a:r>
              <a:rPr lang="en-US" dirty="0" smtClean="0"/>
              <a:t>A hold-out test set of unseen examples, just to get a baseline reading, and see how training is going (diagnostic)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After we’re completely done training &amp; validating, see how well it generalizes to a completely unseen set, and evaluate our final performance!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8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NEURAL NET DO?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nets work so well because they can ‘form their own conclusions’</a:t>
            </a:r>
          </a:p>
          <a:p>
            <a:pPr lvl="1"/>
            <a:r>
              <a:rPr lang="en-US" dirty="0" smtClean="0"/>
              <a:t>The net adaptively changes when confronted with new information</a:t>
            </a:r>
          </a:p>
          <a:p>
            <a:pPr lvl="1"/>
            <a:r>
              <a:rPr lang="en-US" dirty="0" smtClean="0"/>
              <a:t>Often, neural nets will seem to figure out what is important during the training process, although this is at its core just fairly simple optimization</a:t>
            </a:r>
          </a:p>
          <a:p>
            <a:pPr lvl="1"/>
            <a:r>
              <a:rPr lang="en-US" dirty="0" smtClean="0"/>
              <a:t>No magic!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DRAWBACKS?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a net can get a perfect result doesn’t mean it will!</a:t>
            </a:r>
          </a:p>
          <a:p>
            <a:pPr lvl="1"/>
            <a:r>
              <a:rPr lang="en-US" dirty="0" smtClean="0"/>
              <a:t>Success is not guaranteed! Small changes in training data can lead to wildly different results</a:t>
            </a:r>
          </a:p>
          <a:p>
            <a:r>
              <a:rPr lang="en-US" dirty="0" smtClean="0"/>
              <a:t>It’s hard to tell what’s really going on!</a:t>
            </a:r>
          </a:p>
          <a:p>
            <a:pPr lvl="1"/>
            <a:r>
              <a:rPr lang="en-US" dirty="0" smtClean="0"/>
              <a:t>Interpretability issues</a:t>
            </a:r>
          </a:p>
          <a:p>
            <a:pPr lvl="1"/>
            <a:r>
              <a:rPr lang="en-US" dirty="0" smtClean="0"/>
              <a:t>Can we trust the conclusions of a neural net? Should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br>
              <a:rPr lang="en-US" dirty="0" smtClean="0"/>
            </a:br>
            <a:r>
              <a:rPr lang="en-US" dirty="0" smtClean="0"/>
              <a:t>&amp; CONVOLUTION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Leveraging spatial information in neural nets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 &amp; NEURAL NETS?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 neural nets for a significant class of problems</a:t>
            </a:r>
          </a:p>
          <a:p>
            <a:r>
              <a:rPr lang="en-US" dirty="0" smtClean="0"/>
              <a:t>Spatial data matters! It doesn’t make sense to ‘flatten’ an image to a row of pixels, because then you’re losing vertical and diagonal relationships</a:t>
            </a:r>
          </a:p>
          <a:p>
            <a:r>
              <a:rPr lang="en-US" dirty="0" smtClean="0"/>
              <a:t>Solution: find a way to extract features!</a:t>
            </a:r>
          </a:p>
          <a:p>
            <a:pPr lvl="1"/>
            <a:r>
              <a:rPr lang="en-US" dirty="0" smtClean="0"/>
              <a:t>What matters in a 3x3 square, for example?</a:t>
            </a:r>
          </a:p>
          <a:p>
            <a:r>
              <a:rPr lang="en-US" dirty="0" smtClean="0"/>
              <a:t>We don’t have to figure this out ourselves!</a:t>
            </a:r>
          </a:p>
          <a:p>
            <a:pPr lvl="1"/>
            <a:r>
              <a:rPr lang="en-US" dirty="0" smtClean="0"/>
              <a:t>Neural nets will do this during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CNN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7293"/>
            <a:ext cx="990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4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Condensing information, zooming in/out</a:t>
            </a:r>
          </a:p>
          <a:p>
            <a:r>
              <a:rPr lang="en-US" dirty="0" smtClean="0"/>
              <a:t>Convolutions</a:t>
            </a:r>
          </a:p>
          <a:p>
            <a:pPr lvl="1"/>
            <a:r>
              <a:rPr lang="en-US" dirty="0" smtClean="0"/>
              <a:t>Extracting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3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intelligent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logistic regression, but sequential updates</a:t>
            </a:r>
          </a:p>
          <a:p>
            <a:pPr lvl="1"/>
            <a:r>
              <a:rPr lang="en-US" dirty="0" smtClean="0"/>
              <a:t>Responding to the environment!</a:t>
            </a:r>
          </a:p>
          <a:p>
            <a:r>
              <a:rPr lang="en-US" dirty="0" smtClean="0"/>
              <a:t>Idea: come in with a hypothesis of how to divide two classes</a:t>
            </a:r>
          </a:p>
          <a:p>
            <a:pPr lvl="1"/>
            <a:r>
              <a:rPr lang="en-US" dirty="0" smtClean="0"/>
              <a:t>Perform updates until we can divide them fully (or give up)</a:t>
            </a:r>
          </a:p>
          <a:p>
            <a:r>
              <a:rPr lang="en-US" dirty="0" smtClean="0"/>
              <a:t>This can be seen as a single neuron in a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1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 AND 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the same thing we’ve done with other problems</a:t>
            </a:r>
          </a:p>
          <a:p>
            <a:pPr lvl="1"/>
            <a:r>
              <a:rPr lang="en-US" dirty="0" smtClean="0"/>
              <a:t>Throw neural nets at them and see what happens!</a:t>
            </a:r>
          </a:p>
          <a:p>
            <a:r>
              <a:rPr lang="en-US" dirty="0" smtClean="0"/>
              <a:t>Neural nets are incredibly good in the context of AI</a:t>
            </a:r>
          </a:p>
          <a:p>
            <a:r>
              <a:rPr lang="en-US" dirty="0" smtClean="0"/>
              <a:t>Recently, for the first time in the game of Go, a computer beat the highest-ranked human player (Google’s </a:t>
            </a:r>
            <a:r>
              <a:rPr lang="en-US" dirty="0" err="1" smtClean="0"/>
              <a:t>AlphaGo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This happened in chess in 1997</a:t>
            </a:r>
          </a:p>
          <a:p>
            <a:pPr lvl="1"/>
            <a:r>
              <a:rPr lang="en-US" dirty="0" smtClean="0"/>
              <a:t>Only possible due to amazing advancements in artificial intelligence!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KERAS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user-friendly</a:t>
            </a:r>
          </a:p>
          <a:p>
            <a:r>
              <a:rPr lang="en-US" dirty="0" smtClean="0"/>
              <a:t>A bit of a trade-off in achievable performance (usually worth it!)</a:t>
            </a:r>
          </a:p>
          <a:p>
            <a:r>
              <a:rPr lang="en-US" dirty="0" smtClean="0"/>
              <a:t>Intuitive interface on top of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current research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part-of-speech, emotional orientation (happy? sad? angry?)</a:t>
            </a:r>
          </a:p>
          <a:p>
            <a:r>
              <a:rPr lang="en-US" dirty="0" smtClean="0"/>
              <a:t>Neural nets are great for dealing with longer term relationships</a:t>
            </a:r>
          </a:p>
          <a:p>
            <a:pPr lvl="1"/>
            <a:r>
              <a:rPr lang="en-US" dirty="0" smtClean="0"/>
              <a:t>If we have an antecedent 10 words back, it’s very hard for conventional models to even detect this has happened, much less deal with it constructively, without absurd increases in complexity</a:t>
            </a:r>
          </a:p>
          <a:p>
            <a:r>
              <a:rPr lang="en-US" dirty="0" smtClean="0"/>
              <a:t>We can even find ways to represent words algebraically!</a:t>
            </a:r>
          </a:p>
          <a:p>
            <a:pPr lvl="1"/>
            <a:r>
              <a:rPr lang="en-US" dirty="0" smtClean="0"/>
              <a:t>Queen = King – Man</a:t>
            </a:r>
          </a:p>
          <a:p>
            <a:pPr lvl="1"/>
            <a:r>
              <a:rPr lang="en-US" dirty="0" smtClean="0"/>
              <a:t>This process is called ‘word </a:t>
            </a:r>
            <a:r>
              <a:rPr lang="en-US" dirty="0" err="1" smtClean="0"/>
              <a:t>embeddings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7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image models, but what do we do with continuous input?</a:t>
            </a:r>
          </a:p>
          <a:p>
            <a:r>
              <a:rPr lang="en-US" dirty="0" smtClean="0"/>
              <a:t>Sequential information in conjunction with spatial relationships</a:t>
            </a:r>
          </a:p>
          <a:p>
            <a:r>
              <a:rPr lang="en-US" dirty="0" smtClean="0"/>
              <a:t>Speed extremely important!</a:t>
            </a:r>
          </a:p>
          <a:p>
            <a:pPr lvl="1"/>
            <a:r>
              <a:rPr lang="en-US" dirty="0" smtClean="0"/>
              <a:t>We can get 60 images a second</a:t>
            </a:r>
          </a:p>
          <a:p>
            <a:r>
              <a:rPr lang="en-US" dirty="0" smtClean="0"/>
              <a:t>Security cameras can detect threats without constant human surveillance</a:t>
            </a:r>
          </a:p>
          <a:p>
            <a:pPr lvl="1"/>
            <a:r>
              <a:rPr lang="en-US" dirty="0" smtClean="0"/>
              <a:t>And, if you’ve seen movies… humans aren’t always the most reliable when it comes to watching security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learning</a:t>
            </a:r>
          </a:p>
          <a:p>
            <a:pPr lvl="1"/>
            <a:r>
              <a:rPr lang="en-US" dirty="0" smtClean="0"/>
              <a:t>Deliberately give the net the worst possible inputs while training or testing to ‘sabotage’ it</a:t>
            </a:r>
          </a:p>
          <a:p>
            <a:pPr lvl="1"/>
            <a:r>
              <a:rPr lang="en-US" dirty="0" smtClean="0"/>
              <a:t>We can learn how to train very robust models!</a:t>
            </a:r>
          </a:p>
          <a:p>
            <a:r>
              <a:rPr lang="en-US" dirty="0" smtClean="0"/>
              <a:t>Making small changes and seeing how that affects the predictions</a:t>
            </a:r>
          </a:p>
          <a:p>
            <a:pPr lvl="1"/>
            <a:r>
              <a:rPr lang="en-US" dirty="0" smtClean="0"/>
              <a:t>Does adding a little red smudge in an image make a cat into a dog?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3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just jump into neural networks!</a:t>
            </a:r>
          </a:p>
          <a:p>
            <a:pPr lvl="1"/>
            <a:r>
              <a:rPr lang="en-US" dirty="0" smtClean="0"/>
              <a:t>Try simpler things out</a:t>
            </a:r>
          </a:p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Often can outperform humans at complex tasks!</a:t>
            </a:r>
          </a:p>
          <a:p>
            <a:pPr lvl="1"/>
            <a:r>
              <a:rPr lang="en-US" dirty="0" smtClean="0"/>
              <a:t>Chess, Go,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Despite some significant drawbacks, neural networks are one of the most exciting developments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 and can be applied to an amazing variety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the TensorFlow logo, and any related marks are trademarks of Google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diagram of a neural network on the Neural Networks slide is used under the terms of CC-BY-SA 3.0 license.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Architeture</a:t>
            </a:r>
            <a:r>
              <a:rPr lang="en-US" dirty="0" smtClean="0"/>
              <a:t> is by </a:t>
            </a:r>
            <a:r>
              <a:rPr lang="en-US" dirty="0"/>
              <a:t>Aphex34 - Own work, CC BY-SA 4.0, https://commons.wikimedia.org/w/index.php?curid=45679374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br>
              <a:rPr lang="en-US" dirty="0" smtClean="0"/>
            </a:br>
            <a:r>
              <a:rPr lang="en-US" dirty="0" smtClean="0"/>
              <a:t>MACHINE LEARNING?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Regression, Classification, Artificial Intelligence, Reinforcement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KINDS OF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an umbrella term</a:t>
            </a:r>
          </a:p>
          <a:p>
            <a:r>
              <a:rPr lang="en-US" dirty="0" smtClean="0"/>
              <a:t>As a new field, there are a lot of discussions</a:t>
            </a:r>
          </a:p>
          <a:p>
            <a:pPr lvl="1"/>
            <a:r>
              <a:rPr lang="en-US" dirty="0" smtClean="0"/>
              <a:t>Electrical Engineering?</a:t>
            </a:r>
          </a:p>
          <a:p>
            <a:pPr lvl="1"/>
            <a:r>
              <a:rPr lang="en-US" dirty="0" smtClean="0"/>
              <a:t>Computer Science?</a:t>
            </a:r>
          </a:p>
          <a:p>
            <a:pPr lvl="1"/>
            <a:r>
              <a:rPr lang="en-US" dirty="0" smtClean="0"/>
              <a:t>Data Science?</a:t>
            </a:r>
          </a:p>
          <a:p>
            <a:pPr lvl="1"/>
            <a:r>
              <a:rPr lang="en-US" dirty="0" smtClean="0"/>
              <a:t>A combination?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continuous value</a:t>
            </a:r>
          </a:p>
          <a:p>
            <a:pPr lvl="1"/>
            <a:r>
              <a:rPr lang="en-US" dirty="0" smtClean="0"/>
              <a:t>i.e. the value can take a large range, not just a few</a:t>
            </a:r>
            <a:endParaRPr lang="en-US" dirty="0" smtClean="0"/>
          </a:p>
          <a:p>
            <a:r>
              <a:rPr lang="en-US" dirty="0" smtClean="0"/>
              <a:t>Example: Predicting university acceptance rates from number of books in the school’s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membership</a:t>
            </a:r>
          </a:p>
          <a:p>
            <a:pPr lvl="1"/>
            <a:r>
              <a:rPr lang="en-US" dirty="0" smtClean="0"/>
              <a:t>i.e. there are a limited number of groups and we want to know which one to assign this example to</a:t>
            </a:r>
            <a:endParaRPr lang="en-US" dirty="0" smtClean="0"/>
          </a:p>
          <a:p>
            <a:r>
              <a:rPr lang="en-US" dirty="0" smtClean="0"/>
              <a:t>Example: Predicting whether an image is of a cat or a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problem wherein we have sequential, continuous input and feedback from the model interacting with the environment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Trying to get out of a maze, and changing our algorithm based on how long it took to get out (maybe by switching from random choice to always turning left)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vague phrase with tons of possible meanings</a:t>
            </a:r>
          </a:p>
          <a:p>
            <a:r>
              <a:rPr lang="en-US" dirty="0"/>
              <a:t>Modeling technique </a:t>
            </a:r>
            <a:r>
              <a:rPr lang="en-US" dirty="0" smtClean="0"/>
              <a:t>wherein we use artificial neural networks to produce more in-depth results</a:t>
            </a:r>
          </a:p>
          <a:p>
            <a:r>
              <a:rPr lang="en-US" dirty="0" smtClean="0"/>
              <a:t>Example</a:t>
            </a:r>
            <a:r>
              <a:rPr lang="en-US" dirty="0"/>
              <a:t>: Predicting whether an image is of a cat or a </a:t>
            </a:r>
            <a:r>
              <a:rPr lang="en-US" dirty="0" smtClean="0"/>
              <a:t>dog using neural 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99102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6004</TotalTime>
  <Words>1579</Words>
  <Application>Microsoft Office PowerPoint</Application>
  <PresentationFormat>Widescreen</PresentationFormat>
  <Paragraphs>225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fondren scholarship services</vt:lpstr>
      <vt:lpstr>Introduction to  Machine Learning in TensorFlow</vt:lpstr>
      <vt:lpstr>ABOUT TENSORFLOW</vt:lpstr>
      <vt:lpstr>ABOUT KERAS</vt:lpstr>
      <vt:lpstr>WHAT IS MACHINE LEARNING?</vt:lpstr>
      <vt:lpstr>FOUR KINDS OF MACHINE LEARNING</vt:lpstr>
      <vt:lpstr>REGRESSION</vt:lpstr>
      <vt:lpstr>CLASSIFICATION</vt:lpstr>
      <vt:lpstr>REINFORCEMENT LEARNING</vt:lpstr>
      <vt:lpstr>ARTIFICIAL INTELLIGENCE</vt:lpstr>
      <vt:lpstr>NEURAL NETWORKS</vt:lpstr>
      <vt:lpstr>LINEAR REGRESSION</vt:lpstr>
      <vt:lpstr>BASIC LINEAR REGRESSION</vt:lpstr>
      <vt:lpstr>WHY LINEAR REGRESSION?</vt:lpstr>
      <vt:lpstr>LOGISTIC REGRESSION</vt:lpstr>
      <vt:lpstr>BASIC LOGISTIC REGRESSION</vt:lpstr>
      <vt:lpstr>WHY LOGISTIC REGRESSION?</vt:lpstr>
      <vt:lpstr>NEURAL NETWORKS</vt:lpstr>
      <vt:lpstr>WHY NEURAL NETWORKS?</vt:lpstr>
      <vt:lpstr>HOW DO NEURAL NETS WORK?</vt:lpstr>
      <vt:lpstr>NEURAL NETWORK PHASES</vt:lpstr>
      <vt:lpstr>WHAT CAN A NEURAL NET DO?</vt:lpstr>
      <vt:lpstr>WHAT ARE THE DRAWBACKS?</vt:lpstr>
      <vt:lpstr>NEURAL NETWORKS &amp; CONVOLUTION</vt:lpstr>
      <vt:lpstr>WHY CONVOLUTION &amp; NEURAL NETS?</vt:lpstr>
      <vt:lpstr>SAMPLE CNN ARCHITECTURE</vt:lpstr>
      <vt:lpstr>INTERPRETING LAYERS</vt:lpstr>
      <vt:lpstr>ARTIFICIAL INTELLIGENCE</vt:lpstr>
      <vt:lpstr>PERCEPTRONS</vt:lpstr>
      <vt:lpstr>NEURAL NETS AND AI</vt:lpstr>
      <vt:lpstr>FURTHER DIRECTIONS</vt:lpstr>
      <vt:lpstr>TEXT-BASED MODELS</vt:lpstr>
      <vt:lpstr>VIDEO MODELS</vt:lpstr>
      <vt:lpstr>INTERPRETABILITY</vt:lpstr>
      <vt:lpstr>RECAP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461</cp:revision>
  <dcterms:created xsi:type="dcterms:W3CDTF">2019-05-29T19:12:27Z</dcterms:created>
  <dcterms:modified xsi:type="dcterms:W3CDTF">2019-11-06T18:57:40Z</dcterms:modified>
</cp:coreProperties>
</file>