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43"/>
  </p:notesMasterIdLst>
  <p:sldIdLst>
    <p:sldId id="266" r:id="rId2"/>
    <p:sldId id="264" r:id="rId3"/>
    <p:sldId id="274" r:id="rId4"/>
    <p:sldId id="275" r:id="rId5"/>
    <p:sldId id="273" r:id="rId6"/>
    <p:sldId id="277" r:id="rId7"/>
    <p:sldId id="280" r:id="rId8"/>
    <p:sldId id="276" r:id="rId9"/>
    <p:sldId id="278" r:id="rId10"/>
    <p:sldId id="279" r:id="rId11"/>
    <p:sldId id="287" r:id="rId12"/>
    <p:sldId id="269" r:id="rId13"/>
    <p:sldId id="281" r:id="rId14"/>
    <p:sldId id="283" r:id="rId15"/>
    <p:sldId id="282" r:id="rId16"/>
    <p:sldId id="308" r:id="rId17"/>
    <p:sldId id="284" r:id="rId18"/>
    <p:sldId id="307" r:id="rId19"/>
    <p:sldId id="288" r:id="rId20"/>
    <p:sldId id="286" r:id="rId21"/>
    <p:sldId id="285" r:id="rId22"/>
    <p:sldId id="267" r:id="rId23"/>
    <p:sldId id="291" r:id="rId24"/>
    <p:sldId id="293" r:id="rId25"/>
    <p:sldId id="294" r:id="rId26"/>
    <p:sldId id="304" r:id="rId27"/>
    <p:sldId id="301" r:id="rId28"/>
    <p:sldId id="302" r:id="rId29"/>
    <p:sldId id="303" r:id="rId30"/>
    <p:sldId id="309" r:id="rId31"/>
    <p:sldId id="310" r:id="rId32"/>
    <p:sldId id="305" r:id="rId33"/>
    <p:sldId id="306" r:id="rId34"/>
    <p:sldId id="272" r:id="rId35"/>
    <p:sldId id="295" r:id="rId36"/>
    <p:sldId id="296" r:id="rId37"/>
    <p:sldId id="297" r:id="rId38"/>
    <p:sldId id="270" r:id="rId39"/>
    <p:sldId id="298" r:id="rId40"/>
    <p:sldId id="299" r:id="rId41"/>
    <p:sldId id="26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7F5B3-0678-46AB-8D95-A69C2A76921D}" v="17" dt="2019-06-19T19:23:33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5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https://upload.wikimedia.org/wikipedia/commons/thumb/1/1b/R_logo.svg/724px-R_logo.svg.png">
            <a:extLst>
              <a:ext uri="{FF2B5EF4-FFF2-40B4-BE49-F238E27FC236}">
                <a16:creationId xmlns:a16="http://schemas.microsoft.com/office/drawing/2014/main" id="{22F5568E-0FEC-41B2-BC84-B0C48CC4DE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1484453" cy="11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https://upload.wikimedia.org/wikipedia/commons/thumb/1/1b/R_logo.svg/724px-R_logo.svg.png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176" y="2608162"/>
            <a:ext cx="2556973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R and RStudio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0" name="Picture 8" descr="Image result for R logo">
            <a:extLst>
              <a:ext uri="{FF2B5EF4-FFF2-40B4-BE49-F238E27FC236}">
                <a16:creationId xmlns:a16="http://schemas.microsoft.com/office/drawing/2014/main" id="{F8D5928D-0061-478D-A5BF-2828C9E6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837" y="2550698"/>
            <a:ext cx="4096521" cy="317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a value for future use</a:t>
            </a:r>
          </a:p>
          <a:p>
            <a:r>
              <a:rPr lang="en-US" dirty="0"/>
              <a:t>Value can change!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&lt;- 5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as.(TYPE)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functions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(3.3)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Integer conversion always rounds down!</a:t>
            </a:r>
          </a:p>
          <a:p>
            <a:r>
              <a:rPr lang="en-US" dirty="0">
                <a:cs typeface="Courier New" panose="02070309020205020404" pitchFamily="49" charset="0"/>
              </a:rPr>
              <a:t>Especially useful for converting between various numeric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8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Scalars, lists, arrays, matrices, factors, data frames,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9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value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Character: ‘a’</a:t>
            </a:r>
          </a:p>
          <a:p>
            <a:pPr lvl="1"/>
            <a:r>
              <a:rPr lang="en-US" dirty="0"/>
              <a:t>Numeric (decimal)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Logical: True or False</a:t>
            </a:r>
          </a:p>
          <a:p>
            <a:pPr lvl="1"/>
            <a:r>
              <a:rPr lang="en-US" dirty="0"/>
              <a:t>Complex</a:t>
            </a:r>
          </a:p>
          <a:p>
            <a:r>
              <a:rPr lang="en-US" dirty="0"/>
              <a:t>Special missing value: NA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Fixed-length list of values of all the same type</a:t>
            </a:r>
          </a:p>
          <a:p>
            <a:r>
              <a:rPr lang="en-US" dirty="0"/>
              <a:t>Created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US" dirty="0"/>
              <a:t> function</a:t>
            </a:r>
          </a:p>
          <a:p>
            <a:r>
              <a:rPr lang="en-US" dirty="0"/>
              <a:t>Examples: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c(1, 2, 3), c(0.4, 0.5), c(“hello”, “hi”)</a:t>
            </a:r>
            <a:r>
              <a:rPr lang="en-US" dirty="0">
                <a:cs typeface="Courier New" panose="02070309020205020404" pitchFamily="49" charset="0"/>
              </a:rPr>
              <a:t>.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c(1, “hello”)</a:t>
            </a:r>
            <a:r>
              <a:rPr lang="en-US" dirty="0">
                <a:cs typeface="Courier New" panose="02070309020205020404" pitchFamily="49" charset="0"/>
              </a:rPr>
              <a:t>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Access by subscript.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cs typeface="Courier New" panose="02070309020205020404" pitchFamily="49" charset="0"/>
              </a:rPr>
              <a:t>is a vector,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</a:t>
            </a:r>
            <a:r>
              <a:rPr lang="en-US" dirty="0">
                <a:cs typeface="Courier New" panose="02070309020205020404" pitchFamily="49" charset="0"/>
              </a:rPr>
              <a:t>returns the 1</a:t>
            </a:r>
            <a:r>
              <a:rPr lang="en-US" baseline="30000" dirty="0">
                <a:cs typeface="Courier New" panose="02070309020205020404" pitchFamily="49" charset="0"/>
              </a:rPr>
              <a:t>st</a:t>
            </a:r>
            <a:r>
              <a:rPr lang="en-US" dirty="0">
                <a:cs typeface="Courier New" panose="02070309020205020404" pitchFamily="49" charset="0"/>
              </a:rPr>
              <a:t> element.</a:t>
            </a:r>
          </a:p>
          <a:p>
            <a:r>
              <a:rPr lang="en-US" dirty="0">
                <a:cs typeface="Courier New" panose="02070309020205020404" pitchFamily="49" charset="0"/>
              </a:rPr>
              <a:t>Ranges: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1:14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7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list of values of any type</a:t>
            </a:r>
          </a:p>
          <a:p>
            <a:r>
              <a:rPr lang="en-US" dirty="0"/>
              <a:t>Created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dirty="0"/>
              <a:t> function</a:t>
            </a:r>
          </a:p>
          <a:p>
            <a:r>
              <a:rPr lang="en-US" dirty="0"/>
              <a:t>Examples: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list(1, 2, 3), c(0.4, 0.5), c(“hello”, “hi”), list(1, “hello”)</a:t>
            </a:r>
          </a:p>
          <a:p>
            <a:r>
              <a:rPr lang="en-US" dirty="0"/>
              <a:t>Access by subscript.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cs typeface="Courier New" panose="02070309020205020404" pitchFamily="49" charset="0"/>
              </a:rPr>
              <a:t>is a vector,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</a:t>
            </a:r>
            <a:r>
              <a:rPr lang="en-US" dirty="0">
                <a:cs typeface="Courier New" panose="02070309020205020404" pitchFamily="49" charset="0"/>
              </a:rPr>
              <a:t>returns the 1</a:t>
            </a:r>
            <a:r>
              <a:rPr lang="en-US" baseline="30000" dirty="0">
                <a:cs typeface="Courier New" panose="02070309020205020404" pitchFamily="49" charset="0"/>
              </a:rPr>
              <a:t>st</a:t>
            </a:r>
            <a:r>
              <a:rPr lang="en-US" dirty="0">
                <a:cs typeface="Courier New" panose="02070309020205020404" pitchFamily="49" charset="0"/>
              </a:rPr>
              <a:t> element.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list of values of any type</a:t>
            </a:r>
          </a:p>
          <a:p>
            <a:r>
              <a:rPr lang="en-US" dirty="0"/>
              <a:t>Created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dirty="0"/>
              <a:t> function</a:t>
            </a:r>
          </a:p>
          <a:p>
            <a:r>
              <a:rPr lang="en-US" dirty="0"/>
              <a:t>Examples: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list(1, 2, 3), c(0.4, 0.5), c(“hello”, “hi”), list(1, “hello”)</a:t>
            </a:r>
          </a:p>
          <a:p>
            <a:r>
              <a:rPr lang="en-US" dirty="0"/>
              <a:t>Can always access by subscript.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cs typeface="Courier New" panose="02070309020205020404" pitchFamily="49" charset="0"/>
              </a:rPr>
              <a:t>is a list,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a[[1]] </a:t>
            </a:r>
            <a:r>
              <a:rPr lang="en-US" dirty="0">
                <a:cs typeface="Courier New" panose="02070309020205020404" pitchFamily="49" charset="0"/>
              </a:rPr>
              <a:t>returns the 1</a:t>
            </a:r>
            <a:r>
              <a:rPr lang="en-US" baseline="30000" dirty="0">
                <a:cs typeface="Courier New" panose="02070309020205020404" pitchFamily="49" charset="0"/>
              </a:rPr>
              <a:t>st</a:t>
            </a:r>
            <a:r>
              <a:rPr lang="en-US" dirty="0">
                <a:cs typeface="Courier New" panose="02070309020205020404" pitchFamily="49" charset="0"/>
              </a:rPr>
              <a:t> element</a:t>
            </a:r>
          </a:p>
          <a:p>
            <a:r>
              <a:rPr lang="en-US" dirty="0">
                <a:cs typeface="Courier New" panose="02070309020205020404" pitchFamily="49" charset="0"/>
              </a:rPr>
              <a:t>Also, can access by giving custom names to values!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ages &lt;- list(16, 17); names(ages) &lt;- c(“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“tony”)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ages$steve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4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Native support (uncommon in many programming languages!)</a:t>
                </a:r>
              </a:p>
              <a:p>
                <a:r>
                  <a:rPr lang="en-US" dirty="0"/>
                  <a:t>Initialize: provide list of values and number of rows or columns</a:t>
                </a:r>
              </a:p>
              <a:p>
                <a:r>
                  <a:rPr lang="en-US" dirty="0"/>
                  <a:t>Fills down a column first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matrix(1:4,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nrow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2) -&gt;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/>
                  <a:t>Arrays: just matrices with the option to have more dimensions</a:t>
                </a:r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89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MATRICES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matrix mat</a:t>
            </a:r>
          </a:p>
          <a:p>
            <a:pPr lvl="1"/>
            <a:r>
              <a:rPr lang="en-US" dirty="0"/>
              <a:t>Access one value:</a:t>
            </a:r>
          </a:p>
          <a:p>
            <a:pPr lvl="2"/>
            <a:r>
              <a:rPr lang="en-US" dirty="0"/>
              <a:t>mat[3,4]: element in 3</a:t>
            </a:r>
            <a:r>
              <a:rPr lang="en-US" baseline="30000" dirty="0"/>
              <a:t>rd</a:t>
            </a:r>
            <a:r>
              <a:rPr lang="en-US" dirty="0"/>
              <a:t> row, 4</a:t>
            </a:r>
            <a:r>
              <a:rPr lang="en-US" baseline="30000" dirty="0"/>
              <a:t>th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Access a column:</a:t>
            </a:r>
          </a:p>
          <a:p>
            <a:pPr lvl="2"/>
            <a:r>
              <a:rPr lang="en-US" dirty="0"/>
              <a:t>mat[,3 ]: 3</a:t>
            </a:r>
            <a:r>
              <a:rPr lang="en-US" baseline="30000" dirty="0"/>
              <a:t>rd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Access a row:</a:t>
            </a:r>
          </a:p>
          <a:p>
            <a:pPr lvl="2"/>
            <a:r>
              <a:rPr lang="en-US" dirty="0"/>
              <a:t>mat[3,]: 3</a:t>
            </a:r>
            <a:r>
              <a:rPr lang="en-US" baseline="30000" dirty="0"/>
              <a:t>rd</a:t>
            </a:r>
            <a:r>
              <a:rPr lang="en-US" dirty="0"/>
              <a:t> row</a:t>
            </a:r>
          </a:p>
          <a:p>
            <a:pPr lvl="1"/>
            <a:r>
              <a:rPr lang="en-US" dirty="0"/>
              <a:t>Access a range of rows or columns:</a:t>
            </a:r>
          </a:p>
          <a:p>
            <a:pPr lvl="2"/>
            <a:r>
              <a:rPr lang="en-US" dirty="0"/>
              <a:t>mat[1:2, 3:5]</a:t>
            </a:r>
          </a:p>
          <a:p>
            <a:pPr lvl="3"/>
            <a:r>
              <a:rPr lang="en-US" dirty="0"/>
              <a:t>First 2 rows, columns 3 to 5</a:t>
            </a:r>
          </a:p>
          <a:p>
            <a:r>
              <a:rPr lang="en-US" dirty="0"/>
              <a:t>Can save to these as well using assignment operator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88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%*% (don’t use *!)</a:t>
            </a:r>
          </a:p>
          <a:p>
            <a:r>
              <a:rPr lang="en-US" dirty="0"/>
              <a:t>Requires conformable dimensions</a:t>
            </a:r>
          </a:p>
          <a:p>
            <a:pPr lvl="1"/>
            <a:r>
              <a:rPr lang="en-US" dirty="0"/>
              <a:t>Number of columns in first matrix = number of rows in second matrix</a:t>
            </a:r>
          </a:p>
          <a:p>
            <a:r>
              <a:rPr lang="en-US" dirty="0"/>
              <a:t>Extremely fast!</a:t>
            </a:r>
          </a:p>
          <a:p>
            <a:pPr lvl="1"/>
            <a:r>
              <a:rPr lang="en-US" dirty="0"/>
              <a:t>Optimized libraries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0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Free, open-source</a:t>
            </a:r>
          </a:p>
          <a:p>
            <a:r>
              <a:rPr lang="en-US" dirty="0"/>
              <a:t>Data handling and storage</a:t>
            </a:r>
          </a:p>
          <a:p>
            <a:r>
              <a:rPr lang="en-US" dirty="0"/>
              <a:t>Programming language</a:t>
            </a:r>
          </a:p>
          <a:p>
            <a:r>
              <a:rPr lang="en-US" dirty="0"/>
              <a:t>Huge number of free packages give extended modeling, visualization, manipulation, and more capabilities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Categorical data</a:t>
            </a:r>
          </a:p>
          <a:p>
            <a:pPr lvl="1"/>
            <a:r>
              <a:rPr lang="en-US" dirty="0"/>
              <a:t>Only a few possible values</a:t>
            </a:r>
          </a:p>
          <a:p>
            <a:pPr lvl="1"/>
            <a:r>
              <a:rPr lang="en-US" dirty="0"/>
              <a:t>Example: US States</a:t>
            </a:r>
          </a:p>
          <a:p>
            <a:r>
              <a:rPr lang="en-US" dirty="0"/>
              <a:t>Create a factor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factor(c(...), levels=c(...))</a:t>
            </a:r>
          </a:p>
          <a:p>
            <a:r>
              <a:rPr lang="en-US" dirty="0">
                <a:cs typeface="Courier New" panose="02070309020205020404" pitchFamily="49" charset="0"/>
              </a:rPr>
              <a:t>First argument: vector </a:t>
            </a:r>
          </a:p>
          <a:p>
            <a:r>
              <a:rPr lang="en-US" dirty="0">
                <a:cs typeface="Courier New" panose="02070309020205020404" pitchFamily="49" charset="0"/>
              </a:rPr>
              <a:t>Levels: all possible values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not provided, factor will assume you have provided all possibilities</a:t>
            </a:r>
          </a:p>
          <a:p>
            <a:r>
              <a:rPr lang="en-US" dirty="0">
                <a:cs typeface="Courier New" panose="02070309020205020404" pitchFamily="49" charset="0"/>
              </a:rPr>
              <a:t>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factor(c(“Grad Student”, “Grad Student”, “Staff”), levels=c(“Grad Student”, “Staff”, “Faculty”))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5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quintessential R data type</a:t>
            </a:r>
          </a:p>
          <a:p>
            <a:r>
              <a:rPr lang="en-US" dirty="0"/>
              <a:t>Extremely flexible and powerful</a:t>
            </a:r>
          </a:p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Column: a variable</a:t>
            </a:r>
          </a:p>
          <a:p>
            <a:pPr lvl="1"/>
            <a:r>
              <a:rPr lang="en-US" dirty="0"/>
              <a:t>Row: an observation</a:t>
            </a:r>
          </a:p>
          <a:p>
            <a:r>
              <a:rPr lang="en-US" dirty="0"/>
              <a:t>Give data as columns.</a:t>
            </a:r>
          </a:p>
          <a:p>
            <a:r>
              <a:rPr lang="en-US" dirty="0"/>
              <a:t>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(name=c(“John”, “Molly”), age=c(15,17))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John is 15, Molly is 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3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</a:t>
            </a:r>
            <a:br>
              <a:rPr lang="en-US" dirty="0"/>
            </a:br>
            <a:r>
              <a:rPr lang="en-US" dirty="0"/>
              <a:t>WRITING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Excel, Comma-Separated and Tab-Separated Values, and more!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FILE FORMATS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Comma/Tab Separated Values: (.csv, .</a:t>
            </a:r>
            <a:r>
              <a:rPr lang="en-US" dirty="0" err="1"/>
              <a:t>tsv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 err="1"/>
              <a:t>name,age,occupation</a:t>
            </a:r>
            <a:r>
              <a:rPr lang="en-US" dirty="0"/>
              <a:t> (first line: header)</a:t>
            </a:r>
          </a:p>
          <a:p>
            <a:pPr lvl="2"/>
            <a:r>
              <a:rPr lang="en-US" dirty="0"/>
              <a:t>tony,23,banker (all other lines: observations)</a:t>
            </a:r>
          </a:p>
          <a:p>
            <a:r>
              <a:rPr lang="en-US" dirty="0"/>
              <a:t>Excel files (.</a:t>
            </a:r>
            <a:r>
              <a:rPr lang="en-US" dirty="0" err="1"/>
              <a:t>xlsx</a:t>
            </a:r>
            <a:r>
              <a:rPr lang="en-US" dirty="0"/>
              <a:t>, .</a:t>
            </a:r>
            <a:r>
              <a:rPr lang="en-US" dirty="0" err="1"/>
              <a:t>xls</a:t>
            </a:r>
            <a:r>
              <a:rPr lang="en-US" dirty="0"/>
              <a:t>*)</a:t>
            </a:r>
          </a:p>
          <a:p>
            <a:r>
              <a:rPr lang="en-US" dirty="0"/>
              <a:t>JSON (.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{“name”: “Tony”, “age”: 23, “occupation:” “banker”}</a:t>
            </a:r>
          </a:p>
          <a:p>
            <a:r>
              <a:rPr lang="en-US" dirty="0"/>
              <a:t>XML (.xml)</a:t>
            </a:r>
          </a:p>
          <a:p>
            <a:pPr lvl="1"/>
            <a:r>
              <a:rPr lang="en-US" dirty="0"/>
              <a:t>&lt;person&gt; &lt;name&gt;Tony&lt;/name&gt; &lt;age&gt;23&lt;/age&gt; &lt;occupation&gt;banker&lt;/occupation&gt; &lt;/person&gt;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66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 FORMATS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Comma/Tab Separated Values: (.csv, .</a:t>
            </a:r>
            <a:r>
              <a:rPr lang="en-US" dirty="0" err="1"/>
              <a:t>tsv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Read.csv</a:t>
            </a:r>
          </a:p>
          <a:p>
            <a:r>
              <a:rPr lang="en-US" dirty="0"/>
              <a:t>Excel files (.</a:t>
            </a:r>
            <a:r>
              <a:rPr lang="en-US" dirty="0" err="1"/>
              <a:t>xlsx</a:t>
            </a:r>
            <a:r>
              <a:rPr lang="en-US" dirty="0"/>
              <a:t>, .</a:t>
            </a:r>
            <a:r>
              <a:rPr lang="en-US" dirty="0" err="1"/>
              <a:t>xls</a:t>
            </a:r>
            <a:r>
              <a:rPr lang="en-US" dirty="0"/>
              <a:t>*)</a:t>
            </a:r>
          </a:p>
          <a:p>
            <a:r>
              <a:rPr lang="en-US" dirty="0"/>
              <a:t>JSON (.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XML (.xml)</a:t>
            </a:r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07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 FORMATS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Comma/Tab Separated Values: (.csv, .</a:t>
            </a:r>
            <a:r>
              <a:rPr lang="en-US" dirty="0" err="1"/>
              <a:t>tsv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Write.csv</a:t>
            </a:r>
          </a:p>
          <a:p>
            <a:r>
              <a:rPr lang="en-US" dirty="0"/>
              <a:t>Excel files (.</a:t>
            </a:r>
            <a:r>
              <a:rPr lang="en-US" dirty="0" err="1"/>
              <a:t>xlsx</a:t>
            </a:r>
            <a:r>
              <a:rPr lang="en-US" dirty="0"/>
              <a:t>, .</a:t>
            </a:r>
            <a:r>
              <a:rPr lang="en-US" dirty="0" err="1"/>
              <a:t>xls</a:t>
            </a:r>
            <a:r>
              <a:rPr lang="en-US" dirty="0"/>
              <a:t>*)</a:t>
            </a:r>
          </a:p>
          <a:p>
            <a:r>
              <a:rPr lang="en-US" dirty="0"/>
              <a:t>JSON (.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XML (.xml)</a:t>
            </a:r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88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 ON FACTORS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quick to assume strings you pass in data frames are factors</a:t>
            </a:r>
          </a:p>
          <a:p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(name=c(“John”, “Molly”), age=c(15,17))</a:t>
            </a:r>
          </a:p>
          <a:p>
            <a:pPr lvl="1"/>
            <a:r>
              <a:rPr lang="en-US" dirty="0"/>
              <a:t>Name is a factor!</a:t>
            </a:r>
          </a:p>
          <a:p>
            <a:pPr lvl="1"/>
            <a:r>
              <a:rPr lang="en-US" dirty="0"/>
              <a:t>Does this make sense?</a:t>
            </a:r>
          </a:p>
          <a:p>
            <a:r>
              <a:rPr lang="en-US" dirty="0"/>
              <a:t>If this a problem (which it often is), change the type of the column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92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Subsetting and filtering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34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Row:</a:t>
            </a:r>
          </a:p>
          <a:p>
            <a:r>
              <a:rPr lang="en-US" dirty="0"/>
              <a:t>By Column: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29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4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RSTUDIO?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Open-source, but not entirely free</a:t>
            </a:r>
          </a:p>
          <a:p>
            <a:r>
              <a:rPr lang="en-US" dirty="0"/>
              <a:t>Graphical user interface providing easy access to R</a:t>
            </a:r>
          </a:p>
          <a:p>
            <a:r>
              <a:rPr lang="en-US" dirty="0"/>
              <a:t>Not officially affiliated with R</a:t>
            </a:r>
          </a:p>
          <a:p>
            <a:r>
              <a:rPr lang="en-US" dirty="0"/>
              <a:t>Provides amazing cheat sheets!</a:t>
            </a:r>
          </a:p>
        </p:txBody>
      </p:sp>
    </p:spTree>
    <p:extLst>
      <p:ext uri="{BB962C8B-B14F-4D97-AF65-F5344CB8AC3E}">
        <p14:creationId xmlns:p14="http://schemas.microsoft.com/office/powerpoint/2010/main" val="2256121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filter to delete unusable rows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5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Mean, median, range, mode, standard deviation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71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 FAMILY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23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INDEXING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69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Scatterplots, boxplots, and histograms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20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4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86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78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and Multiple Linear 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6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2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RICE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Hadley Wickham</a:t>
            </a:r>
          </a:p>
          <a:p>
            <a:pPr lvl="1"/>
            <a:r>
              <a:rPr lang="en-US" dirty="0"/>
              <a:t>former Rice professor</a:t>
            </a:r>
          </a:p>
          <a:p>
            <a:pPr lvl="1"/>
            <a:r>
              <a:rPr lang="en-US" dirty="0"/>
              <a:t>Chief Scientist at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Originator of the </a:t>
            </a:r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Author of “R for Data Science”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Image result for hadley wickh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77" y="1332246"/>
            <a:ext cx="4683542" cy="46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38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LINEAR MODELS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73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 logo (https://www.r-project.org/logo/) is used under the terms of the Creative Commons Attribution-</a:t>
            </a:r>
            <a:r>
              <a:rPr lang="en-US" dirty="0" err="1"/>
              <a:t>ShareAlike</a:t>
            </a:r>
            <a:r>
              <a:rPr lang="en-US" dirty="0"/>
              <a:t> 4.0 International license.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RSTUDIO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walkthrough of important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1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https://pbs.twimg.com/media/D83d2-dW4AULriR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597318"/>
            <a:ext cx="9210675" cy="55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81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INTERFACE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7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Arithmetic, assignment, matrix multiplication, converting between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1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BASIC MATH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 + (5 + 3)</a:t>
            </a:r>
          </a:p>
          <a:p>
            <a:r>
              <a:rPr lang="en-US" dirty="0"/>
              <a:t>Subtraction: - (5 - 3). Also, negation with – (-3)</a:t>
            </a:r>
          </a:p>
          <a:p>
            <a:r>
              <a:rPr lang="en-US" dirty="0"/>
              <a:t>Multiplication: * (5 * 3)</a:t>
            </a:r>
          </a:p>
          <a:p>
            <a:r>
              <a:rPr lang="en-US" dirty="0"/>
              <a:t>Division: / (5 / 3)</a:t>
            </a:r>
          </a:p>
          <a:p>
            <a:r>
              <a:rPr lang="en-US" dirty="0"/>
              <a:t>Power: ** or ^ (5**3, 5^3)</a:t>
            </a:r>
          </a:p>
          <a:p>
            <a:r>
              <a:rPr lang="en-US" dirty="0"/>
              <a:t>Square Root: sqrt function (sqrt(5))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01154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681</TotalTime>
  <Words>1925</Words>
  <Application>Microsoft Office PowerPoint</Application>
  <PresentationFormat>Widescreen</PresentationFormat>
  <Paragraphs>291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 New</vt:lpstr>
      <vt:lpstr>fondren scholarship services</vt:lpstr>
      <vt:lpstr>Introduction to  R and RStudio </vt:lpstr>
      <vt:lpstr>WHAT IS R?</vt:lpstr>
      <vt:lpstr>WHAT IS RSTUDIO?</vt:lpstr>
      <vt:lpstr>THE RICE CONNECTION</vt:lpstr>
      <vt:lpstr>THE RSTUDIO INTERFACE</vt:lpstr>
      <vt:lpstr>PowerPoint Presentation</vt:lpstr>
      <vt:lpstr>RSTUDIO INTERFACE</vt:lpstr>
      <vt:lpstr>SIMPLE OPERATIONS</vt:lpstr>
      <vt:lpstr>ARITHMETIC AND BASIC MATH</vt:lpstr>
      <vt:lpstr>ASSIGNMENT</vt:lpstr>
      <vt:lpstr>TYPE CONVERSION</vt:lpstr>
      <vt:lpstr>DATA TYPES</vt:lpstr>
      <vt:lpstr>SCALARS</vt:lpstr>
      <vt:lpstr>ATOMIC VECTORS</vt:lpstr>
      <vt:lpstr>LISTS</vt:lpstr>
      <vt:lpstr>LISTS</vt:lpstr>
      <vt:lpstr>MATRICES</vt:lpstr>
      <vt:lpstr>ACCESSING MATRICES</vt:lpstr>
      <vt:lpstr>MATRIX MULTIPLICATION</vt:lpstr>
      <vt:lpstr>FACTORS</vt:lpstr>
      <vt:lpstr>DATA FRAME</vt:lpstr>
      <vt:lpstr>READING AND  WRITING DATA</vt:lpstr>
      <vt:lpstr>COMMON FILE FORMATS</vt:lpstr>
      <vt:lpstr>READING FILE FORMATS</vt:lpstr>
      <vt:lpstr>WRITING FILE FORMATS</vt:lpstr>
      <vt:lpstr>A WORD OF WARNING ON FACTORS</vt:lpstr>
      <vt:lpstr>DATA MANIPULATION</vt:lpstr>
      <vt:lpstr>SUBSETTING</vt:lpstr>
      <vt:lpstr>FILTERING</vt:lpstr>
      <vt:lpstr>CLEANING</vt:lpstr>
      <vt:lpstr>SUMMARY FUNCTIONS</vt:lpstr>
      <vt:lpstr>THE APPLY FAMILY</vt:lpstr>
      <vt:lpstr>LOGICAL INDEXING</vt:lpstr>
      <vt:lpstr>VISUALIZATION</vt:lpstr>
      <vt:lpstr>SCATTERPLOTS</vt:lpstr>
      <vt:lpstr>HISTOGRAMS</vt:lpstr>
      <vt:lpstr>BOXPLOTS</vt:lpstr>
      <vt:lpstr>MODELING</vt:lpstr>
      <vt:lpstr>LINEAR MODELING</vt:lpstr>
      <vt:lpstr>VISUALIZING LINEAR MODELS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175</cp:revision>
  <dcterms:created xsi:type="dcterms:W3CDTF">2019-05-29T19:12:27Z</dcterms:created>
  <dcterms:modified xsi:type="dcterms:W3CDTF">2019-06-30T03:19:36Z</dcterms:modified>
</cp:coreProperties>
</file>