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4.png" ContentType="image/png"/>
  <Override PartName="/ppt/media/image62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FF4C469-B616-42A6-BABE-89D06240057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331A6A-1C77-48E6-8E01-04435970DE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4463C70-D814-4B6B-A7CE-9914821D21E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86F3F9-6027-415C-82C9-B92FFBB11D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3AC698-8AFB-446C-816E-724F8E1DED8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134BDB-D776-4F7B-B9C5-7B4987B517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bakitybacon/rice-data-and-donuts-github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hyperlink" Target="https://github.com/logos" TargetMode="External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1f4e79"/>
                </a:solidFill>
                <a:latin typeface="Calibri Light"/>
              </a:rPr>
              <a:t>Introduction to </a:t>
            </a:r>
            <a:br/>
            <a:r>
              <a:rPr b="1" lang="en-US" sz="6600" spc="-1" strike="noStrike">
                <a:solidFill>
                  <a:srgbClr val="1f4e79"/>
                </a:solidFill>
                <a:latin typeface="Calibri Light"/>
              </a:rPr>
              <a:t>Git and GitHub</a:t>
            </a:r>
            <a:br/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 descr=""/>
          <p:cNvPicPr/>
          <p:nvPr/>
        </p:nvPicPr>
        <p:blipFill>
          <a:blip r:embed="rId1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Arial"/>
                <a:ea typeface="Arial"/>
              </a:rPr>
              <a:t>Fondren Library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033040" y="535572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Digital Scholarship Services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2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Content Placeholder 5" descr=""/>
          <p:cNvPicPr/>
          <p:nvPr/>
        </p:nvPicPr>
        <p:blipFill>
          <a:blip r:embed="rId1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81CDB9E-1D19-4770-95FC-B414D1440F5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57BBD1-98B5-4531-90F8-18390BF5CB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LOCALITY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Snapshots stored on your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computer, not only on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server!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Hidden .git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Stores entire history of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project (compressed!)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9AC8BD7-094D-4C0E-8663-FFC1273FA7B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5144E2-5FBA-42BC-88AD-69FAF3E3972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1" name="Picture 6" descr=""/>
          <p:cNvPicPr/>
          <p:nvPr/>
        </p:nvPicPr>
        <p:blipFill>
          <a:blip r:embed="rId1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9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FILE: .GITIGNORE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.gitignore (note the period!)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set of filenames. No file in here will be added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 Uses: backup files, stored passwords for APIs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AB12D53-9B7E-4B2A-9136-411B8A82285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EC1479-DB75-45AF-9067-2807E27545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6378120" y="2127600"/>
            <a:ext cx="5509080" cy="189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FILE: README.md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README.md (note the case!)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text-based description of a directory or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Markdown language. Coming up next!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D39FB5F-3AD7-4127-A0AB-09A50F7C3D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6BCAA82-9976-415C-A54C-35039C80D5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0" t="0" r="-4576" b="60495"/>
          <a:stretch/>
        </p:blipFill>
        <p:spPr>
          <a:xfrm>
            <a:off x="5893560" y="2457720"/>
            <a:ext cx="6085080" cy="20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MARKDOWN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 formatting and text only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dialects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in a lot of places (Reddit)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6A3DE68-578E-4BD8-9410-D05C38F88CF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A738D8-1E38-43AF-8964-39EA3AAA1A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-828" t="5903" r="0" b="0"/>
          <a:stretch/>
        </p:blipFill>
        <p:spPr>
          <a:xfrm>
            <a:off x="6766560" y="454320"/>
            <a:ext cx="4794480" cy="320328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2926080" y="3835440"/>
            <a:ext cx="5352480" cy="21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untracked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git has not been told about this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modified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staged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committed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made git take a snapshot of our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7F82EAC-75DF-49FE-864D-15A708BD666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CC3C93-95E4-47A2-BA83-99D1D5BB1E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256A912-8900-43AC-BB62-91455AD9177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6CFCC89-0687-4FC2-A76E-870F4DF0BE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0" name="Picture 7" descr=""/>
          <p:cNvPicPr/>
          <p:nvPr/>
        </p:nvPicPr>
        <p:blipFill>
          <a:blip r:embed="rId1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22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CREATING &amp; CLONING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REPOSITORIES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89CFC43-777F-4EFB-AD86-592A1BED36D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096EBF7-BCE3-4ED0-9428-8CEF67C9DA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2D41EA8-D8D6-4180-B4B4-8DF84216DA8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AAA6B1-E95C-45D6-B725-0FD75EB666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557A385-85C6-41CC-A77A-EEBC8A0C4F5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86AC4F-7555-471E-B5EE-C3C9D55793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1"/>
          <a:srcRect l="0" t="0" r="14809" b="0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widely used version-control system!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Remembers entire project history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Easily undo changes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Track contributions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and Open-Source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Fast &amp; 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Optimized for collaboration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Non-linear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67C7F15-F8AC-47EA-90C2-6FCF9751541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8DF9EE-3829-45AD-845A-A8E5FBDDBC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Downloads entire history of a repository hosted on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ways to get the URL: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42EF133-705E-48EA-9B18-AA6489B2232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DA4651B-DE64-41E3-A371-F4E4ECFE49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4" name="Picture 6" descr=""/>
          <p:cNvPicPr/>
          <p:nvPr/>
        </p:nvPicPr>
        <p:blipFill>
          <a:blip r:embed="rId1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recent snapshot immediately available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0C841BE-DB30-4570-B762-B2984D9C679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27F775-4109-44BA-AC8D-0A07370FB3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8686112-EEAB-4CF5-AEDF-BE32DA0049E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50B30F-490D-4117-99B4-28045E79BA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7" name="Picture 2" descr=""/>
          <p:cNvPicPr/>
          <p:nvPr/>
        </p:nvPicPr>
        <p:blipFill>
          <a:blip r:embed="rId1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58" name="Picture 4" descr=""/>
          <p:cNvPicPr/>
          <p:nvPr/>
        </p:nvPicPr>
        <p:blipFill>
          <a:blip r:embed="rId2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Clone this repository from GitHub now!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https://github.com/bakitybacon/rice-data-and-donuts-github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363C6F7-5AB6-442C-A4F0-3651204AB24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D125A4-817A-4B0A-883E-75808A80D1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EDITING WORKFLOW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80E788B-F2D4-4975-BA80-205B21617C7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C95DD9-6BD9-4204-9A7A-0A7A01EE6F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REVIEW OF FILE STATES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D0A8368-31ED-491B-9E1B-852F328F257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BF09D5-99F1-46F6-86AF-2B1927347DF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3" name="Content Placeholder 8" descr=""/>
          <p:cNvPicPr/>
          <p:nvPr/>
        </p:nvPicPr>
        <p:blipFill>
          <a:blip r:embed="rId1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Changed files on disk.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94B591D-77E8-4FCD-86DF-8D82E5377C0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369BC8-BBA7-4415-A59B-7DE341879A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9" name="Picture 7" descr=""/>
          <p:cNvPicPr/>
          <p:nvPr/>
        </p:nvPicPr>
        <p:blipFill>
          <a:blip r:embed="rId1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and edit any file using any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C1F4F1C-ECBE-4122-90DF-88B46689D83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45AC2E7-2C97-494F-A6DB-5F50A1AA9EA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Starting from an empty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do we know?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doesn’t point to anything (no snapshots!)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but not yet told git to pay attention to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B3ED7E0-488E-48C9-80D3-57DAC2E07BD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B020C15-0116-4176-AC41-A290BC5E97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1" name="Picture 7" descr=""/>
          <p:cNvPicPr/>
          <p:nvPr/>
        </p:nvPicPr>
        <p:blipFill>
          <a:blip r:embed="rId1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 changes to text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Green: added 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Red: taken out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White: not changed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B767388-6C44-4B2B-B9E3-D9FD928A8C3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D07EC7-4427-40F5-80AF-E0647C6938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1"/>
          <a:srcRect l="0" t="0" r="64286" b="0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98" name="Picture 4" descr=""/>
          <p:cNvPicPr/>
          <p:nvPr/>
        </p:nvPicPr>
        <p:blipFill>
          <a:blip r:embed="rId2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Affiliated with GitHub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(which is owned by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Microsoft)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file editor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graphical user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user interfaces exist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Proactive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Must tell git about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everything we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F9EFF8B-BA5B-4EF3-82D5-CFDF59BF253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88ED7C-0E1E-4065-B65A-A9B65BC650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3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IMAGES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2-Up: side-by-side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78E55EB-5641-4279-8D17-411BB8D0476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04BF4F-EDBA-4409-84CE-76FC0E8EE7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4" name="Picture 6" descr=""/>
          <p:cNvPicPr/>
          <p:nvPr/>
        </p:nvPicPr>
        <p:blipFill>
          <a:blip r:embed="rId1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DOCUMENTS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9C9ACCE-CF52-4E70-A983-C8913256744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3D61598-C42F-484C-830B-7A9EF92B668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0" name="Picture 6" descr=""/>
          <p:cNvPicPr/>
          <p:nvPr/>
        </p:nvPicPr>
        <p:blipFill>
          <a:blip r:embed="rId1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311" name="Picture 7" descr=""/>
          <p:cNvPicPr/>
          <p:nvPr/>
        </p:nvPicPr>
        <p:blipFill>
          <a:blip r:embed="rId2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312" name="Picture 8" descr=""/>
          <p:cNvPicPr/>
          <p:nvPr/>
        </p:nvPicPr>
        <p:blipFill>
          <a:blip r:embed="rId3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313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that we have made file.txt, we can tell git to pay attention to the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add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Whatever we have added will be changed in the new snapshot. No add means it won’t change!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F122142-E8E5-4584-98C3-6F3AB4D90BC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69CC9FA-83DE-41A3-9188-60EB69928B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9" name="Picture 6" descr=""/>
          <p:cNvPicPr/>
          <p:nvPr/>
        </p:nvPicPr>
        <p:blipFill>
          <a:blip r:embed="rId1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reached a milestone, or we just want to quickly and reversibly save our changes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Annotating our Snapshot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Short, simple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summary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A few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Extended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approach. A few sentences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changes locally!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A1B75A6-A2FB-41D7-B92C-F5F96CB3DF1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FE251A-203D-4803-8E2B-387C7E6FAE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Tell git to take a snapshot of our files!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commit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points to our most recent snapshot!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BDAE98C-E90C-436B-8B31-C6CE7B0DB9C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5B636F-6724-4380-AA10-D1965FFD3B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1" name="Picture 6" descr=""/>
          <p:cNvPicPr/>
          <p:nvPr/>
        </p:nvPicPr>
        <p:blipFill>
          <a:blip r:embed="rId1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a commit,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send it to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called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Changes are not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sent to the server by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DEE07A6-8953-4960-8A5D-88DDCD023B0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125F3C-0D9C-41A7-8265-5664BCEE06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7" name="Picture 2" descr=""/>
          <p:cNvPicPr/>
          <p:nvPr/>
        </p:nvPicPr>
        <p:blipFill>
          <a:blip r:embed="rId1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repository cloned earlier, upload a file with any message you like!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5D4CF9E-0DAB-480F-B797-9566BB8BAFA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657F175-10AD-42C2-B7A3-F57D12B0DA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accidentally made a change that deleted something we really needed?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Solution: Revert to a previous commit!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this doesn’t delete the changes after the revert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2563124-4100-4A7E-B43A-09274ED0241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FCF61BE-03DD-4C82-86E8-FB8C31DC4A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48" name="Picture 2" descr=""/>
          <p:cNvPicPr/>
          <p:nvPr/>
        </p:nvPicPr>
        <p:blipFill>
          <a:blip r:embed="rId1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 your message, then commit something different and push again!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AB0BCCF-CD49-4DD3-B9A8-E89C755D339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549C7C-4757-4D95-AF9C-78772FC509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MAKING COMMENTS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 allows us to write comments about a commit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Aids discussion of changes, hopefully productive arguments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797128A-6F88-44E5-9E5E-4432FAB3821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8DBA0F-2B2B-4020-9E68-B5E5D4BDA6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09D01C3-097D-415D-890D-C2C6F393FB1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474122-3D55-4C5B-ABFA-4F3C514C93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(for public repositories)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great place to collaborate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Support for unique features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Comment sections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Issue tracking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Extensible!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BRANCHES &amp; MERGING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Creating, working on, </a:t>
            </a: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combining, and switching </a:t>
            </a: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branches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F025A95-06C8-44D3-8515-2D727BA5DF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EC66455-7781-4014-BD88-71E3D7594D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Divergent history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Independent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Avoids unintended consequences!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Easy integration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C96C47B-E504-4650-BA36-42767FD0D9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43402A-8A50-40F3-9FBC-4E62B9E33C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69" name="Picture 9" descr=""/>
          <p:cNvPicPr/>
          <p:nvPr/>
        </p:nvPicPr>
        <p:blipFill>
          <a:blip r:embed="rId1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&amp; SWITCHING 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on the “Current branch” tab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to publish the branch to GitHub!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8F0CBA9-976F-45A3-9562-199DF710260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D9F769F-4AEB-4A26-969C-1EB463786F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75" name="Picture 2" descr=""/>
          <p:cNvPicPr/>
          <p:nvPr/>
        </p:nvPicPr>
        <p:blipFill>
          <a:blip r:embed="rId1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76" name="Picture 4" descr=""/>
          <p:cNvPicPr/>
          <p:nvPr/>
        </p:nvPicPr>
        <p:blipFill>
          <a:blip r:embed="rId2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D83DFBF-147B-45D9-8824-AE53204C0EF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758FDCB-12D0-4364-8E67-22B1CE6A58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2" name="Picture 2" descr=""/>
          <p:cNvPicPr/>
          <p:nvPr/>
        </p:nvPicPr>
        <p:blipFill>
          <a:blip r:embed="rId1"/>
          <a:srcRect l="21971" t="0" r="0" b="0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83" name="Picture 4" descr=""/>
          <p:cNvPicPr/>
          <p:nvPr/>
        </p:nvPicPr>
        <p:blipFill>
          <a:blip r:embed="rId2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5403539-21D9-4C3E-8B2A-574691C2218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AFE834-9A1E-4B93-AADB-438363554F8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8" name="Picture 6" descr=""/>
          <p:cNvPicPr/>
          <p:nvPr/>
        </p:nvPicPr>
        <p:blipFill>
          <a:blip r:embed="rId1"/>
          <a:srcRect l="0" t="10246" r="0" b="0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89" name="Picture 7" descr=""/>
          <p:cNvPicPr/>
          <p:nvPr/>
        </p:nvPicPr>
        <p:blipFill>
          <a:blip r:embed="rId2"/>
          <a:srcRect l="0" t="21553" r="0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5E5997E-6376-4B31-9F49-C665A3689F2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EA81FE1-F39D-4618-9AA3-F8160BA460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94" name="Picture 2" descr=""/>
          <p:cNvPicPr/>
          <p:nvPr/>
        </p:nvPicPr>
        <p:blipFill>
          <a:blip r:embed="rId1"/>
          <a:srcRect l="0" t="0" r="4424" b="0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395" name="Picture 4" descr=""/>
          <p:cNvPicPr/>
          <p:nvPr/>
        </p:nvPicPr>
        <p:blipFill>
          <a:blip r:embed="rId2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396" name="Picture 6" descr=""/>
          <p:cNvPicPr/>
          <p:nvPr/>
        </p:nvPicPr>
        <p:blipFill>
          <a:blip r:embed="rId3"/>
          <a:srcRect l="0" t="6388" r="0" b="0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397" name="Picture 8" descr=""/>
          <p:cNvPicPr/>
          <p:nvPr/>
        </p:nvPicPr>
        <p:blipFill>
          <a:blip r:embed="rId4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398" name="CustomShape 5"/>
          <p:cNvSpPr/>
          <p:nvPr/>
        </p:nvSpPr>
        <p:spPr>
          <a:xfrm flipH="1" flipV="1" rot="5400000">
            <a:off x="2631960" y="14554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6"/>
          <p:cNvSpPr/>
          <p:nvPr/>
        </p:nvSpPr>
        <p:spPr>
          <a:xfrm flipH="1" rot="16200000">
            <a:off x="2785680" y="3829320"/>
            <a:ext cx="952560" cy="2071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(MERGED)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version do we take?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manually resolve conflicts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236587B-77DC-496F-89D3-EA4A9C3BF2E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D8D5849-B78C-45EB-B44B-8A4EEAF871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411" name="Picture 4" descr=""/>
          <p:cNvPicPr/>
          <p:nvPr/>
        </p:nvPicPr>
        <p:blipFill>
          <a:blip r:embed="rId2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TS IN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3ED3F04-016F-4AA3-A862-A1A458F011C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196641-BC93-4ACD-B9DA-7F3704F5BF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16" name="Picture 2" descr=""/>
          <p:cNvPicPr/>
          <p:nvPr/>
        </p:nvPicPr>
        <p:blipFill>
          <a:blip r:embed="rId1"/>
          <a:srcRect l="5194" t="0" r="4146" b="0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417" name="Picture 4" descr="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418" name="CustomShape 5"/>
          <p:cNvSpPr/>
          <p:nvPr/>
        </p:nvSpPr>
        <p:spPr>
          <a:xfrm flipH="1" flipV="1" rot="5400000">
            <a:off x="2291760" y="17272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9" name="Picture 6" descr=""/>
          <p:cNvPicPr/>
          <p:nvPr/>
        </p:nvPicPr>
        <p:blipFill>
          <a:blip r:embed="rId3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420" name="CustomShape 6"/>
          <p:cNvSpPr/>
          <p:nvPr/>
        </p:nvSpPr>
        <p:spPr>
          <a:xfrm flipH="1" rot="16200000">
            <a:off x="2458080" y="4044960"/>
            <a:ext cx="1074600" cy="19231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40D780E-5AB4-4716-A12F-2FD4395046A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9F9195-C798-4393-ADD4-293CB1E07C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28" name="Picture 4" descr=""/>
          <p:cNvPicPr/>
          <p:nvPr/>
        </p:nvPicPr>
        <p:blipFill>
          <a:blip r:embed="rId1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29" name="Picture 6" descr=""/>
          <p:cNvPicPr/>
          <p:nvPr/>
        </p:nvPicPr>
        <p:blipFill>
          <a:blip r:embed="rId2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30" name="CustomShape 5"/>
          <p:cNvSpPr/>
          <p:nvPr/>
        </p:nvSpPr>
        <p:spPr>
          <a:xfrm flipH="1" rot="16200000">
            <a:off x="3440880" y="2700000"/>
            <a:ext cx="512280" cy="21333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1" name="Picture 2" descr=""/>
          <p:cNvPicPr/>
          <p:nvPr/>
        </p:nvPicPr>
        <p:blipFill>
          <a:blip r:embed="rId3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32" name="Picture 4" descr=""/>
          <p:cNvPicPr/>
          <p:nvPr/>
        </p:nvPicPr>
        <p:blipFill>
          <a:blip r:embed="rId4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33" name="CustomShape 6"/>
          <p:cNvSpPr/>
          <p:nvPr/>
        </p:nvSpPr>
        <p:spPr>
          <a:xfrm flipH="1" flipV="1" rot="5400000">
            <a:off x="3445560" y="3205800"/>
            <a:ext cx="501480" cy="2134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AND 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new branch.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merge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F841EAD-E7D8-4E74-B6DA-E59A313C81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24F237-0435-4223-AE3E-1FA72F4FCC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only option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GitLab, Bitbucket, 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version-control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Everything is on top of git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for source code and programming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Difficult!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AF94424-83F5-4D57-870E-99F4C48314C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7B92DD-CD50-44C1-A792-153061B55D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56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DISTRIBUTED WORK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Paradigms for getting the most out of working as a team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86B143E-ECB5-48A7-9BF2-9A680298FC6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5ECB65-5B6A-4034-977F-6EEA6E79A2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4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BRANCHING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technically distributed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a lot of things out on separate branches &amp; merge!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work on many problems at the same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8906488-8689-4C08-8D09-C0C6C3F4049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6104E4-23D1-4386-A83E-6F92878C98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6035040" y="1878840"/>
            <a:ext cx="558612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CENTRALIZED 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Everyone is equal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Leverages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Everyone must merge their own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What if you don’t like how someone else merged?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overhead from dedicated integration manager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F8741A6-1E50-4CA7-85A2-A7ABC67FC93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2C2E97-C332-4DD5-8857-AC1457D3F9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5519160" y="2319840"/>
            <a:ext cx="6276600" cy="27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INTEGRATION MANAGER 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Developers have copies of the “blessed”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make changes, then ask integration manager to incorporate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overhead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accountability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F0858D1-31AD-4837-8E92-4EC4F25D6B6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6004B4-2362-4229-9860-D7C5D3D19D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5429880" y="2560320"/>
            <a:ext cx="6457320" cy="215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LIEUTENANT &amp; DICTATOR 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38080" y="1825560"/>
            <a:ext cx="4831200" cy="439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Essentially the same as integration manager with one more layer to go through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overhead, but can use expertise effectively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Lieutenant 1 expert in programming, Lieutenant 2 in design, for example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23D32F6-997F-43A2-B62C-5FE740B6CB7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B63F76-D29A-46A9-A757-E7AA1D42C2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5669280" y="2229480"/>
            <a:ext cx="6409800" cy="32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ACKNOWLEDGMENTS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https://github.com/logos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8ECCB2D-45CE-47DA-AB2D-E690F8D034B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D0493F6-343B-4D72-8185-C75D79FDAE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INTEGRATION MANAGER WORKFLOW IN GITHUB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see this workflow in GitHub all the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Fork &amp; Pull Request: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a copy of a repository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a change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Ask the original repository’s owner to “pull” your proposed change into his project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39A897A-566B-448C-8FE6-513F3A64C1D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1DF8C8-7835-4227-96EA-EB8E4B4C43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GITHUB &amp; GITHUB DESKTOP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A walkthrough of the user </a:t>
            </a: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interfaces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944555D-FADC-448D-BDDC-21F8DD69A85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8F5B23-1412-4759-B236-822BE9CD3F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GETTING OUR BEARINGS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6E7FDD0-8A45-4441-9950-62CC0034EEB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7B0E2E-1C9B-4A55-BE80-E4516F0EA6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STRUCTURE OF A GIT REPOSITORY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9675A4F-9580-4495-BE2D-1A54FAECD0F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B730FB3-944F-48B9-8E9A-E2BF4F8B7E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Snapshot: Caption and Set of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C6C88E2-D92C-4EED-9F6C-E0725A2A8A6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F7C0DEC-D24C-4D1C-895A-AC1F9AEC339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7" name="Picture 11" descr=""/>
          <p:cNvPicPr/>
          <p:nvPr/>
        </p:nvPicPr>
        <p:blipFill>
          <a:blip r:embed="rId1"/>
          <a:srcRect l="0" t="38722" r="0" b="0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79" name="Picture 7" descr=""/>
          <p:cNvPicPr/>
          <p:nvPr/>
        </p:nvPicPr>
        <p:blipFill>
          <a:blip r:embed="rId2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80" name="Picture 8" descr=""/>
          <p:cNvPicPr/>
          <p:nvPr/>
        </p:nvPicPr>
        <p:blipFill>
          <a:blip r:embed="rId3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1864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2019-05-29T19:12:27Z</dcterms:created>
  <dc:creator>blanqui</dc:creator>
  <dc:description/>
  <dc:language>en-US</dc:language>
  <cp:lastModifiedBy/>
  <dcterms:modified xsi:type="dcterms:W3CDTF">2019-06-16T22:10:22Z</dcterms:modified>
  <cp:revision>312</cp:revision>
  <dc:subject/>
  <dc:title>Introduction to Git &amp; Github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