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55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98" r:id="rId20"/>
    <p:sldId id="297" r:id="rId21"/>
    <p:sldId id="279" r:id="rId22"/>
    <p:sldId id="301" r:id="rId23"/>
    <p:sldId id="302" r:id="rId24"/>
    <p:sldId id="303" r:id="rId25"/>
    <p:sldId id="280" r:id="rId26"/>
    <p:sldId id="304" r:id="rId27"/>
    <p:sldId id="310" r:id="rId28"/>
    <p:sldId id="311" r:id="rId29"/>
    <p:sldId id="316" r:id="rId30"/>
    <p:sldId id="317" r:id="rId31"/>
    <p:sldId id="321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299" r:id="rId40"/>
    <p:sldId id="300" r:id="rId41"/>
    <p:sldId id="314" r:id="rId42"/>
    <p:sldId id="315" r:id="rId43"/>
    <p:sldId id="285" r:id="rId44"/>
    <p:sldId id="322" r:id="rId45"/>
    <p:sldId id="323" r:id="rId46"/>
    <p:sldId id="324" r:id="rId47"/>
    <p:sldId id="305" r:id="rId48"/>
    <p:sldId id="307" r:id="rId49"/>
    <p:sldId id="312" r:id="rId50"/>
    <p:sldId id="313" r:id="rId51"/>
    <p:sldId id="306" r:id="rId52"/>
    <p:sldId id="309" r:id="rId53"/>
    <p:sldId id="26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8836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1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r>
              <a:rPr lang="en-US" dirty="0"/>
              <a:t>Once we have our data stationary (or at least close), we can build amazing models!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Say we have a list of 1, 7, 10, 13, and 2</a:t>
            </a:r>
          </a:p>
          <a:p>
            <a:pPr lvl="1"/>
            <a:r>
              <a:rPr lang="en-US" dirty="0"/>
              <a:t>First order difference: 7-1, 10-7, 13-10, 2-13</a:t>
            </a:r>
          </a:p>
          <a:p>
            <a:pPr lvl="1"/>
            <a:r>
              <a:rPr lang="en-US" dirty="0"/>
              <a:t>Third order difference: 13-1, 2-7</a:t>
            </a:r>
          </a:p>
          <a:p>
            <a:pPr lvl="1"/>
            <a:r>
              <a:rPr lang="en-US" dirty="0"/>
              <a:t>Losing data at the start!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etc.</a:t>
            </a:r>
          </a:p>
          <a:p>
            <a:r>
              <a:rPr lang="en-US" dirty="0"/>
              <a:t>Also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I’M STATIONARY?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A5-720C-4201-AB4E-B30CDAF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Augmented Dickey-Fuller test to the rescue!</a:t>
            </a:r>
          </a:p>
          <a:p>
            <a:pPr lvl="1"/>
            <a:r>
              <a:rPr lang="en-US" dirty="0"/>
              <a:t>The p-value in the output is a measure of how stationary the series is</a:t>
            </a:r>
          </a:p>
          <a:p>
            <a:pPr lvl="1"/>
            <a:r>
              <a:rPr lang="en-US" dirty="0"/>
              <a:t>If you have less than ~0.05, you’re all set to model!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 Time Series)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modeling, forecasting, evaluating, plus explaining what these plots mean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MODELING PHILOSOPHY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 – George Box</a:t>
            </a:r>
          </a:p>
          <a:p>
            <a:pPr lvl="1"/>
            <a:r>
              <a:rPr lang="en-US" dirty="0"/>
              <a:t>You’ll never get everything right</a:t>
            </a:r>
          </a:p>
          <a:p>
            <a:r>
              <a:rPr lang="en-US" dirty="0"/>
              <a:t>Try a bunch of things and see what works!</a:t>
            </a:r>
          </a:p>
          <a:p>
            <a:r>
              <a:rPr lang="en-US" dirty="0"/>
              <a:t>Interpretability matters</a:t>
            </a:r>
          </a:p>
          <a:p>
            <a:pPr lvl="1"/>
            <a:r>
              <a:rPr lang="en-US" dirty="0"/>
              <a:t>If we can predict well but we have absolutely no idea why, is the model really what we want?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FORECASTING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all our data to model, and then “forecast” based on that, we’re cheating!</a:t>
            </a:r>
          </a:p>
          <a:p>
            <a:pPr lvl="1"/>
            <a:r>
              <a:rPr lang="en-US" dirty="0"/>
              <a:t>A model could just memorize what we put in and get a perfect score</a:t>
            </a:r>
          </a:p>
          <a:p>
            <a:r>
              <a:rPr lang="en-US" dirty="0"/>
              <a:t>The real test of a model is its ability to forecast on unknown data</a:t>
            </a:r>
          </a:p>
          <a:p>
            <a:r>
              <a:rPr lang="en-US" dirty="0"/>
              <a:t>Solution: choose a point (usually ~70% of the way through the data set) and split the data into two chunks: before and after</a:t>
            </a:r>
          </a:p>
          <a:p>
            <a:r>
              <a:rPr lang="en-US" dirty="0"/>
              <a:t>Model with the first chunk, and check forecasting ability on the second chunk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statistical measures don’t apply well to time series</a:t>
            </a:r>
          </a:p>
          <a:p>
            <a:r>
              <a:rPr lang="en-US" dirty="0"/>
              <a:t>I’m going to be using mean relative error, which measures how close our predictions are on average to the true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/>
          <a:p>
            <a:r>
              <a:rPr lang="en-US" dirty="0"/>
              <a:t>A SAMPLE FORECAST GRAPH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681" cy="4351338"/>
          </a:xfrm>
        </p:spPr>
        <p:txBody>
          <a:bodyPr/>
          <a:lstStyle/>
          <a:p>
            <a:r>
              <a:rPr lang="en-US" dirty="0"/>
              <a:t>Vertical blue line: switch from train to test</a:t>
            </a:r>
          </a:p>
          <a:p>
            <a:r>
              <a:rPr lang="en-US" dirty="0"/>
              <a:t>Red: predictions</a:t>
            </a:r>
          </a:p>
          <a:p>
            <a:r>
              <a:rPr lang="en-US" dirty="0"/>
              <a:t>Faint red ribbon: a prediction interval, if applicable</a:t>
            </a:r>
          </a:p>
          <a:p>
            <a:pPr lvl="1"/>
            <a:r>
              <a:rPr lang="en-US" dirty="0"/>
              <a:t>Basically, “I think it’s probably in here somewhere”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1B247-4314-4A59-A10F-CCA14BE5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18" y="2029572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AUTOCORRELATION?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how much values depend on previous values</a:t>
            </a:r>
          </a:p>
          <a:p>
            <a:r>
              <a:rPr lang="en-US" dirty="0"/>
              <a:t>The “autoregressive” part of ARIMA</a:t>
            </a:r>
          </a:p>
          <a:p>
            <a:pPr lvl="1"/>
            <a:r>
              <a:rPr lang="en-US" dirty="0"/>
              <a:t>So we’re modeling based on the assumption that these relationships matter and aren’t just random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2529"/>
          </a:xfrm>
        </p:spPr>
        <p:txBody>
          <a:bodyPr>
            <a:normAutofit/>
          </a:bodyPr>
          <a:lstStyle/>
          <a:p>
            <a:r>
              <a:rPr lang="en-US" dirty="0"/>
              <a:t>Essentially, a sliding window of interest upon which we take an average</a:t>
            </a:r>
          </a:p>
          <a:p>
            <a:r>
              <a:rPr lang="en-US" dirty="0"/>
              <a:t>Say we have a list of 1, 7, 10, 13, and 2</a:t>
            </a:r>
          </a:p>
          <a:p>
            <a:r>
              <a:rPr lang="en-US" dirty="0"/>
              <a:t>A moving average of order 3 would take all triples of components and average them</a:t>
            </a:r>
          </a:p>
          <a:p>
            <a:pPr lvl="1"/>
            <a:r>
              <a:rPr lang="en-US" dirty="0"/>
              <a:t>(1 + 7 + 10)/3, (7 + 10 + 13)/3, (10 + 13 + 2)/3</a:t>
            </a:r>
          </a:p>
          <a:p>
            <a:pPr lvl="1"/>
            <a:r>
              <a:rPr lang="en-US" dirty="0"/>
              <a:t>Notice we’re losing data points!</a:t>
            </a:r>
          </a:p>
          <a:p>
            <a:r>
              <a:rPr lang="en-US" dirty="0"/>
              <a:t>A kind of smoothing to reduce the effect of massive spikes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953" cy="4351338"/>
          </a:xfrm>
        </p:spPr>
        <p:txBody>
          <a:bodyPr/>
          <a:lstStyle/>
          <a:p>
            <a:r>
              <a:rPr lang="en-US" dirty="0"/>
              <a:t>A plot of a range of autocorrelations for different orders</a:t>
            </a:r>
          </a:p>
          <a:p>
            <a:pPr lvl="1"/>
            <a:r>
              <a:rPr lang="en-US" dirty="0"/>
              <a:t>How far back do we look?</a:t>
            </a:r>
          </a:p>
          <a:p>
            <a:r>
              <a:rPr lang="en-US" dirty="0"/>
              <a:t>Find the lag to the right of which the columns are (mostly) within the blue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35D2-7683-439E-AE85-96980180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53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plot of a range of partial autocorrelations for different orders</a:t>
            </a:r>
          </a:p>
          <a:p>
            <a:pPr lvl="1"/>
            <a:r>
              <a:rPr lang="en-US" dirty="0"/>
              <a:t>How much smoothing do we apply?</a:t>
            </a:r>
          </a:p>
          <a:p>
            <a:r>
              <a:rPr lang="en-US" dirty="0"/>
              <a:t>Estimates the moving average component</a:t>
            </a:r>
          </a:p>
          <a:p>
            <a:r>
              <a:rPr lang="en-US" dirty="0"/>
              <a:t>Find the lag to the right of which the columns are (mostly) within the blue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3D5D9-449B-4709-8421-C49A28D9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number of autoregressive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autocorrelation plot!</a:t>
                </a:r>
              </a:p>
              <a:p>
                <a:r>
                  <a:rPr lang="en-US" dirty="0"/>
                  <a:t>A differencing order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What’s the order? Check the lagged scatterplots!</a:t>
                </a:r>
              </a:p>
              <a:p>
                <a:r>
                  <a:rPr lang="en-US" dirty="0"/>
                  <a:t>Some number of moving average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partial autocorrelation plot!</a:t>
                </a:r>
              </a:p>
              <a:p>
                <a:r>
                  <a:rPr lang="en-US" dirty="0"/>
                  <a:t>Or, you can just experiment!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library(forecast)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library(forecast)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9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is slow, especially when compared to our next class of models</a:t>
            </a:r>
          </a:p>
          <a:p>
            <a:r>
              <a:rPr lang="en-US" dirty="0"/>
              <a:t>Figuring out what values to use for the orders is not an exact science</a:t>
            </a:r>
          </a:p>
          <a:p>
            <a:pPr lvl="1"/>
            <a:r>
              <a:rPr lang="en-US" dirty="0"/>
              <a:t>Our plots give us a good idea, but it’s a good idea to try a few more in the general area</a:t>
            </a:r>
          </a:p>
          <a:p>
            <a:pPr lvl="1"/>
            <a:r>
              <a:rPr lang="en-US" dirty="0"/>
              <a:t>Can do a grid search, for example</a:t>
            </a:r>
          </a:p>
          <a:p>
            <a:pPr lvl="2"/>
            <a:r>
              <a:rPr lang="en-US"/>
              <a:t>Automatically try </a:t>
            </a:r>
            <a:r>
              <a:rPr lang="en-US" dirty="0"/>
              <a:t>a bunch of models and see what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ARIMA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9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IN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Explore your data with plots</a:t>
            </a:r>
          </a:p>
          <a:p>
            <a:pPr lvl="1"/>
            <a:r>
              <a:rPr lang="en-US" dirty="0"/>
              <a:t>Plot by day, day of week, day of month, month, hour, minute, etc.</a:t>
            </a:r>
          </a:p>
          <a:p>
            <a:pPr lvl="2"/>
            <a:r>
              <a:rPr lang="en-US" dirty="0"/>
              <a:t>This will help you get a feel for the data</a:t>
            </a:r>
          </a:p>
          <a:p>
            <a:pPr lvl="1"/>
            <a:r>
              <a:rPr lang="en-US" dirty="0"/>
              <a:t>Try out some lags, moving averages, and detrending</a:t>
            </a:r>
          </a:p>
          <a:p>
            <a:pPr lvl="1"/>
            <a:r>
              <a:rPr lang="en-US" dirty="0"/>
              <a:t>If you can get a stationary data series, remember what you did to get there!</a:t>
            </a:r>
          </a:p>
          <a:p>
            <a:r>
              <a:rPr lang="en-US" dirty="0"/>
              <a:t>Estimate parameters</a:t>
            </a:r>
          </a:p>
          <a:p>
            <a:pPr lvl="1"/>
            <a:r>
              <a:rPr lang="en-US" dirty="0"/>
              <a:t>Use (partial)autocorrelation function to figure out the order of moving average and autoregressive components</a:t>
            </a:r>
          </a:p>
          <a:p>
            <a:pPr lvl="1"/>
            <a:r>
              <a:rPr lang="en-US" dirty="0"/>
              <a:t>Use lagged scatterplots to deal with </a:t>
            </a:r>
          </a:p>
          <a:p>
            <a:r>
              <a:rPr lang="en-US" dirty="0"/>
              <a:t>Model, forecast, and repeat!</a:t>
            </a:r>
          </a:p>
        </p:txBody>
      </p:sp>
    </p:spTree>
    <p:extLst>
      <p:ext uri="{BB962C8B-B14F-4D97-AF65-F5344CB8AC3E}">
        <p14:creationId xmlns:p14="http://schemas.microsoft.com/office/powerpoint/2010/main" val="3756464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Won’t explore these here</a:t>
            </a:r>
          </a:p>
          <a:p>
            <a:r>
              <a:rPr lang="en-US" dirty="0"/>
              <a:t>Seasonal ARIMA: better support for seasonal cycles (longer range)</a:t>
            </a:r>
          </a:p>
          <a:p>
            <a:pPr lvl="1"/>
            <a:r>
              <a:rPr lang="en-US" dirty="0"/>
              <a:t>Even more parameters to figure out</a:t>
            </a:r>
          </a:p>
          <a:p>
            <a:r>
              <a:rPr lang="en-US" dirty="0"/>
              <a:t>ARIMAX: use external variables to help prediction</a:t>
            </a:r>
          </a:p>
          <a:p>
            <a:pPr lvl="1"/>
            <a:r>
              <a:rPr lang="en-US" dirty="0"/>
              <a:t>Maybe if we knew the unemployment rate, that would help us predict inflation</a:t>
            </a:r>
          </a:p>
          <a:p>
            <a:pPr lvl="1"/>
            <a:r>
              <a:rPr lang="en-US" dirty="0"/>
              <a:t>Usually pretty simple</a:t>
            </a:r>
          </a:p>
        </p:txBody>
      </p:sp>
    </p:spTree>
    <p:extLst>
      <p:ext uri="{BB962C8B-B14F-4D97-AF65-F5344CB8AC3E}">
        <p14:creationId xmlns:p14="http://schemas.microsoft.com/office/powerpoint/2010/main" val="222821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sequences of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0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A great choice if you have some domain knowledge that lets you know that there are some ‘states’ in question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always easy to apply</a:t>
            </a:r>
          </a:p>
          <a:p>
            <a:pPr lvl="1"/>
            <a:r>
              <a:rPr lang="en-US" dirty="0"/>
              <a:t>Not always easy to interpret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87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491</TotalTime>
  <Words>2713</Words>
  <Application>Microsoft Office PowerPoint</Application>
  <PresentationFormat>Widescreen</PresentationFormat>
  <Paragraphs>378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HOW DO I KNOW I’M STATIONARY?</vt:lpstr>
      <vt:lpstr>A FEW NOTES</vt:lpstr>
      <vt:lpstr>MY MODELING PHILOSOPHY</vt:lpstr>
      <vt:lpstr>MODELING FOR FORECASTING</vt:lpstr>
      <vt:lpstr>EVALUATING MODELS</vt:lpstr>
      <vt:lpstr>A SAMPLE FORECAST GRAPH</vt:lpstr>
      <vt:lpstr>ARIMA MODELS</vt:lpstr>
      <vt:lpstr>ARIMA MODELS</vt:lpstr>
      <vt:lpstr>WHAT IS AUTOCORRELATION?</vt:lpstr>
      <vt:lpstr>WHAT’S A MOVING AVERAGE?</vt:lpstr>
      <vt:lpstr>AUTOCORRELATION PLOTS</vt:lpstr>
      <vt:lpstr>PARTIAL AUTOCORRELATION PLOTS</vt:lpstr>
      <vt:lpstr>ARIMA COMPONENTS</vt:lpstr>
      <vt:lpstr>BUILDING THE MODEL</vt:lpstr>
      <vt:lpstr>A FEW THINGS ABOUT ARIMA</vt:lpstr>
      <vt:lpstr>AN ARIMA MODEL</vt:lpstr>
      <vt:lpstr>ARIMA IN SUMMARY</vt:lpstr>
      <vt:lpstr>ARIMA EXTENSIONS</vt:lpstr>
      <vt:lpstr>PROPHET MODELS</vt:lpstr>
      <vt:lpstr>PROPHET MODELS</vt:lpstr>
      <vt:lpstr>MARKOV CHAIN MODELS</vt:lpstr>
      <vt:lpstr>MARKOV CHAIN MODELS</vt:lpstr>
      <vt:lpstr>NEURAL NETWORK APPROACHES</vt:lpstr>
      <vt:lpstr>NEURAL NETWORK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205</cp:revision>
  <dcterms:created xsi:type="dcterms:W3CDTF">2019-05-29T19:12:27Z</dcterms:created>
  <dcterms:modified xsi:type="dcterms:W3CDTF">2019-07-30T16:54:56Z</dcterms:modified>
</cp:coreProperties>
</file>