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07" r:id="rId1"/>
  </p:sldMasterIdLst>
  <p:notesMasterIdLst>
    <p:notesMasterId r:id="rId51"/>
  </p:notesMasterIdLst>
  <p:sldIdLst>
    <p:sldId id="266" r:id="rId2"/>
    <p:sldId id="269" r:id="rId3"/>
    <p:sldId id="270" r:id="rId4"/>
    <p:sldId id="271" r:id="rId5"/>
    <p:sldId id="302" r:id="rId6"/>
    <p:sldId id="272" r:id="rId7"/>
    <p:sldId id="273" r:id="rId8"/>
    <p:sldId id="301" r:id="rId9"/>
    <p:sldId id="276" r:id="rId10"/>
    <p:sldId id="277" r:id="rId11"/>
    <p:sldId id="278" r:id="rId12"/>
    <p:sldId id="279" r:id="rId13"/>
    <p:sldId id="280" r:id="rId14"/>
    <p:sldId id="317" r:id="rId15"/>
    <p:sldId id="274" r:id="rId16"/>
    <p:sldId id="292" r:id="rId17"/>
    <p:sldId id="281" r:id="rId18"/>
    <p:sldId id="275" r:id="rId19"/>
    <p:sldId id="298" r:id="rId20"/>
    <p:sldId id="299" r:id="rId21"/>
    <p:sldId id="300" r:id="rId22"/>
    <p:sldId id="312" r:id="rId23"/>
    <p:sldId id="304" r:id="rId24"/>
    <p:sldId id="319" r:id="rId25"/>
    <p:sldId id="318" r:id="rId26"/>
    <p:sldId id="305" r:id="rId27"/>
    <p:sldId id="307" r:id="rId28"/>
    <p:sldId id="303" r:id="rId29"/>
    <p:sldId id="285" r:id="rId30"/>
    <p:sldId id="284" r:id="rId31"/>
    <p:sldId id="306" r:id="rId32"/>
    <p:sldId id="320" r:id="rId33"/>
    <p:sldId id="290" r:id="rId34"/>
    <p:sldId id="310" r:id="rId35"/>
    <p:sldId id="309" r:id="rId36"/>
    <p:sldId id="296" r:id="rId37"/>
    <p:sldId id="283" r:id="rId38"/>
    <p:sldId id="316" r:id="rId39"/>
    <p:sldId id="286" r:id="rId40"/>
    <p:sldId id="308" r:id="rId41"/>
    <p:sldId id="287" r:id="rId42"/>
    <p:sldId id="288" r:id="rId43"/>
    <p:sldId id="289" r:id="rId44"/>
    <p:sldId id="291" r:id="rId45"/>
    <p:sldId id="293" r:id="rId46"/>
    <p:sldId id="297" r:id="rId47"/>
    <p:sldId id="315" r:id="rId48"/>
    <p:sldId id="314" r:id="rId49"/>
    <p:sldId id="268"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80" autoAdjust="0"/>
    <p:restoredTop sz="94660"/>
  </p:normalViewPr>
  <p:slideViewPr>
    <p:cSldViewPr snapToGrid="0">
      <p:cViewPr varScale="1">
        <p:scale>
          <a:sx n="131" d="100"/>
          <a:sy n="131" d="100"/>
        </p:scale>
        <p:origin x="720"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E3B93-8523-4DBC-8FC5-65A9B9CDE5EE}" type="datetimeFigureOut">
              <a:rPr lang="en-US" smtClean="0"/>
              <a:t>8/20/2019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628E46-8560-4C79-B9D9-6B96D08CE139}" type="slidenum">
              <a:rPr lang="en-US" smtClean="0"/>
              <a:t>‹#›</a:t>
            </a:fld>
            <a:endParaRPr lang="en-US"/>
          </a:p>
        </p:txBody>
      </p:sp>
    </p:spTree>
    <p:extLst>
      <p:ext uri="{BB962C8B-B14F-4D97-AF65-F5344CB8AC3E}">
        <p14:creationId xmlns:p14="http://schemas.microsoft.com/office/powerpoint/2010/main" val="3548858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E8F6EB4-B6EF-44F6-BBD1-CD5E279CFAE2}" type="datetime4">
              <a:rPr lang="en-US" smtClean="0"/>
              <a:t>August 20, 2019</a:t>
            </a:fld>
            <a:endParaRPr lang="en-US" dirty="0"/>
          </a:p>
        </p:txBody>
      </p:sp>
      <p:sp>
        <p:nvSpPr>
          <p:cNvPr id="5" name="Footer Placeholder 4"/>
          <p:cNvSpPr>
            <a:spLocks noGrp="1"/>
          </p:cNvSpPr>
          <p:nvPr>
            <p:ph type="ftr" sz="quarter" idx="11"/>
          </p:nvPr>
        </p:nvSpPr>
        <p:spPr/>
        <p:txBody>
          <a:bodyPr/>
          <a:lstStyle/>
          <a:p>
            <a:r>
              <a:rPr lang="en-US"/>
              <a:t>Digital Scholarship Services | Email cf24@rice.edu | library.rice.edu/dss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27471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405AA7-4C18-4A99-8AAA-8677C1976FC9}" type="datetime4">
              <a:rPr lang="en-US" smtClean="0"/>
              <a:t>August 20, 2019</a:t>
            </a:fld>
            <a:endParaRPr lang="en-US" dirty="0"/>
          </a:p>
        </p:txBody>
      </p:sp>
      <p:sp>
        <p:nvSpPr>
          <p:cNvPr id="5" name="Footer Placeholder 4"/>
          <p:cNvSpPr>
            <a:spLocks noGrp="1"/>
          </p:cNvSpPr>
          <p:nvPr>
            <p:ph type="ftr" sz="quarter" idx="11"/>
          </p:nvPr>
        </p:nvSpPr>
        <p:spPr/>
        <p:txBody>
          <a:bodyPr/>
          <a:lstStyle/>
          <a:p>
            <a:r>
              <a:rPr lang="en-US"/>
              <a:t>Digital Scholarship Services | Email cf24@rice.edu | library.rice.edu/dss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44028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A0D668-33DD-41B9-B668-7E7FF430C345}" type="datetime4">
              <a:rPr lang="en-US" smtClean="0"/>
              <a:t>August 20, 2019</a:t>
            </a:fld>
            <a:endParaRPr lang="en-US" dirty="0"/>
          </a:p>
        </p:txBody>
      </p:sp>
      <p:sp>
        <p:nvSpPr>
          <p:cNvPr id="5" name="Footer Placeholder 4"/>
          <p:cNvSpPr>
            <a:spLocks noGrp="1"/>
          </p:cNvSpPr>
          <p:nvPr>
            <p:ph type="ftr" sz="quarter" idx="11"/>
          </p:nvPr>
        </p:nvSpPr>
        <p:spPr/>
        <p:txBody>
          <a:bodyPr/>
          <a:lstStyle/>
          <a:p>
            <a:r>
              <a:rPr lang="en-US"/>
              <a:t>Digital Scholarship Services | Email cf24@rice.edu | library.rice.edu/dss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6632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22966" y="365125"/>
            <a:ext cx="8930833" cy="1325563"/>
          </a:xfrm>
        </p:spPr>
        <p:txBody>
          <a:bodyPr/>
          <a:lstStyle>
            <a:lvl1pPr>
              <a:defRPr>
                <a:latin typeface="+mn-l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AAE40A0-A7D8-4DC3-BC9E-BADA32DA2004}" type="datetime4">
              <a:rPr lang="en-US" smtClean="0"/>
              <a:t>August 20, 2019</a:t>
            </a:fld>
            <a:endParaRPr lang="en-US" dirty="0"/>
          </a:p>
        </p:txBody>
      </p:sp>
      <p:sp>
        <p:nvSpPr>
          <p:cNvPr id="5" name="Footer Placeholder 4"/>
          <p:cNvSpPr>
            <a:spLocks noGrp="1"/>
          </p:cNvSpPr>
          <p:nvPr>
            <p:ph type="ftr" sz="quarter" idx="11"/>
          </p:nvPr>
        </p:nvSpPr>
        <p:spPr>
          <a:xfrm>
            <a:off x="3581400" y="6356350"/>
            <a:ext cx="5029200" cy="365125"/>
          </a:xfrm>
        </p:spPr>
        <p:txBody>
          <a:bodyPr/>
          <a:lstStyle/>
          <a:p>
            <a:r>
              <a:rPr lang="en-US" dirty="0"/>
              <a:t>Digital Scholarship Services </a:t>
            </a:r>
            <a:r>
              <a:rPr lang="en-US" dirty="0">
                <a:solidFill>
                  <a:schemeClr val="accent1">
                    <a:lumMod val="50000"/>
                  </a:schemeClr>
                </a:solidFill>
              </a:rPr>
              <a:t>| Email</a:t>
            </a:r>
            <a:r>
              <a:rPr lang="en-US" dirty="0"/>
              <a:t> cf24@rice.edu </a:t>
            </a:r>
            <a:r>
              <a:rPr lang="en-US" dirty="0">
                <a:solidFill>
                  <a:schemeClr val="accent1">
                    <a:lumMod val="50000"/>
                  </a:schemeClr>
                </a:solidFill>
              </a:rPr>
              <a:t>|</a:t>
            </a:r>
            <a:r>
              <a:rPr lang="en-US" dirty="0"/>
              <a:t> library.rice.edu/</a:t>
            </a:r>
            <a:r>
              <a:rPr lang="en-US" dirty="0" err="1"/>
              <a:t>dss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pic>
        <p:nvPicPr>
          <p:cNvPr id="8" name="Picture 8">
            <a:extLst>
              <a:ext uri="{FF2B5EF4-FFF2-40B4-BE49-F238E27FC236}">
                <a16:creationId xmlns:a16="http://schemas.microsoft.com/office/drawing/2014/main" id="{77657988-EFC8-472F-894A-5E18A170D956}"/>
              </a:ext>
            </a:extLst>
          </p:cNvPr>
          <p:cNvPicPr>
            <a:picLocks noChangeAspect="1" noChangeArrowheads="1"/>
          </p:cNvPicPr>
          <p:nvPr userDrawn="1"/>
        </p:nvPicPr>
        <p:blipFill rotWithShape="1">
          <a:blip r:embed="rId2"/>
          <a:srcRect r="62560"/>
          <a:stretch/>
        </p:blipFill>
        <p:spPr bwMode="auto">
          <a:xfrm>
            <a:off x="997016" y="365125"/>
            <a:ext cx="1139981" cy="1281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569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mn-lt"/>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8FEED8-D7D4-44E9-BFBC-ED06B5996D94}" type="datetime4">
              <a:rPr lang="en-US" smtClean="0"/>
              <a:t>August 20, 2019</a:t>
            </a:fld>
            <a:endParaRPr lang="en-US" dirty="0"/>
          </a:p>
        </p:txBody>
      </p:sp>
      <p:sp>
        <p:nvSpPr>
          <p:cNvPr id="5" name="Footer Placeholder 4"/>
          <p:cNvSpPr>
            <a:spLocks noGrp="1"/>
          </p:cNvSpPr>
          <p:nvPr>
            <p:ph type="ftr" sz="quarter" idx="11"/>
          </p:nvPr>
        </p:nvSpPr>
        <p:spPr/>
        <p:txBody>
          <a:bodyPr/>
          <a:lstStyle/>
          <a:p>
            <a:r>
              <a:rPr lang="en-US" dirty="0"/>
              <a:t>Digital Scholarship Services </a:t>
            </a:r>
            <a:r>
              <a:rPr lang="en-US" dirty="0">
                <a:solidFill>
                  <a:schemeClr val="accent1">
                    <a:lumMod val="50000"/>
                  </a:schemeClr>
                </a:solidFill>
              </a:rPr>
              <a:t>| Email</a:t>
            </a:r>
            <a:r>
              <a:rPr lang="en-US" dirty="0"/>
              <a:t> cf24@rice.edu </a:t>
            </a:r>
            <a:r>
              <a:rPr lang="en-US" dirty="0">
                <a:solidFill>
                  <a:schemeClr val="accent1">
                    <a:lumMod val="50000"/>
                  </a:schemeClr>
                </a:solidFill>
              </a:rPr>
              <a:t>|</a:t>
            </a:r>
            <a:r>
              <a:rPr lang="en-US" dirty="0"/>
              <a:t> library.rice.edu/</a:t>
            </a:r>
            <a:r>
              <a:rPr lang="en-US" dirty="0" err="1"/>
              <a:t>dss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pic>
        <p:nvPicPr>
          <p:cNvPr id="8" name="Picture 8">
            <a:extLst>
              <a:ext uri="{FF2B5EF4-FFF2-40B4-BE49-F238E27FC236}">
                <a16:creationId xmlns:a16="http://schemas.microsoft.com/office/drawing/2014/main" id="{FC1A90A0-3CAD-4979-9C14-5237DC70A136}"/>
              </a:ext>
            </a:extLst>
          </p:cNvPr>
          <p:cNvPicPr>
            <a:picLocks noChangeAspect="1" noChangeArrowheads="1"/>
          </p:cNvPicPr>
          <p:nvPr userDrawn="1"/>
        </p:nvPicPr>
        <p:blipFill>
          <a:blip r:embed="rId2"/>
          <a:srcRect/>
          <a:stretch/>
        </p:blipFill>
        <p:spPr bwMode="auto">
          <a:xfrm>
            <a:off x="8398042" y="3321499"/>
            <a:ext cx="2949408" cy="1240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27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43C325-9442-4629-8CC6-5CAC69736C93}" type="datetime4">
              <a:rPr lang="en-US" smtClean="0"/>
              <a:t>August 20, 2019</a:t>
            </a:fld>
            <a:endParaRPr lang="en-US" dirty="0"/>
          </a:p>
        </p:txBody>
      </p:sp>
      <p:sp>
        <p:nvSpPr>
          <p:cNvPr id="6" name="Footer Placeholder 5"/>
          <p:cNvSpPr>
            <a:spLocks noGrp="1"/>
          </p:cNvSpPr>
          <p:nvPr>
            <p:ph type="ftr" sz="quarter" idx="11"/>
          </p:nvPr>
        </p:nvSpPr>
        <p:spPr/>
        <p:txBody>
          <a:bodyPr/>
          <a:lstStyle/>
          <a:p>
            <a:r>
              <a:rPr lang="en-US"/>
              <a:t>Digital Scholarship Services | Email cf24@rice.edu | library.rice.edu/dss</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54019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DAFACB-3FED-4607-9FDD-34A82581A119}" type="datetime4">
              <a:rPr lang="en-US" smtClean="0"/>
              <a:t>August 20, 2019</a:t>
            </a:fld>
            <a:endParaRPr lang="en-US" dirty="0"/>
          </a:p>
        </p:txBody>
      </p:sp>
      <p:sp>
        <p:nvSpPr>
          <p:cNvPr id="8" name="Footer Placeholder 7"/>
          <p:cNvSpPr>
            <a:spLocks noGrp="1"/>
          </p:cNvSpPr>
          <p:nvPr>
            <p:ph type="ftr" sz="quarter" idx="11"/>
          </p:nvPr>
        </p:nvSpPr>
        <p:spPr/>
        <p:txBody>
          <a:bodyPr/>
          <a:lstStyle/>
          <a:p>
            <a:r>
              <a:rPr lang="en-US"/>
              <a:t>Digital Scholarship Services | Email cf24@rice.edu | library.rice.edu/dss</a:t>
            </a:r>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42883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2805D6-2E3E-42F7-ABBA-DCD51C704328}" type="datetime4">
              <a:rPr lang="en-US" smtClean="0"/>
              <a:t>August 20, 2019</a:t>
            </a:fld>
            <a:endParaRPr lang="en-US" dirty="0"/>
          </a:p>
        </p:txBody>
      </p:sp>
      <p:sp>
        <p:nvSpPr>
          <p:cNvPr id="4" name="Footer Placeholder 3"/>
          <p:cNvSpPr>
            <a:spLocks noGrp="1"/>
          </p:cNvSpPr>
          <p:nvPr>
            <p:ph type="ftr" sz="quarter" idx="11"/>
          </p:nvPr>
        </p:nvSpPr>
        <p:spPr/>
        <p:txBody>
          <a:bodyPr/>
          <a:lstStyle/>
          <a:p>
            <a:r>
              <a:rPr lang="en-US"/>
              <a:t>Digital Scholarship Services | Email cf24@rice.edu | library.rice.edu/dss</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05376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745AAB-8888-45FB-8C4E-B86AF9A05200}" type="datetime4">
              <a:rPr lang="en-US" smtClean="0"/>
              <a:t>August 20, 2019</a:t>
            </a:fld>
            <a:endParaRPr lang="en-US" dirty="0"/>
          </a:p>
        </p:txBody>
      </p:sp>
      <p:sp>
        <p:nvSpPr>
          <p:cNvPr id="3" name="Footer Placeholder 2"/>
          <p:cNvSpPr>
            <a:spLocks noGrp="1"/>
          </p:cNvSpPr>
          <p:nvPr>
            <p:ph type="ftr" sz="quarter" idx="11"/>
          </p:nvPr>
        </p:nvSpPr>
        <p:spPr/>
        <p:txBody>
          <a:bodyPr/>
          <a:lstStyle/>
          <a:p>
            <a:r>
              <a:rPr lang="en-US"/>
              <a:t>Digital Scholarship Services | Email cf24@rice.edu | library.rice.edu/dss</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48619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896CED-8AFA-412F-B61A-472E6093CDBA}" type="datetime4">
              <a:rPr lang="en-US" smtClean="0"/>
              <a:t>August 20, 2019</a:t>
            </a:fld>
            <a:endParaRPr lang="en-US" dirty="0"/>
          </a:p>
        </p:txBody>
      </p:sp>
      <p:sp>
        <p:nvSpPr>
          <p:cNvPr id="6" name="Footer Placeholder 5"/>
          <p:cNvSpPr>
            <a:spLocks noGrp="1"/>
          </p:cNvSpPr>
          <p:nvPr>
            <p:ph type="ftr" sz="quarter" idx="11"/>
          </p:nvPr>
        </p:nvSpPr>
        <p:spPr/>
        <p:txBody>
          <a:bodyPr/>
          <a:lstStyle/>
          <a:p>
            <a:r>
              <a:rPr lang="en-US"/>
              <a:t>Digital Scholarship Services | Email cf24@rice.edu | library.rice.edu/dss</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01584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078AB2-2970-444D-B1FF-A9F37FC020F5}" type="datetime4">
              <a:rPr lang="en-US" smtClean="0"/>
              <a:t>August 20, 2019</a:t>
            </a:fld>
            <a:endParaRPr lang="en-US" dirty="0"/>
          </a:p>
        </p:txBody>
      </p:sp>
      <p:sp>
        <p:nvSpPr>
          <p:cNvPr id="6" name="Footer Placeholder 5"/>
          <p:cNvSpPr>
            <a:spLocks noGrp="1"/>
          </p:cNvSpPr>
          <p:nvPr>
            <p:ph type="ftr" sz="quarter" idx="11"/>
          </p:nvPr>
        </p:nvSpPr>
        <p:spPr/>
        <p:txBody>
          <a:bodyPr/>
          <a:lstStyle/>
          <a:p>
            <a:r>
              <a:rPr lang="en-US"/>
              <a:t>Digital Scholarship Services | Email cf24@rice.edu | library.rice.edu/dss</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05384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48AE1E-D441-45CD-8192-49B13802301D}" type="datetime4">
              <a:rPr lang="en-US" smtClean="0"/>
              <a:t>August 20, 2019</a:t>
            </a:fld>
            <a:endParaRPr lang="en-US" dirty="0"/>
          </a:p>
        </p:txBody>
      </p:sp>
      <p:sp>
        <p:nvSpPr>
          <p:cNvPr id="5" name="Footer Placeholder 4"/>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Digital Scholarship Services </a:t>
            </a:r>
            <a:r>
              <a:rPr lang="en-US" dirty="0">
                <a:solidFill>
                  <a:schemeClr val="accent1">
                    <a:lumMod val="50000"/>
                  </a:schemeClr>
                </a:solidFill>
              </a:rPr>
              <a:t>| Email</a:t>
            </a:r>
            <a:r>
              <a:rPr lang="en-US" dirty="0"/>
              <a:t> cf24@rice.edu </a:t>
            </a:r>
            <a:r>
              <a:rPr lang="en-US" dirty="0">
                <a:solidFill>
                  <a:schemeClr val="accent1">
                    <a:lumMod val="50000"/>
                  </a:schemeClr>
                </a:solidFill>
              </a:rPr>
              <a:t>|</a:t>
            </a:r>
            <a:r>
              <a:rPr lang="en-US" dirty="0"/>
              <a:t> library.rice.edu/</a:t>
            </a:r>
            <a:r>
              <a:rPr lang="en-US" dirty="0" err="1"/>
              <a:t>dss</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90008117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misc.flogisoft.com/bash/tip_colors_and_formatt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crontab.guru/"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06236"/>
            <a:ext cx="9144000" cy="2603727"/>
          </a:xfrm>
        </p:spPr>
        <p:txBody>
          <a:bodyPr>
            <a:normAutofit/>
          </a:bodyPr>
          <a:lstStyle/>
          <a:p>
            <a:r>
              <a:rPr lang="en-US" sz="4000" b="1" dirty="0">
                <a:solidFill>
                  <a:schemeClr val="accent1">
                    <a:lumMod val="50000"/>
                  </a:schemeClr>
                </a:solidFill>
              </a:rPr>
              <a:t>Introduction to </a:t>
            </a:r>
            <a:br>
              <a:rPr lang="en-US" b="1" dirty="0"/>
            </a:br>
            <a:r>
              <a:rPr lang="en-US" sz="6600" b="1" dirty="0">
                <a:solidFill>
                  <a:schemeClr val="accent1">
                    <a:lumMod val="50000"/>
                  </a:schemeClr>
                </a:solidFill>
              </a:rPr>
              <a:t>Bash Shell Scripting</a:t>
            </a:r>
            <a:br>
              <a:rPr lang="en-US" sz="6600" dirty="0">
                <a:solidFill>
                  <a:srgbClr val="860000"/>
                </a:solidFill>
              </a:rPr>
            </a:br>
            <a:endParaRPr lang="en-US" dirty="0">
              <a:solidFill>
                <a:srgbClr val="860000"/>
              </a:solidFill>
            </a:endParaRPr>
          </a:p>
        </p:txBody>
      </p:sp>
      <p:cxnSp>
        <p:nvCxnSpPr>
          <p:cNvPr id="5" name="Straight Connector 4"/>
          <p:cNvCxnSpPr/>
          <p:nvPr/>
        </p:nvCxnSpPr>
        <p:spPr>
          <a:xfrm flipV="1">
            <a:off x="727113" y="804231"/>
            <a:ext cx="10421957" cy="22034"/>
          </a:xfrm>
          <a:prstGeom prst="line">
            <a:avLst/>
          </a:prstGeom>
          <a:ln w="38100">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flipV="1">
            <a:off x="727112" y="6090491"/>
            <a:ext cx="10421957" cy="22034"/>
          </a:xfrm>
          <a:prstGeom prst="line">
            <a:avLst/>
          </a:prstGeom>
          <a:ln w="38100">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pic>
        <p:nvPicPr>
          <p:cNvPr id="9" name="image1.jpeg"/>
          <p:cNvPicPr/>
          <p:nvPr/>
        </p:nvPicPr>
        <p:blipFill>
          <a:blip r:embed="rId2" cstate="print"/>
          <a:stretch>
            <a:fillRect/>
          </a:stretch>
        </p:blipFill>
        <p:spPr>
          <a:xfrm>
            <a:off x="857159" y="5088031"/>
            <a:ext cx="1849755" cy="636905"/>
          </a:xfrm>
          <a:prstGeom prst="rect">
            <a:avLst/>
          </a:prstGeom>
        </p:spPr>
      </p:pic>
      <p:sp>
        <p:nvSpPr>
          <p:cNvPr id="8" name="Rectangle 7"/>
          <p:cNvSpPr/>
          <p:nvPr/>
        </p:nvSpPr>
        <p:spPr>
          <a:xfrm>
            <a:off x="9119309" y="5045316"/>
            <a:ext cx="1954381" cy="369332"/>
          </a:xfrm>
          <a:prstGeom prst="rect">
            <a:avLst/>
          </a:prstGeom>
        </p:spPr>
        <p:txBody>
          <a:bodyPr wrap="none">
            <a:spAutoFit/>
          </a:bodyPr>
          <a:lstStyle/>
          <a:p>
            <a:r>
              <a:rPr lang="en-US" b="1" dirty="0" err="1">
                <a:solidFill>
                  <a:srgbClr val="666666"/>
                </a:solidFill>
                <a:latin typeface="Arial" panose="020B0604020202020204" pitchFamily="34" charset="0"/>
                <a:ea typeface="Arial" panose="020B0604020202020204" pitchFamily="34" charset="0"/>
              </a:rPr>
              <a:t>Fondren</a:t>
            </a:r>
            <a:r>
              <a:rPr lang="en-US" b="1" dirty="0">
                <a:solidFill>
                  <a:srgbClr val="666666"/>
                </a:solidFill>
                <a:latin typeface="Arial" panose="020B0604020202020204" pitchFamily="34" charset="0"/>
                <a:ea typeface="Arial" panose="020B0604020202020204" pitchFamily="34" charset="0"/>
              </a:rPr>
              <a:t> Library</a:t>
            </a:r>
            <a:endParaRPr lang="en-US" dirty="0"/>
          </a:p>
        </p:txBody>
      </p:sp>
      <p:sp>
        <p:nvSpPr>
          <p:cNvPr id="11" name="Rectangle 10"/>
          <p:cNvSpPr/>
          <p:nvPr/>
        </p:nvSpPr>
        <p:spPr>
          <a:xfrm>
            <a:off x="8351342" y="5355604"/>
            <a:ext cx="2722348" cy="369332"/>
          </a:xfrm>
          <a:prstGeom prst="rect">
            <a:avLst/>
          </a:prstGeom>
        </p:spPr>
        <p:txBody>
          <a:bodyPr wrap="none">
            <a:spAutoFit/>
          </a:bodyPr>
          <a:lstStyle/>
          <a:p>
            <a:r>
              <a:rPr lang="en-US" dirty="0">
                <a:solidFill>
                  <a:schemeClr val="accent1">
                    <a:lumMod val="50000"/>
                  </a:schemeClr>
                </a:solidFill>
              </a:rPr>
              <a:t>Digital Scholarship Services</a:t>
            </a:r>
          </a:p>
        </p:txBody>
      </p:sp>
      <p:pic>
        <p:nvPicPr>
          <p:cNvPr id="10" name="Picture 8">
            <a:extLst>
              <a:ext uri="{FF2B5EF4-FFF2-40B4-BE49-F238E27FC236}">
                <a16:creationId xmlns:a16="http://schemas.microsoft.com/office/drawing/2014/main" id="{F8D5928D-0061-478D-A5BF-2828C9E66416}"/>
              </a:ext>
            </a:extLst>
          </p:cNvPr>
          <p:cNvPicPr>
            <a:picLocks noChangeAspect="1" noChangeArrowheads="1"/>
          </p:cNvPicPr>
          <p:nvPr/>
        </p:nvPicPr>
        <p:blipFill>
          <a:blip r:embed="rId3"/>
          <a:srcRect/>
          <a:stretch/>
        </p:blipFill>
        <p:spPr bwMode="auto">
          <a:xfrm>
            <a:off x="3870837" y="3276002"/>
            <a:ext cx="4096521" cy="1723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095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01B20C1-6D2C-410B-9C7D-B09E2AC0F10C}"/>
              </a:ext>
            </a:extLst>
          </p:cNvPr>
          <p:cNvSpPr>
            <a:spLocks noGrp="1"/>
          </p:cNvSpPr>
          <p:nvPr>
            <p:ph type="title"/>
          </p:nvPr>
        </p:nvSpPr>
        <p:spPr/>
        <p:txBody>
          <a:bodyPr/>
          <a:lstStyle/>
          <a:p>
            <a:r>
              <a:rPr lang="en-US" dirty="0"/>
              <a:t>ANATOMY OF A SHELL</a:t>
            </a:r>
          </a:p>
        </p:txBody>
      </p:sp>
      <p:sp>
        <p:nvSpPr>
          <p:cNvPr id="4" name="Date Placeholder 3">
            <a:extLst>
              <a:ext uri="{FF2B5EF4-FFF2-40B4-BE49-F238E27FC236}">
                <a16:creationId xmlns:a16="http://schemas.microsoft.com/office/drawing/2014/main" id="{FDFCF223-64BA-421E-9ED7-B50193B5C5E1}"/>
              </a:ext>
            </a:extLst>
          </p:cNvPr>
          <p:cNvSpPr>
            <a:spLocks noGrp="1"/>
          </p:cNvSpPr>
          <p:nvPr>
            <p:ph type="dt" sz="half" idx="10"/>
          </p:nvPr>
        </p:nvSpPr>
        <p:spPr/>
        <p:txBody>
          <a:bodyPr/>
          <a:lstStyle/>
          <a:p>
            <a:fld id="{B08FEED8-D7D4-44E9-BFBC-ED06B5996D94}" type="datetime4">
              <a:rPr lang="en-US" smtClean="0"/>
              <a:t>August 20, 2019</a:t>
            </a:fld>
            <a:endParaRPr lang="en-US" dirty="0"/>
          </a:p>
        </p:txBody>
      </p:sp>
      <p:sp>
        <p:nvSpPr>
          <p:cNvPr id="5" name="Footer Placeholder 4">
            <a:extLst>
              <a:ext uri="{FF2B5EF4-FFF2-40B4-BE49-F238E27FC236}">
                <a16:creationId xmlns:a16="http://schemas.microsoft.com/office/drawing/2014/main" id="{985A19B1-AD30-4909-B986-F717612E68FA}"/>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75C4D062-ACF2-41DA-A700-03DC514486D1}"/>
              </a:ext>
            </a:extLst>
          </p:cNvPr>
          <p:cNvSpPr>
            <a:spLocks noGrp="1"/>
          </p:cNvSpPr>
          <p:nvPr>
            <p:ph type="sldNum" sz="quarter" idx="12"/>
          </p:nvPr>
        </p:nvSpPr>
        <p:spPr/>
        <p:txBody>
          <a:bodyPr/>
          <a:lstStyle/>
          <a:p>
            <a:fld id="{D57F1E4F-1CFF-5643-939E-02111984F565}" type="slidenum">
              <a:rPr lang="en-US" smtClean="0"/>
              <a:t>10</a:t>
            </a:fld>
            <a:endParaRPr lang="en-US" dirty="0"/>
          </a:p>
        </p:txBody>
      </p:sp>
      <p:sp>
        <p:nvSpPr>
          <p:cNvPr id="10" name="Content Placeholder 2">
            <a:extLst>
              <a:ext uri="{FF2B5EF4-FFF2-40B4-BE49-F238E27FC236}">
                <a16:creationId xmlns:a16="http://schemas.microsoft.com/office/drawing/2014/main" id="{507A9182-6C57-44EB-967D-7501C299A75A}"/>
              </a:ext>
            </a:extLst>
          </p:cNvPr>
          <p:cNvSpPr txBox="1">
            <a:spLocks/>
          </p:cNvSpPr>
          <p:nvPr/>
        </p:nvSpPr>
        <p:spPr>
          <a:xfrm>
            <a:off x="838200" y="1825625"/>
            <a:ext cx="558949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Prompt: what you see when you open the shell or finish a command</a:t>
            </a:r>
          </a:p>
          <a:p>
            <a:pPr lvl="1"/>
            <a:r>
              <a:rPr lang="en-US" dirty="0"/>
              <a:t>Waits for you to enter something</a:t>
            </a:r>
          </a:p>
          <a:p>
            <a:r>
              <a:rPr lang="en-US" dirty="0"/>
              <a:t>USER@COMPUTER (Directory)</a:t>
            </a:r>
          </a:p>
          <a:p>
            <a:pPr marL="0" indent="0">
              <a:buNone/>
            </a:pPr>
            <a:r>
              <a:rPr lang="en-US" dirty="0"/>
              <a:t>$ (type commands here)</a:t>
            </a:r>
          </a:p>
          <a:p>
            <a:pPr lvl="1"/>
            <a:r>
              <a:rPr lang="en-US" dirty="0"/>
              <a:t>completely configurable, though</a:t>
            </a:r>
          </a:p>
          <a:p>
            <a:r>
              <a:rPr lang="en-US" dirty="0"/>
              <a:t>Command</a:t>
            </a:r>
          </a:p>
          <a:p>
            <a:r>
              <a:rPr lang="en-US" dirty="0"/>
              <a:t>Output</a:t>
            </a:r>
          </a:p>
        </p:txBody>
      </p:sp>
      <p:pic>
        <p:nvPicPr>
          <p:cNvPr id="11" name="Picture 10">
            <a:extLst>
              <a:ext uri="{FF2B5EF4-FFF2-40B4-BE49-F238E27FC236}">
                <a16:creationId xmlns:a16="http://schemas.microsoft.com/office/drawing/2014/main" id="{8FC677BF-DB57-4322-B9BB-644B65135573}"/>
              </a:ext>
            </a:extLst>
          </p:cNvPr>
          <p:cNvPicPr>
            <a:picLocks noChangeAspect="1"/>
          </p:cNvPicPr>
          <p:nvPr/>
        </p:nvPicPr>
        <p:blipFill>
          <a:blip r:embed="rId2"/>
          <a:stretch>
            <a:fillRect/>
          </a:stretch>
        </p:blipFill>
        <p:spPr>
          <a:xfrm>
            <a:off x="6508376" y="2131067"/>
            <a:ext cx="5194768" cy="3489756"/>
          </a:xfrm>
          <a:prstGeom prst="rect">
            <a:avLst/>
          </a:prstGeom>
        </p:spPr>
      </p:pic>
    </p:spTree>
    <p:extLst>
      <p:ext uri="{BB962C8B-B14F-4D97-AF65-F5344CB8AC3E}">
        <p14:creationId xmlns:p14="http://schemas.microsoft.com/office/powerpoint/2010/main" val="2214526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01B20C1-6D2C-410B-9C7D-B09E2AC0F10C}"/>
              </a:ext>
            </a:extLst>
          </p:cNvPr>
          <p:cNvSpPr>
            <a:spLocks noGrp="1"/>
          </p:cNvSpPr>
          <p:nvPr>
            <p:ph type="title"/>
          </p:nvPr>
        </p:nvSpPr>
        <p:spPr/>
        <p:txBody>
          <a:bodyPr/>
          <a:lstStyle/>
          <a:p>
            <a:r>
              <a:rPr lang="en-US" dirty="0"/>
              <a:t>COMMANDS</a:t>
            </a:r>
          </a:p>
        </p:txBody>
      </p:sp>
      <p:sp>
        <p:nvSpPr>
          <p:cNvPr id="4" name="Date Placeholder 3">
            <a:extLst>
              <a:ext uri="{FF2B5EF4-FFF2-40B4-BE49-F238E27FC236}">
                <a16:creationId xmlns:a16="http://schemas.microsoft.com/office/drawing/2014/main" id="{FDFCF223-64BA-421E-9ED7-B50193B5C5E1}"/>
              </a:ext>
            </a:extLst>
          </p:cNvPr>
          <p:cNvSpPr>
            <a:spLocks noGrp="1"/>
          </p:cNvSpPr>
          <p:nvPr>
            <p:ph type="dt" sz="half" idx="10"/>
          </p:nvPr>
        </p:nvSpPr>
        <p:spPr/>
        <p:txBody>
          <a:bodyPr/>
          <a:lstStyle/>
          <a:p>
            <a:fld id="{B08FEED8-D7D4-44E9-BFBC-ED06B5996D94}" type="datetime4">
              <a:rPr lang="en-US" smtClean="0"/>
              <a:t>August 20, 2019</a:t>
            </a:fld>
            <a:endParaRPr lang="en-US" dirty="0"/>
          </a:p>
        </p:txBody>
      </p:sp>
      <p:sp>
        <p:nvSpPr>
          <p:cNvPr id="5" name="Footer Placeholder 4">
            <a:extLst>
              <a:ext uri="{FF2B5EF4-FFF2-40B4-BE49-F238E27FC236}">
                <a16:creationId xmlns:a16="http://schemas.microsoft.com/office/drawing/2014/main" id="{985A19B1-AD30-4909-B986-F717612E68FA}"/>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75C4D062-ACF2-41DA-A700-03DC514486D1}"/>
              </a:ext>
            </a:extLst>
          </p:cNvPr>
          <p:cNvSpPr>
            <a:spLocks noGrp="1"/>
          </p:cNvSpPr>
          <p:nvPr>
            <p:ph type="sldNum" sz="quarter" idx="12"/>
          </p:nvPr>
        </p:nvSpPr>
        <p:spPr/>
        <p:txBody>
          <a:bodyPr/>
          <a:lstStyle/>
          <a:p>
            <a:fld id="{D57F1E4F-1CFF-5643-939E-02111984F565}" type="slidenum">
              <a:rPr lang="en-US" smtClean="0"/>
              <a:t>11</a:t>
            </a:fld>
            <a:endParaRPr lang="en-US" dirty="0"/>
          </a:p>
        </p:txBody>
      </p:sp>
      <p:sp>
        <p:nvSpPr>
          <p:cNvPr id="10" name="Content Placeholder 2">
            <a:extLst>
              <a:ext uri="{FF2B5EF4-FFF2-40B4-BE49-F238E27FC236}">
                <a16:creationId xmlns:a16="http://schemas.microsoft.com/office/drawing/2014/main" id="{507A9182-6C57-44EB-967D-7501C299A75A}"/>
              </a:ext>
            </a:extLst>
          </p:cNvPr>
          <p:cNvSpPr txBox="1">
            <a:spLocks/>
          </p:cNvSpPr>
          <p:nvPr/>
        </p:nvSpPr>
        <p:spPr>
          <a:xfrm>
            <a:off x="838199" y="1825625"/>
            <a:ext cx="1051559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First: an executable program (or shell </a:t>
            </a:r>
            <a:r>
              <a:rPr lang="en-US" dirty="0" err="1"/>
              <a:t>builtin</a:t>
            </a:r>
            <a:r>
              <a:rPr lang="en-US" dirty="0"/>
              <a:t>)</a:t>
            </a:r>
          </a:p>
          <a:p>
            <a:pPr lvl="1"/>
            <a:r>
              <a:rPr lang="en-US" dirty="0"/>
              <a:t>Anything from word.exe to simply listing the directory</a:t>
            </a:r>
          </a:p>
          <a:p>
            <a:r>
              <a:rPr lang="en-US" dirty="0"/>
              <a:t>Any number of arguments</a:t>
            </a:r>
          </a:p>
          <a:p>
            <a:pPr lvl="1"/>
            <a:r>
              <a:rPr lang="en-US" dirty="0"/>
              <a:t>Filenames, command line switches</a:t>
            </a:r>
          </a:p>
          <a:p>
            <a:r>
              <a:rPr lang="en-US" dirty="0"/>
              <a:t>example: </a:t>
            </a:r>
            <a:r>
              <a:rPr lang="en-US" dirty="0">
                <a:latin typeface="Courier New" panose="02070309020205020404" pitchFamily="49" charset="0"/>
                <a:cs typeface="Courier New" panose="02070309020205020404" pitchFamily="49" charset="0"/>
              </a:rPr>
              <a:t>ls –al Documents/</a:t>
            </a:r>
          </a:p>
          <a:p>
            <a:pPr lvl="1"/>
            <a:r>
              <a:rPr lang="en-US" dirty="0">
                <a:latin typeface="Courier New" panose="02070309020205020404" pitchFamily="49" charset="0"/>
                <a:cs typeface="Courier New" panose="02070309020205020404" pitchFamily="49" charset="0"/>
              </a:rPr>
              <a:t>ls </a:t>
            </a:r>
            <a:r>
              <a:rPr lang="en-US" dirty="0">
                <a:cs typeface="Courier New" panose="02070309020205020404" pitchFamily="49" charset="0"/>
              </a:rPr>
              <a:t>is a program that lists the current directory</a:t>
            </a:r>
          </a:p>
          <a:p>
            <a:pPr lvl="1"/>
            <a:r>
              <a:rPr lang="en-US" dirty="0">
                <a:latin typeface="Courier New" panose="02070309020205020404" pitchFamily="49" charset="0"/>
                <a:cs typeface="Courier New" panose="02070309020205020404" pitchFamily="49" charset="0"/>
              </a:rPr>
              <a:t>-al </a:t>
            </a:r>
            <a:r>
              <a:rPr lang="en-US" dirty="0">
                <a:cs typeface="Courier New" panose="02070309020205020404" pitchFamily="49" charset="0"/>
              </a:rPr>
              <a:t>are two separate arguments that show hidden files and permissions</a:t>
            </a:r>
          </a:p>
          <a:p>
            <a:pPr lvl="1"/>
            <a:r>
              <a:rPr lang="en-US" dirty="0">
                <a:latin typeface="Courier New" panose="02070309020205020404" pitchFamily="49" charset="0"/>
                <a:cs typeface="Courier New" panose="02070309020205020404" pitchFamily="49" charset="0"/>
              </a:rPr>
              <a:t>Documents/</a:t>
            </a:r>
            <a:r>
              <a:rPr lang="en-US" dirty="0">
                <a:cs typeface="Courier New" panose="02070309020205020404" pitchFamily="49" charset="0"/>
              </a:rPr>
              <a:t> is a folder in the current directory we want the get the contents of</a:t>
            </a:r>
          </a:p>
          <a:p>
            <a:r>
              <a:rPr lang="en-US" dirty="0">
                <a:cs typeface="Courier New" panose="02070309020205020404" pitchFamily="49" charset="0"/>
              </a:rPr>
              <a:t>Use </a:t>
            </a:r>
            <a:r>
              <a:rPr lang="en-US" dirty="0">
                <a:latin typeface="Courier New" panose="02070309020205020404" pitchFamily="49" charset="0"/>
                <a:cs typeface="Courier New" panose="02070309020205020404" pitchFamily="49" charset="0"/>
              </a:rPr>
              <a:t>--help </a:t>
            </a:r>
            <a:r>
              <a:rPr lang="en-US" dirty="0">
                <a:cs typeface="Courier New" panose="02070309020205020404" pitchFamily="49" charset="0"/>
              </a:rPr>
              <a:t>and/or </a:t>
            </a:r>
            <a:r>
              <a:rPr lang="en-US" dirty="0">
                <a:latin typeface="Courier New" panose="02070309020205020404" pitchFamily="49" charset="0"/>
                <a:cs typeface="Courier New" panose="02070309020205020404" pitchFamily="49" charset="0"/>
              </a:rPr>
              <a:t>man </a:t>
            </a:r>
            <a:r>
              <a:rPr lang="en-US" i="1" dirty="0">
                <a:latin typeface="Courier New" panose="02070309020205020404" pitchFamily="49" charset="0"/>
                <a:cs typeface="Courier New" panose="02070309020205020404" pitchFamily="49" charset="0"/>
              </a:rPr>
              <a:t>command</a:t>
            </a:r>
            <a:r>
              <a:rPr lang="en-US" dirty="0">
                <a:cs typeface="Courier New" panose="02070309020205020404" pitchFamily="49" charset="0"/>
              </a:rPr>
              <a:t>!</a:t>
            </a:r>
          </a:p>
        </p:txBody>
      </p:sp>
    </p:spTree>
    <p:extLst>
      <p:ext uri="{BB962C8B-B14F-4D97-AF65-F5344CB8AC3E}">
        <p14:creationId xmlns:p14="http://schemas.microsoft.com/office/powerpoint/2010/main" val="3123716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01B20C1-6D2C-410B-9C7D-B09E2AC0F10C}"/>
              </a:ext>
            </a:extLst>
          </p:cNvPr>
          <p:cNvSpPr>
            <a:spLocks noGrp="1"/>
          </p:cNvSpPr>
          <p:nvPr>
            <p:ph type="title"/>
          </p:nvPr>
        </p:nvSpPr>
        <p:spPr/>
        <p:txBody>
          <a:bodyPr/>
          <a:lstStyle/>
          <a:p>
            <a:r>
              <a:rPr lang="en-US" dirty="0"/>
              <a:t>ENVIRONMENT</a:t>
            </a:r>
          </a:p>
        </p:txBody>
      </p:sp>
      <p:sp>
        <p:nvSpPr>
          <p:cNvPr id="4" name="Date Placeholder 3">
            <a:extLst>
              <a:ext uri="{FF2B5EF4-FFF2-40B4-BE49-F238E27FC236}">
                <a16:creationId xmlns:a16="http://schemas.microsoft.com/office/drawing/2014/main" id="{FDFCF223-64BA-421E-9ED7-B50193B5C5E1}"/>
              </a:ext>
            </a:extLst>
          </p:cNvPr>
          <p:cNvSpPr>
            <a:spLocks noGrp="1"/>
          </p:cNvSpPr>
          <p:nvPr>
            <p:ph type="dt" sz="half" idx="10"/>
          </p:nvPr>
        </p:nvSpPr>
        <p:spPr/>
        <p:txBody>
          <a:bodyPr/>
          <a:lstStyle/>
          <a:p>
            <a:fld id="{B08FEED8-D7D4-44E9-BFBC-ED06B5996D94}" type="datetime4">
              <a:rPr lang="en-US" smtClean="0"/>
              <a:t>August 20, 2019</a:t>
            </a:fld>
            <a:endParaRPr lang="en-US" dirty="0"/>
          </a:p>
        </p:txBody>
      </p:sp>
      <p:sp>
        <p:nvSpPr>
          <p:cNvPr id="5" name="Footer Placeholder 4">
            <a:extLst>
              <a:ext uri="{FF2B5EF4-FFF2-40B4-BE49-F238E27FC236}">
                <a16:creationId xmlns:a16="http://schemas.microsoft.com/office/drawing/2014/main" id="{985A19B1-AD30-4909-B986-F717612E68FA}"/>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75C4D062-ACF2-41DA-A700-03DC514486D1}"/>
              </a:ext>
            </a:extLst>
          </p:cNvPr>
          <p:cNvSpPr>
            <a:spLocks noGrp="1"/>
          </p:cNvSpPr>
          <p:nvPr>
            <p:ph type="sldNum" sz="quarter" idx="12"/>
          </p:nvPr>
        </p:nvSpPr>
        <p:spPr/>
        <p:txBody>
          <a:bodyPr/>
          <a:lstStyle/>
          <a:p>
            <a:fld id="{D57F1E4F-1CFF-5643-939E-02111984F565}" type="slidenum">
              <a:rPr lang="en-US" smtClean="0"/>
              <a:t>12</a:t>
            </a:fld>
            <a:endParaRPr lang="en-US" dirty="0"/>
          </a:p>
        </p:txBody>
      </p:sp>
      <p:sp>
        <p:nvSpPr>
          <p:cNvPr id="10" name="Content Placeholder 2">
            <a:extLst>
              <a:ext uri="{FF2B5EF4-FFF2-40B4-BE49-F238E27FC236}">
                <a16:creationId xmlns:a16="http://schemas.microsoft.com/office/drawing/2014/main" id="{507A9182-6C57-44EB-967D-7501C299A75A}"/>
              </a:ext>
            </a:extLst>
          </p:cNvPr>
          <p:cNvSpPr txBox="1">
            <a:spLocks/>
          </p:cNvSpPr>
          <p:nvPr/>
        </p:nvSpPr>
        <p:spPr>
          <a:xfrm>
            <a:off x="838199" y="1825625"/>
            <a:ext cx="1051559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Several environment variables</a:t>
            </a:r>
          </a:p>
          <a:p>
            <a:pPr lvl="1"/>
            <a:r>
              <a:rPr lang="en-US" dirty="0">
                <a:latin typeface="Courier New" panose="02070309020205020404" pitchFamily="49" charset="0"/>
                <a:cs typeface="Courier New" panose="02070309020205020404" pitchFamily="49" charset="0"/>
              </a:rPr>
              <a:t>PWD</a:t>
            </a:r>
            <a:r>
              <a:rPr lang="en-US" dirty="0">
                <a:cs typeface="Courier New" panose="02070309020205020404" pitchFamily="49" charset="0"/>
              </a:rPr>
              <a:t> (print working directory)</a:t>
            </a:r>
          </a:p>
          <a:p>
            <a:pPr lvl="1"/>
            <a:r>
              <a:rPr lang="en-US" dirty="0">
                <a:latin typeface="Courier New" panose="02070309020205020404" pitchFamily="49" charset="0"/>
                <a:cs typeface="Courier New" panose="02070309020205020404" pitchFamily="49" charset="0"/>
              </a:rPr>
              <a:t>PATH</a:t>
            </a:r>
            <a:r>
              <a:rPr lang="en-US" dirty="0">
                <a:cs typeface="Courier New" panose="02070309020205020404" pitchFamily="49" charset="0"/>
              </a:rPr>
              <a:t> (where to look for executable files – usually not your current directory!)</a:t>
            </a:r>
          </a:p>
          <a:p>
            <a:pPr lvl="1"/>
            <a:r>
              <a:rPr lang="en-US" dirty="0">
                <a:cs typeface="Courier New" panose="02070309020205020404" pitchFamily="49" charset="0"/>
              </a:rPr>
              <a:t>Many more (if you’re curious, type in </a:t>
            </a:r>
            <a:r>
              <a:rPr lang="en-US" dirty="0">
                <a:latin typeface="Courier New" panose="02070309020205020404" pitchFamily="49" charset="0"/>
                <a:cs typeface="Courier New" panose="02070309020205020404" pitchFamily="49" charset="0"/>
              </a:rPr>
              <a:t>env</a:t>
            </a:r>
            <a:r>
              <a:rPr lang="en-US" dirty="0">
                <a:cs typeface="Courier New" panose="02070309020205020404" pitchFamily="49" charset="0"/>
              </a:rPr>
              <a:t>!)</a:t>
            </a:r>
          </a:p>
          <a:p>
            <a:r>
              <a:rPr lang="en-US" dirty="0">
                <a:cs typeface="Courier New" panose="02070309020205020404" pitchFamily="49" charset="0"/>
              </a:rPr>
              <a:t>This is how we can keep track of our state</a:t>
            </a:r>
          </a:p>
          <a:p>
            <a:r>
              <a:rPr lang="en-US" dirty="0">
                <a:cs typeface="Courier New" panose="02070309020205020404" pitchFamily="49" charset="0"/>
              </a:rPr>
              <a:t>Note that on Windows (more accurately NTFS/FAT file systems) case does not matter (</a:t>
            </a:r>
            <a:r>
              <a:rPr lang="en-US" dirty="0">
                <a:latin typeface="Courier New" panose="02070309020205020404" pitchFamily="49" charset="0"/>
                <a:cs typeface="Courier New" panose="02070309020205020404" pitchFamily="49" charset="0"/>
              </a:rPr>
              <a:t>File.txt </a:t>
            </a:r>
            <a:r>
              <a:rPr lang="en-US" dirty="0">
                <a:cs typeface="Courier New" panose="02070309020205020404" pitchFamily="49" charset="0"/>
              </a:rPr>
              <a:t>is the same as </a:t>
            </a:r>
            <a:r>
              <a:rPr lang="en-US" dirty="0" err="1">
                <a:latin typeface="Courier New" panose="02070309020205020404" pitchFamily="49" charset="0"/>
                <a:cs typeface="Courier New" panose="02070309020205020404" pitchFamily="49" charset="0"/>
              </a:rPr>
              <a:t>filE.tXt</a:t>
            </a:r>
            <a:r>
              <a:rPr lang="en-US" dirty="0">
                <a:cs typeface="Courier New" panose="02070309020205020404" pitchFamily="49" charset="0"/>
              </a:rPr>
              <a:t>), but on Linux (ext4) case matters</a:t>
            </a:r>
          </a:p>
        </p:txBody>
      </p:sp>
    </p:spTree>
    <p:extLst>
      <p:ext uri="{BB962C8B-B14F-4D97-AF65-F5344CB8AC3E}">
        <p14:creationId xmlns:p14="http://schemas.microsoft.com/office/powerpoint/2010/main" val="2996882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01B20C1-6D2C-410B-9C7D-B09E2AC0F10C}"/>
              </a:ext>
            </a:extLst>
          </p:cNvPr>
          <p:cNvSpPr>
            <a:spLocks noGrp="1"/>
          </p:cNvSpPr>
          <p:nvPr>
            <p:ph type="title"/>
          </p:nvPr>
        </p:nvSpPr>
        <p:spPr/>
        <p:txBody>
          <a:bodyPr/>
          <a:lstStyle/>
          <a:p>
            <a:r>
              <a:rPr lang="en-US" dirty="0"/>
              <a:t>FILES</a:t>
            </a:r>
          </a:p>
        </p:txBody>
      </p:sp>
      <p:sp>
        <p:nvSpPr>
          <p:cNvPr id="4" name="Date Placeholder 3">
            <a:extLst>
              <a:ext uri="{FF2B5EF4-FFF2-40B4-BE49-F238E27FC236}">
                <a16:creationId xmlns:a16="http://schemas.microsoft.com/office/drawing/2014/main" id="{FDFCF223-64BA-421E-9ED7-B50193B5C5E1}"/>
              </a:ext>
            </a:extLst>
          </p:cNvPr>
          <p:cNvSpPr>
            <a:spLocks noGrp="1"/>
          </p:cNvSpPr>
          <p:nvPr>
            <p:ph type="dt" sz="half" idx="10"/>
          </p:nvPr>
        </p:nvSpPr>
        <p:spPr/>
        <p:txBody>
          <a:bodyPr/>
          <a:lstStyle/>
          <a:p>
            <a:fld id="{B08FEED8-D7D4-44E9-BFBC-ED06B5996D94}" type="datetime4">
              <a:rPr lang="en-US" smtClean="0"/>
              <a:t>August 20, 2019</a:t>
            </a:fld>
            <a:endParaRPr lang="en-US" dirty="0"/>
          </a:p>
        </p:txBody>
      </p:sp>
      <p:sp>
        <p:nvSpPr>
          <p:cNvPr id="5" name="Footer Placeholder 4">
            <a:extLst>
              <a:ext uri="{FF2B5EF4-FFF2-40B4-BE49-F238E27FC236}">
                <a16:creationId xmlns:a16="http://schemas.microsoft.com/office/drawing/2014/main" id="{985A19B1-AD30-4909-B986-F717612E68FA}"/>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75C4D062-ACF2-41DA-A700-03DC514486D1}"/>
              </a:ext>
            </a:extLst>
          </p:cNvPr>
          <p:cNvSpPr>
            <a:spLocks noGrp="1"/>
          </p:cNvSpPr>
          <p:nvPr>
            <p:ph type="sldNum" sz="quarter" idx="12"/>
          </p:nvPr>
        </p:nvSpPr>
        <p:spPr/>
        <p:txBody>
          <a:bodyPr/>
          <a:lstStyle/>
          <a:p>
            <a:fld id="{D57F1E4F-1CFF-5643-939E-02111984F565}" type="slidenum">
              <a:rPr lang="en-US" smtClean="0"/>
              <a:t>13</a:t>
            </a:fld>
            <a:endParaRPr lang="en-US" dirty="0"/>
          </a:p>
        </p:txBody>
      </p:sp>
      <p:sp>
        <p:nvSpPr>
          <p:cNvPr id="10" name="Content Placeholder 2">
            <a:extLst>
              <a:ext uri="{FF2B5EF4-FFF2-40B4-BE49-F238E27FC236}">
                <a16:creationId xmlns:a16="http://schemas.microsoft.com/office/drawing/2014/main" id="{507A9182-6C57-44EB-967D-7501C299A75A}"/>
              </a:ext>
            </a:extLst>
          </p:cNvPr>
          <p:cNvSpPr txBox="1">
            <a:spLocks/>
          </p:cNvSpPr>
          <p:nvPr/>
        </p:nvSpPr>
        <p:spPr>
          <a:xfrm>
            <a:off x="838199" y="1825625"/>
            <a:ext cx="1051559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Special file shortcuts in bash</a:t>
            </a:r>
          </a:p>
          <a:p>
            <a:r>
              <a:rPr lang="en-US" dirty="0">
                <a:latin typeface="Courier New" panose="02070309020205020404" pitchFamily="49" charset="0"/>
                <a:cs typeface="Courier New" panose="02070309020205020404" pitchFamily="49" charset="0"/>
              </a:rPr>
              <a:t>. -&gt; </a:t>
            </a:r>
            <a:r>
              <a:rPr lang="en-US" dirty="0">
                <a:cs typeface="Courier New" panose="02070309020205020404" pitchFamily="49" charset="0"/>
              </a:rPr>
              <a:t>This directory</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-&gt; </a:t>
            </a:r>
            <a:r>
              <a:rPr lang="en-US" dirty="0">
                <a:cs typeface="Courier New" panose="02070309020205020404" pitchFamily="49" charset="0"/>
              </a:rPr>
              <a:t>Parent directory</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-&gt; </a:t>
            </a:r>
            <a:r>
              <a:rPr lang="en-US" dirty="0">
                <a:cs typeface="Courier New" panose="02070309020205020404" pitchFamily="49" charset="0"/>
              </a:rPr>
              <a:t>User’s home directory</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-&gt; </a:t>
            </a:r>
            <a:r>
              <a:rPr lang="en-US" dirty="0">
                <a:cs typeface="Courier New" panose="02070309020205020404" pitchFamily="49" charset="0"/>
              </a:rPr>
              <a:t>System root</a:t>
            </a:r>
          </a:p>
          <a:p>
            <a:r>
              <a:rPr lang="en-US" dirty="0">
                <a:cs typeface="Courier New" panose="02070309020205020404" pitchFamily="49" charset="0"/>
              </a:rPr>
              <a:t>Just type a few characters of the file then press tab to autocomplete!</a:t>
            </a:r>
          </a:p>
          <a:p>
            <a:r>
              <a:rPr lang="en-US" dirty="0">
                <a:cs typeface="Courier New" panose="02070309020205020404" pitchFamily="49" charset="0"/>
              </a:rPr>
              <a:t>Permissions: read, write, and execute</a:t>
            </a:r>
          </a:p>
          <a:p>
            <a:pPr lvl="1"/>
            <a:r>
              <a:rPr lang="en-US" dirty="0">
                <a:cs typeface="Courier New" panose="02070309020205020404" pitchFamily="49" charset="0"/>
              </a:rPr>
              <a:t>Any file can be executed!</a:t>
            </a:r>
          </a:p>
        </p:txBody>
      </p:sp>
    </p:spTree>
    <p:extLst>
      <p:ext uri="{BB962C8B-B14F-4D97-AF65-F5344CB8AC3E}">
        <p14:creationId xmlns:p14="http://schemas.microsoft.com/office/powerpoint/2010/main" val="3841091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01B20C1-6D2C-410B-9C7D-B09E2AC0F10C}"/>
              </a:ext>
            </a:extLst>
          </p:cNvPr>
          <p:cNvSpPr>
            <a:spLocks noGrp="1"/>
          </p:cNvSpPr>
          <p:nvPr>
            <p:ph type="title"/>
          </p:nvPr>
        </p:nvSpPr>
        <p:spPr/>
        <p:txBody>
          <a:bodyPr/>
          <a:lstStyle/>
          <a:p>
            <a:r>
              <a:rPr lang="en-US" dirty="0"/>
              <a:t>REFERRING TO FILES</a:t>
            </a:r>
          </a:p>
        </p:txBody>
      </p:sp>
      <p:sp>
        <p:nvSpPr>
          <p:cNvPr id="4" name="Date Placeholder 3">
            <a:extLst>
              <a:ext uri="{FF2B5EF4-FFF2-40B4-BE49-F238E27FC236}">
                <a16:creationId xmlns:a16="http://schemas.microsoft.com/office/drawing/2014/main" id="{FDFCF223-64BA-421E-9ED7-B50193B5C5E1}"/>
              </a:ext>
            </a:extLst>
          </p:cNvPr>
          <p:cNvSpPr>
            <a:spLocks noGrp="1"/>
          </p:cNvSpPr>
          <p:nvPr>
            <p:ph type="dt" sz="half" idx="10"/>
          </p:nvPr>
        </p:nvSpPr>
        <p:spPr/>
        <p:txBody>
          <a:bodyPr/>
          <a:lstStyle/>
          <a:p>
            <a:fld id="{B08FEED8-D7D4-44E9-BFBC-ED06B5996D94}" type="datetime4">
              <a:rPr lang="en-US" smtClean="0"/>
              <a:t>August 20, 2019</a:t>
            </a:fld>
            <a:endParaRPr lang="en-US" dirty="0"/>
          </a:p>
        </p:txBody>
      </p:sp>
      <p:sp>
        <p:nvSpPr>
          <p:cNvPr id="5" name="Footer Placeholder 4">
            <a:extLst>
              <a:ext uri="{FF2B5EF4-FFF2-40B4-BE49-F238E27FC236}">
                <a16:creationId xmlns:a16="http://schemas.microsoft.com/office/drawing/2014/main" id="{985A19B1-AD30-4909-B986-F717612E68FA}"/>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75C4D062-ACF2-41DA-A700-03DC514486D1}"/>
              </a:ext>
            </a:extLst>
          </p:cNvPr>
          <p:cNvSpPr>
            <a:spLocks noGrp="1"/>
          </p:cNvSpPr>
          <p:nvPr>
            <p:ph type="sldNum" sz="quarter" idx="12"/>
          </p:nvPr>
        </p:nvSpPr>
        <p:spPr/>
        <p:txBody>
          <a:bodyPr/>
          <a:lstStyle/>
          <a:p>
            <a:fld id="{D57F1E4F-1CFF-5643-939E-02111984F565}" type="slidenum">
              <a:rPr lang="en-US" smtClean="0"/>
              <a:t>14</a:t>
            </a:fld>
            <a:endParaRPr lang="en-US" dirty="0"/>
          </a:p>
        </p:txBody>
      </p:sp>
      <p:sp>
        <p:nvSpPr>
          <p:cNvPr id="10" name="Content Placeholder 2">
            <a:extLst>
              <a:ext uri="{FF2B5EF4-FFF2-40B4-BE49-F238E27FC236}">
                <a16:creationId xmlns:a16="http://schemas.microsoft.com/office/drawing/2014/main" id="{507A9182-6C57-44EB-967D-7501C299A75A}"/>
              </a:ext>
            </a:extLst>
          </p:cNvPr>
          <p:cNvSpPr txBox="1">
            <a:spLocks/>
          </p:cNvSpPr>
          <p:nvPr/>
        </p:nvSpPr>
        <p:spPr>
          <a:xfrm>
            <a:off x="838199" y="1825625"/>
            <a:ext cx="1051559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Make sure to quote your files with spaces in them!</a:t>
            </a:r>
          </a:p>
          <a:p>
            <a:r>
              <a:rPr lang="en-US" dirty="0"/>
              <a:t>If you have a file called </a:t>
            </a:r>
            <a:r>
              <a:rPr lang="en-US" i="1" dirty="0"/>
              <a:t>my file.docx</a:t>
            </a:r>
            <a:r>
              <a:rPr lang="en-US" dirty="0"/>
              <a:t>, you need to type </a:t>
            </a:r>
            <a:r>
              <a:rPr lang="en-US" i="1" dirty="0"/>
              <a:t>“my file.docx” </a:t>
            </a:r>
            <a:r>
              <a:rPr lang="en-US" dirty="0"/>
              <a:t>to refer to it in a shell environment</a:t>
            </a:r>
          </a:p>
        </p:txBody>
      </p:sp>
    </p:spTree>
    <p:extLst>
      <p:ext uri="{BB962C8B-B14F-4D97-AF65-F5344CB8AC3E}">
        <p14:creationId xmlns:p14="http://schemas.microsoft.com/office/powerpoint/2010/main" val="1052898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CONFIGURATION</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type="body" idx="1"/>
          </p:nvPr>
        </p:nvSpPr>
        <p:spPr/>
        <p:txBody>
          <a:bodyPr/>
          <a:lstStyle/>
          <a:p>
            <a:r>
              <a:rPr lang="en-US" dirty="0"/>
              <a:t>Making your shell look and act its best!</a:t>
            </a:r>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20,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2625404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4F1B-51B3-4B64-8210-21AE8BE64582}"/>
              </a:ext>
            </a:extLst>
          </p:cNvPr>
          <p:cNvSpPr>
            <a:spLocks noGrp="1"/>
          </p:cNvSpPr>
          <p:nvPr>
            <p:ph type="title"/>
          </p:nvPr>
        </p:nvSpPr>
        <p:spPr/>
        <p:txBody>
          <a:bodyPr/>
          <a:lstStyle/>
          <a:p>
            <a:r>
              <a:rPr lang="en-US" dirty="0"/>
              <a:t>SPECIAL FILES</a:t>
            </a:r>
          </a:p>
        </p:txBody>
      </p:sp>
      <p:sp>
        <p:nvSpPr>
          <p:cNvPr id="3" name="Content Placeholder 2">
            <a:extLst>
              <a:ext uri="{FF2B5EF4-FFF2-40B4-BE49-F238E27FC236}">
                <a16:creationId xmlns:a16="http://schemas.microsoft.com/office/drawing/2014/main" id="{593AD591-5DD9-410C-B27F-EACDDF765FF4}"/>
              </a:ext>
            </a:extLst>
          </p:cNvPr>
          <p:cNvSpPr>
            <a:spLocks noGrp="1"/>
          </p:cNvSpPr>
          <p:nvPr>
            <p:ph idx="1"/>
          </p:nvPr>
        </p:nvSpPr>
        <p:spPr/>
        <p:txBody>
          <a:bodyPr/>
          <a:lstStyle/>
          <a:p>
            <a:r>
              <a:rPr lang="en-US" dirty="0"/>
              <a:t>.</a:t>
            </a:r>
            <a:r>
              <a:rPr lang="en-US" dirty="0" err="1"/>
              <a:t>bashrc</a:t>
            </a:r>
            <a:endParaRPr lang="en-US" dirty="0"/>
          </a:p>
          <a:p>
            <a:pPr lvl="1"/>
            <a:r>
              <a:rPr lang="en-US" dirty="0"/>
              <a:t>Run every time you start bash</a:t>
            </a:r>
          </a:p>
          <a:p>
            <a:pPr lvl="1"/>
            <a:r>
              <a:rPr lang="en-US" dirty="0"/>
              <a:t>Great for configuring global settings and define useful things</a:t>
            </a:r>
          </a:p>
          <a:p>
            <a:r>
              <a:rPr lang="en-US" dirty="0"/>
              <a:t>.</a:t>
            </a:r>
            <a:r>
              <a:rPr lang="en-US" dirty="0" err="1"/>
              <a:t>bash_profile</a:t>
            </a:r>
            <a:endParaRPr lang="en-US" dirty="0"/>
          </a:p>
          <a:p>
            <a:pPr lvl="1"/>
            <a:r>
              <a:rPr lang="en-US" dirty="0"/>
              <a:t>Run even when you don’t run bash interactively</a:t>
            </a:r>
          </a:p>
          <a:p>
            <a:pPr lvl="1"/>
            <a:r>
              <a:rPr lang="en-US" dirty="0"/>
              <a:t>Useful for scripts and startup commands!</a:t>
            </a:r>
          </a:p>
          <a:p>
            <a:r>
              <a:rPr lang="en-US" dirty="0"/>
              <a:t>.</a:t>
            </a:r>
            <a:r>
              <a:rPr lang="en-US" dirty="0" err="1"/>
              <a:t>bash_history</a:t>
            </a:r>
            <a:endParaRPr lang="en-US" dirty="0"/>
          </a:p>
          <a:p>
            <a:pPr lvl="1"/>
            <a:r>
              <a:rPr lang="en-US" dirty="0"/>
              <a:t>Re-run previous commands with arrow keys up/down</a:t>
            </a:r>
          </a:p>
          <a:p>
            <a:pPr lvl="1"/>
            <a:r>
              <a:rPr lang="en-US" dirty="0"/>
              <a:t>HUGE time saver if you mistype commands</a:t>
            </a:r>
          </a:p>
        </p:txBody>
      </p:sp>
      <p:sp>
        <p:nvSpPr>
          <p:cNvPr id="4" name="Date Placeholder 3">
            <a:extLst>
              <a:ext uri="{FF2B5EF4-FFF2-40B4-BE49-F238E27FC236}">
                <a16:creationId xmlns:a16="http://schemas.microsoft.com/office/drawing/2014/main" id="{17E05AC0-8A63-4FDD-A727-54A8C6040A83}"/>
              </a:ext>
            </a:extLst>
          </p:cNvPr>
          <p:cNvSpPr>
            <a:spLocks noGrp="1"/>
          </p:cNvSpPr>
          <p:nvPr>
            <p:ph type="dt" sz="half" idx="10"/>
          </p:nvPr>
        </p:nvSpPr>
        <p:spPr/>
        <p:txBody>
          <a:bodyPr/>
          <a:lstStyle/>
          <a:p>
            <a:fld id="{8AAE40A0-A7D8-4DC3-BC9E-BADA32DA2004}" type="datetime4">
              <a:rPr lang="en-US" smtClean="0"/>
              <a:t>August 20, 2019</a:t>
            </a:fld>
            <a:endParaRPr lang="en-US" dirty="0"/>
          </a:p>
        </p:txBody>
      </p:sp>
      <p:sp>
        <p:nvSpPr>
          <p:cNvPr id="5" name="Footer Placeholder 4">
            <a:extLst>
              <a:ext uri="{FF2B5EF4-FFF2-40B4-BE49-F238E27FC236}">
                <a16:creationId xmlns:a16="http://schemas.microsoft.com/office/drawing/2014/main" id="{9C0CA735-E60F-4094-86F7-D33BB272FA25}"/>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33AAFB92-45C0-421A-AC0A-7A439518D3F4}"/>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1466830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COLORS AND FONTS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Technically, a feature of your terminal emulator, not the terminal itself</a:t>
            </a:r>
          </a:p>
          <a:p>
            <a:pPr lvl="1"/>
            <a:r>
              <a:rPr lang="en-US" dirty="0"/>
              <a:t>Terminal emulator is basically just the window running the shell and allowing input</a:t>
            </a:r>
          </a:p>
          <a:p>
            <a:r>
              <a:rPr lang="en-US" dirty="0"/>
              <a:t>Modern shells have support for colors</a:t>
            </a:r>
          </a:p>
          <a:p>
            <a:pPr lvl="1"/>
            <a:r>
              <a:rPr lang="en-US" dirty="0"/>
              <a:t>Great for distinguishing between file types (directory versus program versus document)</a:t>
            </a:r>
          </a:p>
          <a:p>
            <a:pPr lvl="1"/>
            <a:r>
              <a:rPr lang="en-US" dirty="0"/>
              <a:t>Check out </a:t>
            </a:r>
            <a:r>
              <a:rPr lang="en-US" dirty="0">
                <a:hlinkClick r:id="rId2"/>
              </a:rPr>
              <a:t>https://misc.flogisoft.com/bash/tip_colors_and_formatting/</a:t>
            </a:r>
            <a:r>
              <a:rPr lang="en-US" dirty="0"/>
              <a:t> for instructions!</a:t>
            </a: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20,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2818230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PROMPTS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Configure the colors and information displayed on your prompt</a:t>
            </a:r>
          </a:p>
          <a:p>
            <a:r>
              <a:rPr lang="en-US" dirty="0"/>
              <a:t>If you want to customize what information shows in your prompt, open up your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bashrc</a:t>
            </a:r>
            <a:r>
              <a:rPr lang="en-US" dirty="0">
                <a:latin typeface="Courier New" panose="02070309020205020404" pitchFamily="49" charset="0"/>
                <a:cs typeface="Courier New" panose="02070309020205020404" pitchFamily="49" charset="0"/>
              </a:rPr>
              <a:t> </a:t>
            </a:r>
            <a:r>
              <a:rPr lang="en-US" dirty="0"/>
              <a:t>file and change things</a:t>
            </a:r>
          </a:p>
          <a:p>
            <a:pPr lvl="1"/>
            <a:r>
              <a:rPr lang="en-US" dirty="0"/>
              <a:t>Remember to enclose formatting characters in </a:t>
            </a:r>
            <a:r>
              <a:rPr lang="en-US" sz="2800" dirty="0">
                <a:latin typeface="Courier New" panose="02070309020205020404" pitchFamily="49" charset="0"/>
                <a:cs typeface="Courier New" panose="02070309020205020404" pitchFamily="49" charset="0"/>
              </a:rPr>
              <a:t>\[ \]!</a:t>
            </a:r>
          </a:p>
          <a:p>
            <a:pPr lvl="1"/>
            <a:endParaRPr lang="en-US" sz="2800" dirty="0">
              <a:latin typeface="Courier New" panose="02070309020205020404" pitchFamily="49" charset="0"/>
              <a:cs typeface="Courier New" panose="02070309020205020404" pitchFamily="49" charset="0"/>
            </a:endParaRPr>
          </a:p>
          <a:p>
            <a:endParaRPr lang="en-US" dirty="0"/>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20,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345372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4F1B-51B3-4B64-8210-21AE8BE64582}"/>
              </a:ext>
            </a:extLst>
          </p:cNvPr>
          <p:cNvSpPr>
            <a:spLocks noGrp="1"/>
          </p:cNvSpPr>
          <p:nvPr>
            <p:ph type="title"/>
          </p:nvPr>
        </p:nvSpPr>
        <p:spPr/>
        <p:txBody>
          <a:bodyPr/>
          <a:lstStyle/>
          <a:p>
            <a:r>
              <a:rPr lang="en-US" dirty="0"/>
              <a:t>USEFUL PROGRAMS</a:t>
            </a:r>
          </a:p>
        </p:txBody>
      </p:sp>
      <p:sp>
        <p:nvSpPr>
          <p:cNvPr id="3" name="Content Placeholder 2">
            <a:extLst>
              <a:ext uri="{FF2B5EF4-FFF2-40B4-BE49-F238E27FC236}">
                <a16:creationId xmlns:a16="http://schemas.microsoft.com/office/drawing/2014/main" id="{593AD591-5DD9-410C-B27F-EACDDF765FF4}"/>
              </a:ext>
            </a:extLst>
          </p:cNvPr>
          <p:cNvSpPr>
            <a:spLocks noGrp="1"/>
          </p:cNvSpPr>
          <p:nvPr>
            <p:ph type="body" idx="1"/>
          </p:nvPr>
        </p:nvSpPr>
        <p:spPr/>
        <p:txBody>
          <a:bodyPr>
            <a:normAutofit/>
          </a:bodyPr>
          <a:lstStyle/>
          <a:p>
            <a:r>
              <a:rPr lang="en-US" dirty="0"/>
              <a:t>Getting to know our tools</a:t>
            </a:r>
          </a:p>
        </p:txBody>
      </p:sp>
      <p:sp>
        <p:nvSpPr>
          <p:cNvPr id="4" name="Date Placeholder 3">
            <a:extLst>
              <a:ext uri="{FF2B5EF4-FFF2-40B4-BE49-F238E27FC236}">
                <a16:creationId xmlns:a16="http://schemas.microsoft.com/office/drawing/2014/main" id="{17E05AC0-8A63-4FDD-A727-54A8C6040A83}"/>
              </a:ext>
            </a:extLst>
          </p:cNvPr>
          <p:cNvSpPr>
            <a:spLocks noGrp="1"/>
          </p:cNvSpPr>
          <p:nvPr>
            <p:ph type="dt" sz="half" idx="10"/>
          </p:nvPr>
        </p:nvSpPr>
        <p:spPr/>
        <p:txBody>
          <a:bodyPr/>
          <a:lstStyle/>
          <a:p>
            <a:fld id="{8AAE40A0-A7D8-4DC3-BC9E-BADA32DA2004}" type="datetime4">
              <a:rPr lang="en-US" smtClean="0"/>
              <a:t>August 20, 2019</a:t>
            </a:fld>
            <a:endParaRPr lang="en-US" dirty="0"/>
          </a:p>
        </p:txBody>
      </p:sp>
      <p:sp>
        <p:nvSpPr>
          <p:cNvPr id="5" name="Footer Placeholder 4">
            <a:extLst>
              <a:ext uri="{FF2B5EF4-FFF2-40B4-BE49-F238E27FC236}">
                <a16:creationId xmlns:a16="http://schemas.microsoft.com/office/drawing/2014/main" id="{9C0CA735-E60F-4094-86F7-D33BB272FA25}"/>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33AAFB92-45C0-421A-AC0A-7A439518D3F4}"/>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2915759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7742-254F-493E-B06B-9F368BD149D3}"/>
              </a:ext>
            </a:extLst>
          </p:cNvPr>
          <p:cNvSpPr>
            <a:spLocks noGrp="1"/>
          </p:cNvSpPr>
          <p:nvPr>
            <p:ph type="title"/>
          </p:nvPr>
        </p:nvSpPr>
        <p:spPr/>
        <p:txBody>
          <a:bodyPr/>
          <a:lstStyle/>
          <a:p>
            <a:r>
              <a:rPr lang="en-US" dirty="0"/>
              <a:t>WHAT IS A SHELL?</a:t>
            </a:r>
          </a:p>
        </p:txBody>
      </p:sp>
      <p:pic>
        <p:nvPicPr>
          <p:cNvPr id="11" name="Content Placeholder 10" descr="A close up of text on a black background&#10;&#10;Description automatically generated">
            <a:extLst>
              <a:ext uri="{FF2B5EF4-FFF2-40B4-BE49-F238E27FC236}">
                <a16:creationId xmlns:a16="http://schemas.microsoft.com/office/drawing/2014/main" id="{8A358155-5782-42C3-9D25-574A422AC866}"/>
              </a:ext>
            </a:extLst>
          </p:cNvPr>
          <p:cNvPicPr>
            <a:picLocks noGrp="1" noChangeAspect="1"/>
          </p:cNvPicPr>
          <p:nvPr>
            <p:ph idx="1"/>
          </p:nvPr>
        </p:nvPicPr>
        <p:blipFill>
          <a:blip r:embed="rId2"/>
          <a:stretch>
            <a:fillRect/>
          </a:stretch>
        </p:blipFill>
        <p:spPr>
          <a:xfrm>
            <a:off x="6481570" y="1574613"/>
            <a:ext cx="5073848" cy="4351338"/>
          </a:xfrm>
        </p:spPr>
      </p:pic>
      <p:sp>
        <p:nvSpPr>
          <p:cNvPr id="4" name="Date Placeholder 3">
            <a:extLst>
              <a:ext uri="{FF2B5EF4-FFF2-40B4-BE49-F238E27FC236}">
                <a16:creationId xmlns:a16="http://schemas.microsoft.com/office/drawing/2014/main" id="{A9E764D9-D59D-490D-B0E4-5440A699C445}"/>
              </a:ext>
            </a:extLst>
          </p:cNvPr>
          <p:cNvSpPr>
            <a:spLocks noGrp="1"/>
          </p:cNvSpPr>
          <p:nvPr>
            <p:ph type="dt" sz="half" idx="10"/>
          </p:nvPr>
        </p:nvSpPr>
        <p:spPr/>
        <p:txBody>
          <a:bodyPr/>
          <a:lstStyle/>
          <a:p>
            <a:fld id="{8AAE40A0-A7D8-4DC3-BC9E-BADA32DA2004}" type="datetime4">
              <a:rPr lang="en-US" smtClean="0"/>
              <a:pPr/>
              <a:t>August 20, 2019</a:t>
            </a:fld>
            <a:endParaRPr lang="en-US" dirty="0"/>
          </a:p>
        </p:txBody>
      </p:sp>
      <p:sp>
        <p:nvSpPr>
          <p:cNvPr id="5" name="Footer Placeholder 4">
            <a:extLst>
              <a:ext uri="{FF2B5EF4-FFF2-40B4-BE49-F238E27FC236}">
                <a16:creationId xmlns:a16="http://schemas.microsoft.com/office/drawing/2014/main" id="{5B8BB806-C28A-4E70-BB77-9473ECE5C58C}"/>
              </a:ext>
            </a:extLst>
          </p:cNvPr>
          <p:cNvSpPr>
            <a:spLocks noGrp="1"/>
          </p:cNvSpPr>
          <p:nvPr>
            <p:ph type="ftr" sz="quarter" idx="11"/>
          </p:nvPr>
        </p:nvSpPr>
        <p:spPr/>
        <p:txBody>
          <a:bodyPr/>
          <a:lstStyle/>
          <a:p>
            <a:r>
              <a:rPr lang="en-US"/>
              <a:t>Digital Scholarship Services | Email cf24@rice.edu | library.rice.edu/dss</a:t>
            </a:r>
            <a:endParaRPr lang="en-US" dirty="0"/>
          </a:p>
        </p:txBody>
      </p:sp>
      <p:sp>
        <p:nvSpPr>
          <p:cNvPr id="6" name="Slide Number Placeholder 5">
            <a:extLst>
              <a:ext uri="{FF2B5EF4-FFF2-40B4-BE49-F238E27FC236}">
                <a16:creationId xmlns:a16="http://schemas.microsoft.com/office/drawing/2014/main" id="{00EEFD0C-22FE-446F-BD85-29793ED44139}"/>
              </a:ext>
            </a:extLst>
          </p:cNvPr>
          <p:cNvSpPr>
            <a:spLocks noGrp="1"/>
          </p:cNvSpPr>
          <p:nvPr>
            <p:ph type="sldNum" sz="quarter" idx="12"/>
          </p:nvPr>
        </p:nvSpPr>
        <p:spPr/>
        <p:txBody>
          <a:bodyPr/>
          <a:lstStyle/>
          <a:p>
            <a:fld id="{D57F1E4F-1CFF-5643-939E-02111984F565}" type="slidenum">
              <a:rPr lang="en-US" smtClean="0"/>
              <a:pPr/>
              <a:t>2</a:t>
            </a:fld>
            <a:endParaRPr lang="en-US" dirty="0"/>
          </a:p>
        </p:txBody>
      </p:sp>
      <p:sp>
        <p:nvSpPr>
          <p:cNvPr id="22" name="Content Placeholder 2">
            <a:extLst>
              <a:ext uri="{FF2B5EF4-FFF2-40B4-BE49-F238E27FC236}">
                <a16:creationId xmlns:a16="http://schemas.microsoft.com/office/drawing/2014/main" id="{E93329CB-B15B-4E3A-8FDB-D82A1DC121F2}"/>
              </a:ext>
            </a:extLst>
          </p:cNvPr>
          <p:cNvSpPr txBox="1">
            <a:spLocks/>
          </p:cNvSpPr>
          <p:nvPr/>
        </p:nvSpPr>
        <p:spPr>
          <a:xfrm>
            <a:off x="8382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Very simple and direct interface to an operating system</a:t>
            </a:r>
          </a:p>
          <a:p>
            <a:r>
              <a:rPr lang="en-US" dirty="0"/>
              <a:t>Allows easy execution of programs and file operations</a:t>
            </a:r>
          </a:p>
          <a:p>
            <a:r>
              <a:rPr lang="en-US" dirty="0"/>
              <a:t>Highly configurable without needing to sort through massive menus</a:t>
            </a:r>
          </a:p>
          <a:p>
            <a:r>
              <a:rPr lang="en-US" dirty="0"/>
              <a:t>Fast and lightweight</a:t>
            </a:r>
          </a:p>
        </p:txBody>
      </p:sp>
    </p:spTree>
    <p:extLst>
      <p:ext uri="{BB962C8B-B14F-4D97-AF65-F5344CB8AC3E}">
        <p14:creationId xmlns:p14="http://schemas.microsoft.com/office/powerpoint/2010/main" val="2699201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4F1B-51B3-4B64-8210-21AE8BE64582}"/>
              </a:ext>
            </a:extLst>
          </p:cNvPr>
          <p:cNvSpPr>
            <a:spLocks noGrp="1"/>
          </p:cNvSpPr>
          <p:nvPr>
            <p:ph type="title"/>
          </p:nvPr>
        </p:nvSpPr>
        <p:spPr/>
        <p:txBody>
          <a:bodyPr/>
          <a:lstStyle/>
          <a:p>
            <a:r>
              <a:rPr lang="en-US" dirty="0"/>
              <a:t>FILES AND DIRECTORIES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93AD591-5DD9-410C-B27F-EACDDF765FF4}"/>
                  </a:ext>
                </a:extLst>
              </p:cNvPr>
              <p:cNvSpPr>
                <a:spLocks noGrp="1"/>
              </p:cNvSpPr>
              <p:nvPr>
                <p:ph idx="1"/>
              </p:nvPr>
            </p:nvSpPr>
            <p:spPr/>
            <p:txBody>
              <a:bodyPr>
                <a:normAutofit lnSpcReduction="10000"/>
              </a:bodyPr>
              <a:lstStyle/>
              <a:p>
                <a:r>
                  <a:rPr lang="en-US" dirty="0">
                    <a:latin typeface="Courier New" panose="02070309020205020404" pitchFamily="49" charset="0"/>
                    <a:cs typeface="Courier New" panose="02070309020205020404" pitchFamily="49" charset="0"/>
                  </a:rPr>
                  <a:t>ls </a:t>
                </a:r>
                <a14:m>
                  <m:oMath xmlns:m="http://schemas.openxmlformats.org/officeDocument/2006/math">
                    <m:r>
                      <a:rPr lang="en-US" i="1" dirty="0" smtClean="0">
                        <a:latin typeface="Cambria Math" panose="02040503050406030204" pitchFamily="18" charset="0"/>
                        <a:ea typeface="Cambria Math" panose="02040503050406030204" pitchFamily="18" charset="0"/>
                        <a:cs typeface="Courier New" panose="02070309020205020404" pitchFamily="49" charset="0"/>
                      </a:rPr>
                      <m:t>→</m:t>
                    </m:r>
                    <m:r>
                      <a:rPr lang="en-US" b="0" i="1" dirty="0" smtClean="0">
                        <a:latin typeface="Cambria Math" panose="02040503050406030204" pitchFamily="18" charset="0"/>
                        <a:ea typeface="Cambria Math" panose="02040503050406030204" pitchFamily="18" charset="0"/>
                        <a:cs typeface="Courier New" panose="02070309020205020404" pitchFamily="49" charset="0"/>
                      </a:rPr>
                      <m:t> </m:t>
                    </m:r>
                  </m:oMath>
                </a14:m>
                <a:r>
                  <a:rPr lang="en-US" b="1" dirty="0">
                    <a:cs typeface="Courier New" panose="02070309020205020404" pitchFamily="49" charset="0"/>
                  </a:rPr>
                  <a:t>l</a:t>
                </a:r>
                <a:r>
                  <a:rPr lang="en-US" dirty="0">
                    <a:cs typeface="Courier New" panose="02070309020205020404" pitchFamily="49" charset="0"/>
                  </a:rPr>
                  <a:t>i</a:t>
                </a:r>
                <a:r>
                  <a:rPr lang="en-US" b="1" dirty="0">
                    <a:cs typeface="Courier New" panose="02070309020205020404" pitchFamily="49" charset="0"/>
                  </a:rPr>
                  <a:t>s</a:t>
                </a:r>
                <a:r>
                  <a:rPr lang="en-US" dirty="0">
                    <a:cs typeface="Courier New" panose="02070309020205020404" pitchFamily="49" charset="0"/>
                  </a:rPr>
                  <a:t>t current directory contents </a:t>
                </a:r>
                <a:r>
                  <a:rPr lang="en-US" dirty="0">
                    <a:latin typeface="Courier New" panose="02070309020205020404" pitchFamily="49" charset="0"/>
                    <a:cs typeface="Courier New" panose="02070309020205020404" pitchFamily="49" charset="0"/>
                  </a:rPr>
                  <a:t>(ls)</a:t>
                </a:r>
              </a:p>
              <a:p>
                <a:r>
                  <a:rPr lang="en-US" dirty="0">
                    <a:latin typeface="Courier New" panose="02070309020205020404" pitchFamily="49" charset="0"/>
                    <a:cs typeface="Courier New" panose="02070309020205020404" pitchFamily="49" charset="0"/>
                  </a:rPr>
                  <a:t>cd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b="1" dirty="0">
                    <a:cs typeface="Courier New" panose="02070309020205020404" pitchFamily="49" charset="0"/>
                  </a:rPr>
                  <a:t>c</a:t>
                </a:r>
                <a:r>
                  <a:rPr lang="en-US" dirty="0">
                    <a:cs typeface="Courier New" panose="02070309020205020404" pitchFamily="49" charset="0"/>
                  </a:rPr>
                  <a:t>hange </a:t>
                </a:r>
                <a:r>
                  <a:rPr lang="en-US" b="1" dirty="0">
                    <a:cs typeface="Courier New" panose="02070309020205020404" pitchFamily="49" charset="0"/>
                  </a:rPr>
                  <a:t>d</a:t>
                </a:r>
                <a:r>
                  <a:rPr lang="en-US" dirty="0">
                    <a:cs typeface="Courier New" panose="02070309020205020404" pitchFamily="49" charset="0"/>
                  </a:rPr>
                  <a:t>irectory </a:t>
                </a:r>
                <a:r>
                  <a:rPr lang="en-US" dirty="0">
                    <a:latin typeface="Courier New" panose="02070309020205020404" pitchFamily="49" charset="0"/>
                    <a:cs typeface="Courier New" panose="02070309020205020404" pitchFamily="49" charset="0"/>
                  </a:rPr>
                  <a:t>(cd </a:t>
                </a:r>
                <a:r>
                  <a:rPr lang="en-US" i="1" dirty="0">
                    <a:latin typeface="Courier New" panose="02070309020205020404" pitchFamily="49" charset="0"/>
                    <a:cs typeface="Courier New" panose="02070309020205020404" pitchFamily="49" charset="0"/>
                  </a:rPr>
                  <a:t>directory</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pwd</a:t>
                </a:r>
                <a:r>
                  <a:rPr lang="en-US" dirty="0">
                    <a:latin typeface="Courier New" panose="02070309020205020404" pitchFamily="49" charset="0"/>
                    <a:cs typeface="Courier New" panose="02070309020205020404" pitchFamily="49" charset="0"/>
                  </a:rPr>
                  <a:t>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b="1" dirty="0">
                    <a:cs typeface="Courier New" panose="02070309020205020404" pitchFamily="49" charset="0"/>
                  </a:rPr>
                  <a:t>p</a:t>
                </a:r>
                <a:r>
                  <a:rPr lang="en-US" dirty="0">
                    <a:cs typeface="Courier New" panose="02070309020205020404" pitchFamily="49" charset="0"/>
                  </a:rPr>
                  <a:t>rint </a:t>
                </a:r>
                <a:r>
                  <a:rPr lang="en-US" b="1" dirty="0">
                    <a:cs typeface="Courier New" panose="02070309020205020404" pitchFamily="49" charset="0"/>
                  </a:rPr>
                  <a:t>w</a:t>
                </a:r>
                <a:r>
                  <a:rPr lang="en-US" dirty="0">
                    <a:cs typeface="Courier New" panose="02070309020205020404" pitchFamily="49" charset="0"/>
                  </a:rPr>
                  <a:t>orking </a:t>
                </a:r>
                <a:r>
                  <a:rPr lang="en-US" b="1" dirty="0">
                    <a:cs typeface="Courier New" panose="02070309020205020404" pitchFamily="49" charset="0"/>
                  </a:rPr>
                  <a:t>d</a:t>
                </a:r>
                <a:r>
                  <a:rPr lang="en-US" dirty="0">
                    <a:cs typeface="Courier New" panose="02070309020205020404" pitchFamily="49" charset="0"/>
                  </a:rPr>
                  <a:t>irectory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pwd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rm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b="1" dirty="0">
                    <a:cs typeface="Courier New" panose="02070309020205020404" pitchFamily="49" charset="0"/>
                  </a:rPr>
                  <a:t>r</a:t>
                </a:r>
                <a:r>
                  <a:rPr lang="en-US" dirty="0">
                    <a:cs typeface="Courier New" panose="02070309020205020404" pitchFamily="49" charset="0"/>
                  </a:rPr>
                  <a:t>e</a:t>
                </a:r>
                <a:r>
                  <a:rPr lang="en-US" b="1" dirty="0">
                    <a:cs typeface="Courier New" panose="02070309020205020404" pitchFamily="49" charset="0"/>
                  </a:rPr>
                  <a:t>m</a:t>
                </a:r>
                <a:r>
                  <a:rPr lang="en-US" dirty="0">
                    <a:cs typeface="Courier New" panose="02070309020205020404" pitchFamily="49" charset="0"/>
                  </a:rPr>
                  <a:t>ove / delete file</a:t>
                </a:r>
                <a:r>
                  <a:rPr lang="en-US" dirty="0">
                    <a:latin typeface="Courier New" panose="02070309020205020404" pitchFamily="49" charset="0"/>
                    <a:cs typeface="Courier New" panose="02070309020205020404" pitchFamily="49" charset="0"/>
                  </a:rPr>
                  <a:t> (rm </a:t>
                </a:r>
                <a:r>
                  <a:rPr lang="en-US" i="1" dirty="0">
                    <a:latin typeface="Courier New" panose="02070309020205020404" pitchFamily="49" charset="0"/>
                    <a:cs typeface="Courier New" panose="02070309020205020404" pitchFamily="49" charset="0"/>
                  </a:rPr>
                  <a:t>target</a:t>
                </a:r>
                <a:r>
                  <a:rPr lang="en-US" dirty="0">
                    <a:latin typeface="Courier New" panose="02070309020205020404" pitchFamily="49" charset="0"/>
                    <a:cs typeface="Courier New" panose="02070309020205020404" pitchFamily="49" charset="0"/>
                  </a:rPr>
                  <a:t>)</a:t>
                </a:r>
              </a:p>
              <a:p>
                <a:pPr lvl="1"/>
                <a:r>
                  <a:rPr lang="en-US" dirty="0" err="1">
                    <a:latin typeface="Courier New" panose="02070309020205020404" pitchFamily="49" charset="0"/>
                    <a:cs typeface="Courier New" panose="02070309020205020404" pitchFamily="49" charset="0"/>
                  </a:rPr>
                  <a:t>rmdir</a:t>
                </a:r>
                <a:r>
                  <a:rPr lang="en-US" dirty="0">
                    <a:latin typeface="Courier New" panose="02070309020205020404" pitchFamily="49" charset="0"/>
                    <a:cs typeface="Courier New" panose="02070309020205020404" pitchFamily="49" charset="0"/>
                  </a:rPr>
                  <a:t>: </a:t>
                </a:r>
                <a:r>
                  <a:rPr lang="en-US" sz="2800" dirty="0">
                    <a:cs typeface="Courier New" panose="02070309020205020404" pitchFamily="49" charset="0"/>
                  </a:rPr>
                  <a:t>empty directory </a:t>
                </a:r>
              </a:p>
              <a:p>
                <a:pPr lvl="1"/>
                <a:r>
                  <a:rPr lang="en-US" dirty="0">
                    <a:latin typeface="Courier New" panose="02070309020205020404" pitchFamily="49" charset="0"/>
                    <a:cs typeface="Courier New" panose="02070309020205020404" pitchFamily="49" charset="0"/>
                  </a:rPr>
                  <a:t>rm –rf: </a:t>
                </a:r>
                <a:r>
                  <a:rPr lang="en-US" sz="2800" dirty="0">
                    <a:cs typeface="Courier New" panose="02070309020205020404" pitchFamily="49" charset="0"/>
                  </a:rPr>
                  <a:t>directory with files</a:t>
                </a:r>
              </a:p>
              <a:p>
                <a:r>
                  <a:rPr lang="en-US" dirty="0" err="1">
                    <a:latin typeface="Courier New" panose="02070309020205020404" pitchFamily="49" charset="0"/>
                    <a:cs typeface="Courier New" panose="02070309020205020404" pitchFamily="49" charset="0"/>
                  </a:rPr>
                  <a:t>mv</a:t>
                </a:r>
                <a:r>
                  <a:rPr lang="en-US" dirty="0">
                    <a:latin typeface="Courier New" panose="02070309020205020404" pitchFamily="49" charset="0"/>
                    <a:cs typeface="Courier New" panose="02070309020205020404" pitchFamily="49" charset="0"/>
                  </a:rPr>
                  <a:t>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b="1" dirty="0">
                    <a:cs typeface="Courier New" panose="02070309020205020404" pitchFamily="49" charset="0"/>
                  </a:rPr>
                  <a:t>m</a:t>
                </a:r>
                <a:r>
                  <a:rPr lang="en-US" dirty="0">
                    <a:cs typeface="Courier New" panose="02070309020205020404" pitchFamily="49" charset="0"/>
                  </a:rPr>
                  <a:t>o</a:t>
                </a:r>
                <a:r>
                  <a:rPr lang="en-US" b="1" dirty="0">
                    <a:cs typeface="Courier New" panose="02070309020205020404" pitchFamily="49" charset="0"/>
                  </a:rPr>
                  <a:t>v</a:t>
                </a:r>
                <a:r>
                  <a:rPr lang="en-US" dirty="0">
                    <a:cs typeface="Courier New" panose="02070309020205020404" pitchFamily="49" charset="0"/>
                  </a:rPr>
                  <a:t>e file </a:t>
                </a:r>
                <a:r>
                  <a:rPr lang="en-US" dirty="0">
                    <a:latin typeface="Courier New" panose="02070309020205020404" pitchFamily="49" charset="0"/>
                    <a:cs typeface="Courier New" panose="02070309020205020404" pitchFamily="49" charset="0"/>
                  </a:rPr>
                  <a:t>(mv </a:t>
                </a:r>
                <a:r>
                  <a:rPr lang="en-US" i="1" dirty="0">
                    <a:latin typeface="Courier New" panose="02070309020205020404" pitchFamily="49" charset="0"/>
                    <a:cs typeface="Courier New" panose="02070309020205020404" pitchFamily="49" charset="0"/>
                  </a:rPr>
                  <a:t>source destination)</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cp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b="1" dirty="0">
                    <a:cs typeface="Courier New" panose="02070309020205020404" pitchFamily="49" charset="0"/>
                  </a:rPr>
                  <a:t>c</a:t>
                </a:r>
                <a:r>
                  <a:rPr lang="en-US" dirty="0">
                    <a:cs typeface="Courier New" panose="02070309020205020404" pitchFamily="49" charset="0"/>
                  </a:rPr>
                  <a:t>o</a:t>
                </a:r>
                <a:r>
                  <a:rPr lang="en-US" b="1" dirty="0">
                    <a:cs typeface="Courier New" panose="02070309020205020404" pitchFamily="49" charset="0"/>
                  </a:rPr>
                  <a:t>p</a:t>
                </a:r>
                <a:r>
                  <a:rPr lang="en-US" dirty="0">
                    <a:cs typeface="Courier New" panose="02070309020205020404" pitchFamily="49" charset="0"/>
                  </a:rPr>
                  <a:t>y file </a:t>
                </a:r>
                <a:r>
                  <a:rPr lang="en-US" dirty="0">
                    <a:latin typeface="Courier New" panose="02070309020205020404" pitchFamily="49" charset="0"/>
                    <a:cs typeface="Courier New" panose="02070309020205020404" pitchFamily="49" charset="0"/>
                  </a:rPr>
                  <a:t>(cp </a:t>
                </a:r>
                <a:r>
                  <a:rPr lang="en-US" i="1" dirty="0">
                    <a:latin typeface="Courier New" panose="02070309020205020404" pitchFamily="49" charset="0"/>
                    <a:cs typeface="Courier New" panose="02070309020205020404" pitchFamily="49" charset="0"/>
                  </a:rPr>
                  <a:t>source</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destination</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cat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cs typeface="Courier New" panose="02070309020205020404" pitchFamily="49" charset="0"/>
                  </a:rPr>
                  <a:t> con</a:t>
                </a:r>
                <a:r>
                  <a:rPr lang="en-US" b="1" dirty="0">
                    <a:cs typeface="Courier New" panose="02070309020205020404" pitchFamily="49" charset="0"/>
                  </a:rPr>
                  <a:t>cat</a:t>
                </a:r>
                <a:r>
                  <a:rPr lang="en-US" dirty="0">
                    <a:cs typeface="Courier New" panose="02070309020205020404" pitchFamily="49" charset="0"/>
                  </a:rPr>
                  <a:t>enate </a:t>
                </a:r>
                <a:r>
                  <a:rPr lang="en-US" dirty="0">
                    <a:latin typeface="Courier New" panose="02070309020205020404" pitchFamily="49" charset="0"/>
                    <a:cs typeface="Courier New" panose="02070309020205020404" pitchFamily="49" charset="0"/>
                  </a:rPr>
                  <a:t>(cat </a:t>
                </a:r>
                <a:r>
                  <a:rPr lang="en-US" i="1" dirty="0">
                    <a:latin typeface="Courier New" panose="02070309020205020404" pitchFamily="49" charset="0"/>
                    <a:cs typeface="Courier New" panose="02070309020205020404" pitchFamily="49" charset="0"/>
                  </a:rPr>
                  <a:t>file1 file2</a:t>
                </a:r>
                <a:r>
                  <a:rPr lang="en-US" dirty="0">
                    <a:latin typeface="Courier New" panose="02070309020205020404" pitchFamily="49" charset="0"/>
                    <a:cs typeface="Courier New" panose="02070309020205020404" pitchFamily="49" charset="0"/>
                  </a:rPr>
                  <a:t>)</a:t>
                </a:r>
              </a:p>
            </p:txBody>
          </p:sp>
        </mc:Choice>
        <mc:Fallback>
          <p:sp>
            <p:nvSpPr>
              <p:cNvPr id="3" name="Content Placeholder 2">
                <a:extLst>
                  <a:ext uri="{FF2B5EF4-FFF2-40B4-BE49-F238E27FC236}">
                    <a16:creationId xmlns:a16="http://schemas.microsoft.com/office/drawing/2014/main" id="{593AD591-5DD9-410C-B27F-EACDDF765FF4}"/>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7E05AC0-8A63-4FDD-A727-54A8C6040A83}"/>
              </a:ext>
            </a:extLst>
          </p:cNvPr>
          <p:cNvSpPr>
            <a:spLocks noGrp="1"/>
          </p:cNvSpPr>
          <p:nvPr>
            <p:ph type="dt" sz="half" idx="10"/>
          </p:nvPr>
        </p:nvSpPr>
        <p:spPr/>
        <p:txBody>
          <a:bodyPr/>
          <a:lstStyle/>
          <a:p>
            <a:fld id="{8AAE40A0-A7D8-4DC3-BC9E-BADA32DA2004}" type="datetime4">
              <a:rPr lang="en-US" smtClean="0"/>
              <a:t>August 20, 2019</a:t>
            </a:fld>
            <a:endParaRPr lang="en-US" dirty="0"/>
          </a:p>
        </p:txBody>
      </p:sp>
      <p:sp>
        <p:nvSpPr>
          <p:cNvPr id="5" name="Footer Placeholder 4">
            <a:extLst>
              <a:ext uri="{FF2B5EF4-FFF2-40B4-BE49-F238E27FC236}">
                <a16:creationId xmlns:a16="http://schemas.microsoft.com/office/drawing/2014/main" id="{9C0CA735-E60F-4094-86F7-D33BB272FA25}"/>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33AAFB92-45C0-421A-AC0A-7A439518D3F4}"/>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3765089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4F1B-51B3-4B64-8210-21AE8BE64582}"/>
              </a:ext>
            </a:extLst>
          </p:cNvPr>
          <p:cNvSpPr>
            <a:spLocks noGrp="1"/>
          </p:cNvSpPr>
          <p:nvPr>
            <p:ph type="title"/>
          </p:nvPr>
        </p:nvSpPr>
        <p:spPr/>
        <p:txBody>
          <a:bodyPr/>
          <a:lstStyle/>
          <a:p>
            <a:r>
              <a:rPr lang="en-US" dirty="0"/>
              <a:t>OPERATIONS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93AD591-5DD9-410C-B27F-EACDDF765FF4}"/>
                  </a:ext>
                </a:extLst>
              </p:cNvPr>
              <p:cNvSpPr>
                <a:spLocks noGrp="1"/>
              </p:cNvSpPr>
              <p:nvPr>
                <p:ph idx="1"/>
              </p:nvPr>
            </p:nvSpPr>
            <p:spPr/>
            <p:txBody>
              <a:bodyPr>
                <a:normAutofit lnSpcReduction="10000"/>
              </a:bodyPr>
              <a:lstStyle/>
              <a:p>
                <a:r>
                  <a:rPr lang="en-US" dirty="0">
                    <a:latin typeface="Courier New" panose="02070309020205020404" pitchFamily="49" charset="0"/>
                    <a:cs typeface="Courier New" panose="02070309020205020404" pitchFamily="49" charset="0"/>
                  </a:rPr>
                  <a:t>echo</a:t>
                </a:r>
              </a:p>
              <a:p>
                <a:r>
                  <a:rPr lang="en-US" dirty="0">
                    <a:latin typeface="Courier New" panose="02070309020205020404" pitchFamily="49" charset="0"/>
                    <a:cs typeface="Courier New" panose="02070309020205020404" pitchFamily="49" charset="0"/>
                  </a:rPr>
                  <a:t>find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find files</a:t>
                </a:r>
              </a:p>
              <a:p>
                <a:r>
                  <a:rPr lang="en-US" dirty="0">
                    <a:latin typeface="Courier New" panose="02070309020205020404" pitchFamily="49" charset="0"/>
                    <a:cs typeface="Courier New" panose="02070309020205020404" pitchFamily="49" charset="0"/>
                  </a:rPr>
                  <a:t>grep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 </a:t>
                </a:r>
                <a:r>
                  <a:rPr lang="en-US" b="1" dirty="0">
                    <a:cs typeface="Courier New" panose="02070309020205020404" pitchFamily="49" charset="0"/>
                  </a:rPr>
                  <a:t>g</a:t>
                </a:r>
                <a:r>
                  <a:rPr lang="en-US" dirty="0">
                    <a:cs typeface="Courier New" panose="02070309020205020404" pitchFamily="49" charset="0"/>
                  </a:rPr>
                  <a:t>lobally </a:t>
                </a:r>
                <a:r>
                  <a:rPr lang="en-US" b="1" dirty="0">
                    <a:cs typeface="Courier New" panose="02070309020205020404" pitchFamily="49" charset="0"/>
                  </a:rPr>
                  <a:t>rep</a:t>
                </a:r>
                <a:r>
                  <a:rPr lang="en-US" dirty="0">
                    <a:cs typeface="Courier New" panose="02070309020205020404" pitchFamily="49" charset="0"/>
                  </a:rPr>
                  <a:t>lace) find in stdin</a:t>
                </a:r>
              </a:p>
              <a:p>
                <a:r>
                  <a:rPr lang="en-US" dirty="0">
                    <a:latin typeface="Courier New" panose="02070309020205020404" pitchFamily="49" charset="0"/>
                    <a:cs typeface="Courier New" panose="02070309020205020404" pitchFamily="49" charset="0"/>
                  </a:rPr>
                  <a:t>parallel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execute a command on each line of stdin, in parallel</a:t>
                </a:r>
              </a:p>
              <a:p>
                <a:r>
                  <a:rPr lang="en-US" dirty="0" err="1">
                    <a:latin typeface="Courier New" panose="02070309020205020404" pitchFamily="49" charset="0"/>
                    <a:cs typeface="Courier New" panose="02070309020205020404" pitchFamily="49" charset="0"/>
                  </a:rPr>
                  <a:t>xargs</a:t>
                </a:r>
                <a:r>
                  <a:rPr lang="en-US" dirty="0">
                    <a:latin typeface="Courier New" panose="02070309020205020404" pitchFamily="49" charset="0"/>
                    <a:cs typeface="Courier New" panose="02070309020205020404" pitchFamily="49" charset="0"/>
                  </a:rPr>
                  <a:t>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parallel, but no parallelism</a:t>
                </a:r>
              </a:p>
              <a:p>
                <a:r>
                  <a:rPr lang="en-US" dirty="0">
                    <a:latin typeface="Courier New" panose="02070309020205020404" pitchFamily="49" charset="0"/>
                    <a:cs typeface="Courier New" panose="02070309020205020404" pitchFamily="49" charset="0"/>
                  </a:rPr>
                  <a:t>sed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(stream editor)find and replace in files</a:t>
                </a:r>
              </a:p>
              <a:p>
                <a:r>
                  <a:rPr lang="en-US" dirty="0" err="1">
                    <a:latin typeface="Courier New" panose="02070309020205020404" pitchFamily="49" charset="0"/>
                    <a:cs typeface="Courier New" panose="02070309020205020404" pitchFamily="49" charset="0"/>
                  </a:rPr>
                  <a:t>bc</a:t>
                </a:r>
                <a:r>
                  <a:rPr lang="en-US" dirty="0">
                    <a:latin typeface="Courier New" panose="02070309020205020404" pitchFamily="49" charset="0"/>
                    <a:cs typeface="Courier New" panose="02070309020205020404" pitchFamily="49" charset="0"/>
                  </a:rPr>
                  <a:t>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arbitrary-precision </a:t>
                </a:r>
                <a:r>
                  <a:rPr lang="en-US" b="1" dirty="0">
                    <a:cs typeface="Courier New" panose="02070309020205020404" pitchFamily="49" charset="0"/>
                  </a:rPr>
                  <a:t>b</a:t>
                </a:r>
                <a:r>
                  <a:rPr lang="en-US" dirty="0">
                    <a:cs typeface="Courier New" panose="02070309020205020404" pitchFamily="49" charset="0"/>
                  </a:rPr>
                  <a:t>asic </a:t>
                </a:r>
                <a:r>
                  <a:rPr lang="en-US" b="1" dirty="0">
                    <a:cs typeface="Courier New" panose="02070309020205020404" pitchFamily="49" charset="0"/>
                  </a:rPr>
                  <a:t>c</a:t>
                </a:r>
                <a:r>
                  <a:rPr lang="en-US" dirty="0">
                    <a:cs typeface="Courier New" panose="02070309020205020404" pitchFamily="49" charset="0"/>
                  </a:rPr>
                  <a:t>alculator</a:t>
                </a:r>
              </a:p>
              <a:p>
                <a:r>
                  <a:rPr lang="en-US" dirty="0" err="1">
                    <a:latin typeface="Courier New" panose="02070309020205020404" pitchFamily="49" charset="0"/>
                    <a:cs typeface="Courier New" panose="02070309020205020404" pitchFamily="49" charset="0"/>
                  </a:rPr>
                  <a:t>ps</a:t>
                </a:r>
                <a:r>
                  <a:rPr lang="en-US" dirty="0">
                    <a:cs typeface="Courier New" panose="02070309020205020404" pitchFamily="49" charset="0"/>
                  </a:rPr>
                  <a:t> </a:t>
                </a:r>
                <a14:m>
                  <m:oMath xmlns:m="http://schemas.openxmlformats.org/officeDocument/2006/math">
                    <m:r>
                      <a:rPr lang="en-US" dirty="0">
                        <a:latin typeface="Cambria Math" panose="02040503050406030204" pitchFamily="18" charset="0"/>
                        <a:cs typeface="Courier New" panose="02070309020205020404" pitchFamily="49" charset="0"/>
                      </a:rPr>
                      <m:t>→</m:t>
                    </m:r>
                  </m:oMath>
                </a14:m>
                <a:r>
                  <a:rPr lang="en-US" dirty="0">
                    <a:cs typeface="Courier New" panose="02070309020205020404" pitchFamily="49" charset="0"/>
                  </a:rPr>
                  <a:t> show </a:t>
                </a:r>
                <a:r>
                  <a:rPr lang="en-US" b="1" dirty="0">
                    <a:cs typeface="Courier New" panose="02070309020205020404" pitchFamily="49" charset="0"/>
                  </a:rPr>
                  <a:t>p</a:t>
                </a:r>
                <a:r>
                  <a:rPr lang="en-US" dirty="0">
                    <a:cs typeface="Courier New" panose="02070309020205020404" pitchFamily="49" charset="0"/>
                  </a:rPr>
                  <a:t>rogram </a:t>
                </a:r>
                <a:r>
                  <a:rPr lang="en-US" b="1" dirty="0">
                    <a:cs typeface="Courier New" panose="02070309020205020404" pitchFamily="49" charset="0"/>
                  </a:rPr>
                  <a:t>s</a:t>
                </a:r>
                <a:r>
                  <a:rPr lang="en-US" dirty="0">
                    <a:cs typeface="Courier New" panose="02070309020205020404" pitchFamily="49" charset="0"/>
                  </a:rPr>
                  <a:t>tatus</a:t>
                </a:r>
              </a:p>
              <a:p>
                <a:r>
                  <a:rPr lang="en-US" dirty="0">
                    <a:latin typeface="Courier New" panose="02070309020205020404" pitchFamily="49" charset="0"/>
                    <a:cs typeface="Courier New" panose="02070309020205020404" pitchFamily="49" charset="0"/>
                  </a:rPr>
                  <a:t>kill</a:t>
                </a:r>
                <a:r>
                  <a:rPr lang="en-US" dirty="0">
                    <a:cs typeface="Courier New" panose="02070309020205020404" pitchFamily="49" charset="0"/>
                  </a:rPr>
                  <a:t> </a:t>
                </a:r>
                <a14:m>
                  <m:oMath xmlns:m="http://schemas.openxmlformats.org/officeDocument/2006/math">
                    <m:r>
                      <a:rPr lang="en-US" dirty="0">
                        <a:latin typeface="Cambria Math" panose="02040503050406030204" pitchFamily="18" charset="0"/>
                        <a:cs typeface="Courier New" panose="02070309020205020404" pitchFamily="49" charset="0"/>
                      </a:rPr>
                      <m:t>→</m:t>
                    </m:r>
                  </m:oMath>
                </a14:m>
                <a:r>
                  <a:rPr lang="en-US" dirty="0">
                    <a:cs typeface="Courier New" panose="02070309020205020404" pitchFamily="49" charset="0"/>
                  </a:rPr>
                  <a:t> send a signal</a:t>
                </a:r>
              </a:p>
            </p:txBody>
          </p:sp>
        </mc:Choice>
        <mc:Fallback>
          <p:sp>
            <p:nvSpPr>
              <p:cNvPr id="3" name="Content Placeholder 2">
                <a:extLst>
                  <a:ext uri="{FF2B5EF4-FFF2-40B4-BE49-F238E27FC236}">
                    <a16:creationId xmlns:a16="http://schemas.microsoft.com/office/drawing/2014/main" id="{593AD591-5DD9-410C-B27F-EACDDF765FF4}"/>
                  </a:ext>
                </a:extLst>
              </p:cNvPr>
              <p:cNvSpPr>
                <a:spLocks noGrp="1" noRot="1" noChangeAspect="1" noMove="1" noResize="1" noEditPoints="1" noAdjustHandles="1" noChangeArrowheads="1" noChangeShapeType="1" noTextEdit="1"/>
              </p:cNvSpPr>
              <p:nvPr>
                <p:ph idx="1"/>
              </p:nvPr>
            </p:nvSpPr>
            <p:spPr>
              <a:blipFill>
                <a:blip r:embed="rId2"/>
                <a:stretch>
                  <a:fillRect l="-1043" t="-2941" b="-56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7E05AC0-8A63-4FDD-A727-54A8C6040A83}"/>
              </a:ext>
            </a:extLst>
          </p:cNvPr>
          <p:cNvSpPr>
            <a:spLocks noGrp="1"/>
          </p:cNvSpPr>
          <p:nvPr>
            <p:ph type="dt" sz="half" idx="10"/>
          </p:nvPr>
        </p:nvSpPr>
        <p:spPr/>
        <p:txBody>
          <a:bodyPr/>
          <a:lstStyle/>
          <a:p>
            <a:fld id="{8AAE40A0-A7D8-4DC3-BC9E-BADA32DA2004}" type="datetime4">
              <a:rPr lang="en-US" smtClean="0"/>
              <a:t>August 20, 2019</a:t>
            </a:fld>
            <a:endParaRPr lang="en-US" dirty="0"/>
          </a:p>
        </p:txBody>
      </p:sp>
      <p:sp>
        <p:nvSpPr>
          <p:cNvPr id="5" name="Footer Placeholder 4">
            <a:extLst>
              <a:ext uri="{FF2B5EF4-FFF2-40B4-BE49-F238E27FC236}">
                <a16:creationId xmlns:a16="http://schemas.microsoft.com/office/drawing/2014/main" id="{9C0CA735-E60F-4094-86F7-D33BB272FA25}"/>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33AAFB92-45C0-421A-AC0A-7A439518D3F4}"/>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2289510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GLOBBING</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A way to match files effectively</a:t>
            </a:r>
          </a:p>
          <a:p>
            <a:r>
              <a:rPr lang="en-US" dirty="0"/>
              <a:t>Less powerful than regular expressions, but much simpler and quicker</a:t>
            </a:r>
          </a:p>
          <a:p>
            <a:r>
              <a:rPr lang="en-US" dirty="0"/>
              <a:t>Essentially, just use * to match any number of any kind of characters</a:t>
            </a:r>
          </a:p>
          <a:p>
            <a:pPr lvl="1"/>
            <a:r>
              <a:rPr lang="en-US" dirty="0"/>
              <a:t>*.txt will find all text files, for instance</a:t>
            </a:r>
          </a:p>
          <a:p>
            <a:r>
              <a:rPr lang="en-US" dirty="0"/>
              <a:t>But what if you want to match only files that start with numbers?</a:t>
            </a:r>
          </a:p>
          <a:p>
            <a:pPr lvl="1"/>
            <a:r>
              <a:rPr lang="en-US" dirty="0"/>
              <a:t>You’ll need regular expressions!</a:t>
            </a:r>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20,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2768233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8556-0187-4732-968E-C78D95EB2A6D}"/>
              </a:ext>
            </a:extLst>
          </p:cNvPr>
          <p:cNvSpPr>
            <a:spLocks noGrp="1"/>
          </p:cNvSpPr>
          <p:nvPr>
            <p:ph type="title"/>
          </p:nvPr>
        </p:nvSpPr>
        <p:spPr/>
        <p:txBody>
          <a:bodyPr/>
          <a:lstStyle/>
          <a:p>
            <a:r>
              <a:rPr lang="en-US" dirty="0"/>
              <a:t>REGULAR EXPRESSIONS</a:t>
            </a:r>
          </a:p>
        </p:txBody>
      </p:sp>
      <p:sp>
        <p:nvSpPr>
          <p:cNvPr id="3" name="Content Placeholder 2">
            <a:extLst>
              <a:ext uri="{FF2B5EF4-FFF2-40B4-BE49-F238E27FC236}">
                <a16:creationId xmlns:a16="http://schemas.microsoft.com/office/drawing/2014/main" id="{F18436D4-BA46-47E0-BD91-51D2DE314892}"/>
              </a:ext>
            </a:extLst>
          </p:cNvPr>
          <p:cNvSpPr>
            <a:spLocks noGrp="1"/>
          </p:cNvSpPr>
          <p:nvPr>
            <p:ph idx="1"/>
          </p:nvPr>
        </p:nvSpPr>
        <p:spPr/>
        <p:txBody>
          <a:bodyPr/>
          <a:lstStyle/>
          <a:p>
            <a:r>
              <a:rPr lang="en-US" dirty="0"/>
              <a:t>The gold standard for text matching</a:t>
            </a:r>
          </a:p>
          <a:p>
            <a:r>
              <a:rPr lang="en-US" dirty="0"/>
              <a:t>Extraordinarily useful, but notoriously tough and error-prone</a:t>
            </a:r>
          </a:p>
          <a:p>
            <a:r>
              <a:rPr lang="en-US" dirty="0"/>
              <a:t>Never match by regular expression if you don’t have to!</a:t>
            </a:r>
          </a:p>
          <a:p>
            <a:pPr lvl="1"/>
            <a:r>
              <a:rPr lang="en-US" dirty="0"/>
              <a:t>If you can glob, glob!</a:t>
            </a:r>
          </a:p>
          <a:p>
            <a:r>
              <a:rPr lang="en-US" dirty="0"/>
              <a:t>A bit like </a:t>
            </a:r>
            <a:r>
              <a:rPr lang="en-US" dirty="0" err="1"/>
              <a:t>globbing</a:t>
            </a:r>
            <a:r>
              <a:rPr lang="en-US" dirty="0"/>
              <a:t> but with a ton of additional features</a:t>
            </a:r>
          </a:p>
          <a:p>
            <a:r>
              <a:rPr lang="en-US" dirty="0"/>
              <a:t>Great resource: regexr.com</a:t>
            </a:r>
          </a:p>
        </p:txBody>
      </p:sp>
      <p:sp>
        <p:nvSpPr>
          <p:cNvPr id="4" name="Date Placeholder 3">
            <a:extLst>
              <a:ext uri="{FF2B5EF4-FFF2-40B4-BE49-F238E27FC236}">
                <a16:creationId xmlns:a16="http://schemas.microsoft.com/office/drawing/2014/main" id="{F8BB5762-D626-4F41-BFE6-A11AF777F6D8}"/>
              </a:ext>
            </a:extLst>
          </p:cNvPr>
          <p:cNvSpPr>
            <a:spLocks noGrp="1"/>
          </p:cNvSpPr>
          <p:nvPr>
            <p:ph type="dt" sz="half" idx="10"/>
          </p:nvPr>
        </p:nvSpPr>
        <p:spPr/>
        <p:txBody>
          <a:bodyPr/>
          <a:lstStyle/>
          <a:p>
            <a:fld id="{8AAE40A0-A7D8-4DC3-BC9E-BADA32DA2004}" type="datetime4">
              <a:rPr lang="en-US" smtClean="0"/>
              <a:t>August 20, 2019</a:t>
            </a:fld>
            <a:endParaRPr lang="en-US" dirty="0"/>
          </a:p>
        </p:txBody>
      </p:sp>
      <p:sp>
        <p:nvSpPr>
          <p:cNvPr id="5" name="Footer Placeholder 4">
            <a:extLst>
              <a:ext uri="{FF2B5EF4-FFF2-40B4-BE49-F238E27FC236}">
                <a16:creationId xmlns:a16="http://schemas.microsoft.com/office/drawing/2014/main" id="{8EDB9D35-56C5-4AA6-8252-57704C4A289F}"/>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11295AC8-69BA-4E0A-953B-3E0CD278C2ED}"/>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2256687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D396E-94B4-49C9-A72D-5BBFDC6CD02F}"/>
              </a:ext>
            </a:extLst>
          </p:cNvPr>
          <p:cNvSpPr>
            <a:spLocks noGrp="1"/>
          </p:cNvSpPr>
          <p:nvPr>
            <p:ph type="title"/>
          </p:nvPr>
        </p:nvSpPr>
        <p:spPr/>
        <p:txBody>
          <a:bodyPr/>
          <a:lstStyle/>
          <a:p>
            <a:r>
              <a:rPr lang="en-US" dirty="0"/>
              <a:t>REGULAR EXPRESSION SYNTAX</a:t>
            </a:r>
          </a:p>
        </p:txBody>
      </p:sp>
      <p:sp>
        <p:nvSpPr>
          <p:cNvPr id="3" name="Content Placeholder 2">
            <a:extLst>
              <a:ext uri="{FF2B5EF4-FFF2-40B4-BE49-F238E27FC236}">
                <a16:creationId xmlns:a16="http://schemas.microsoft.com/office/drawing/2014/main" id="{49DC1299-E6CB-407B-AA4A-D5CCEA876F8F}"/>
              </a:ext>
            </a:extLst>
          </p:cNvPr>
          <p:cNvSpPr>
            <a:spLocks noGrp="1"/>
          </p:cNvSpPr>
          <p:nvPr>
            <p:ph idx="1"/>
          </p:nvPr>
        </p:nvSpPr>
        <p:spPr/>
        <p:txBody>
          <a:bodyPr>
            <a:normAutofit fontScale="92500" lnSpcReduction="20000"/>
          </a:bodyPr>
          <a:lstStyle/>
          <a:p>
            <a:r>
              <a:rPr lang="en-US" dirty="0"/>
              <a:t>. matches any one character</a:t>
            </a:r>
          </a:p>
          <a:p>
            <a:pPr lvl="1"/>
            <a:r>
              <a:rPr lang="en-US" dirty="0"/>
              <a:t> “cat! ” matches </a:t>
            </a:r>
            <a:r>
              <a:rPr lang="en-US" i="1" dirty="0"/>
              <a:t>….</a:t>
            </a:r>
          </a:p>
          <a:p>
            <a:r>
              <a:rPr lang="en-US" dirty="0"/>
              <a:t>* matches previous character 0 or more times</a:t>
            </a:r>
          </a:p>
          <a:p>
            <a:pPr lvl="1"/>
            <a:r>
              <a:rPr lang="en-US" dirty="0"/>
              <a:t>“</a:t>
            </a:r>
            <a:r>
              <a:rPr lang="en-US" dirty="0" err="1"/>
              <a:t>maaaaaan</a:t>
            </a:r>
            <a:r>
              <a:rPr lang="en-US" dirty="0"/>
              <a:t>” matches </a:t>
            </a:r>
            <a:r>
              <a:rPr lang="en-US" i="1" dirty="0"/>
              <a:t>ma*ne*</a:t>
            </a:r>
          </a:p>
          <a:p>
            <a:r>
              <a:rPr lang="en-US" dirty="0"/>
              <a:t>+ matches previous character 1 or more times</a:t>
            </a:r>
          </a:p>
          <a:p>
            <a:pPr lvl="1"/>
            <a:r>
              <a:rPr lang="en-US" dirty="0"/>
              <a:t>“</a:t>
            </a:r>
            <a:r>
              <a:rPr lang="en-US" dirty="0" err="1"/>
              <a:t>maaaaaan</a:t>
            </a:r>
            <a:r>
              <a:rPr lang="en-US" dirty="0"/>
              <a:t>” matches </a:t>
            </a:r>
            <a:r>
              <a:rPr lang="en-US" i="1" dirty="0" err="1"/>
              <a:t>ma+n</a:t>
            </a:r>
            <a:r>
              <a:rPr lang="en-US" dirty="0"/>
              <a:t> but not </a:t>
            </a:r>
            <a:r>
              <a:rPr lang="en-US" i="1" dirty="0" err="1"/>
              <a:t>ma+ne</a:t>
            </a:r>
            <a:r>
              <a:rPr lang="en-US" i="1" dirty="0"/>
              <a:t>+</a:t>
            </a:r>
          </a:p>
          <a:p>
            <a:r>
              <a:rPr lang="en-US" dirty="0"/>
              <a:t>? matches previous character 0 or 1 times</a:t>
            </a:r>
          </a:p>
          <a:p>
            <a:pPr lvl="1"/>
            <a:r>
              <a:rPr lang="en-US" dirty="0"/>
              <a:t>“cat” and “cats” match </a:t>
            </a:r>
            <a:r>
              <a:rPr lang="en-US" i="1" dirty="0"/>
              <a:t>cats?</a:t>
            </a:r>
          </a:p>
          <a:p>
            <a:r>
              <a:rPr lang="en-US" dirty="0"/>
              <a:t>{m, n} matches previous character between m and n times</a:t>
            </a:r>
          </a:p>
          <a:p>
            <a:pPr lvl="1"/>
            <a:r>
              <a:rPr lang="en-US" dirty="0"/>
              <a:t>“</a:t>
            </a:r>
            <a:r>
              <a:rPr lang="en-US" dirty="0" err="1"/>
              <a:t>maaaaaan</a:t>
            </a:r>
            <a:r>
              <a:rPr lang="en-US" dirty="0"/>
              <a:t>” matches </a:t>
            </a:r>
            <a:r>
              <a:rPr lang="en-US" i="1" dirty="0"/>
              <a:t>ma{2,8}n </a:t>
            </a:r>
            <a:r>
              <a:rPr lang="en-US" dirty="0"/>
              <a:t>but not </a:t>
            </a:r>
            <a:r>
              <a:rPr lang="en-US" i="1" dirty="0"/>
              <a:t>ma{1,5}n</a:t>
            </a:r>
          </a:p>
          <a:p>
            <a:r>
              <a:rPr lang="en-US" dirty="0"/>
              <a:t>^ means start of line, $ means end of line</a:t>
            </a:r>
          </a:p>
          <a:p>
            <a:pPr lvl="1"/>
            <a:r>
              <a:rPr lang="en-US" dirty="0"/>
              <a:t>“cation” but not “</a:t>
            </a:r>
            <a:r>
              <a:rPr lang="en-US" dirty="0" err="1"/>
              <a:t>Acatia</a:t>
            </a:r>
            <a:r>
              <a:rPr lang="en-US" dirty="0"/>
              <a:t>” matches </a:t>
            </a:r>
            <a:r>
              <a:rPr lang="en-US" i="1" dirty="0"/>
              <a:t>^cat</a:t>
            </a:r>
            <a:r>
              <a:rPr lang="en-US" dirty="0"/>
              <a:t>, “friend” but not “endoscopic” matches </a:t>
            </a:r>
            <a:r>
              <a:rPr lang="en-US" i="1" dirty="0"/>
              <a:t>end$</a:t>
            </a:r>
            <a:endParaRPr lang="en-US" dirty="0"/>
          </a:p>
        </p:txBody>
      </p:sp>
      <p:sp>
        <p:nvSpPr>
          <p:cNvPr id="4" name="Date Placeholder 3">
            <a:extLst>
              <a:ext uri="{FF2B5EF4-FFF2-40B4-BE49-F238E27FC236}">
                <a16:creationId xmlns:a16="http://schemas.microsoft.com/office/drawing/2014/main" id="{3353C4D0-74D8-4D20-99E1-14B2B096408C}"/>
              </a:ext>
            </a:extLst>
          </p:cNvPr>
          <p:cNvSpPr>
            <a:spLocks noGrp="1"/>
          </p:cNvSpPr>
          <p:nvPr>
            <p:ph type="dt" sz="half" idx="10"/>
          </p:nvPr>
        </p:nvSpPr>
        <p:spPr/>
        <p:txBody>
          <a:bodyPr/>
          <a:lstStyle/>
          <a:p>
            <a:fld id="{8AAE40A0-A7D8-4DC3-BC9E-BADA32DA2004}" type="datetime4">
              <a:rPr lang="en-US" smtClean="0"/>
              <a:t>August 20, 2019</a:t>
            </a:fld>
            <a:endParaRPr lang="en-US" dirty="0"/>
          </a:p>
        </p:txBody>
      </p:sp>
      <p:sp>
        <p:nvSpPr>
          <p:cNvPr id="5" name="Footer Placeholder 4">
            <a:extLst>
              <a:ext uri="{FF2B5EF4-FFF2-40B4-BE49-F238E27FC236}">
                <a16:creationId xmlns:a16="http://schemas.microsoft.com/office/drawing/2014/main" id="{7C305BF1-1382-4BEF-81B8-867AE1C22EBE}"/>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C7AB8E39-63FE-4C7A-9F79-232C4E6D551D}"/>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875332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8556-0187-4732-968E-C78D95EB2A6D}"/>
              </a:ext>
            </a:extLst>
          </p:cNvPr>
          <p:cNvSpPr>
            <a:spLocks noGrp="1"/>
          </p:cNvSpPr>
          <p:nvPr>
            <p:ph type="title"/>
          </p:nvPr>
        </p:nvSpPr>
        <p:spPr/>
        <p:txBody>
          <a:bodyPr/>
          <a:lstStyle/>
          <a:p>
            <a:r>
              <a:rPr lang="en-US" dirty="0"/>
              <a:t>REGULAR EXPRESSION SYNTAX 2</a:t>
            </a:r>
          </a:p>
        </p:txBody>
      </p:sp>
      <p:sp>
        <p:nvSpPr>
          <p:cNvPr id="3" name="Content Placeholder 2">
            <a:extLst>
              <a:ext uri="{FF2B5EF4-FFF2-40B4-BE49-F238E27FC236}">
                <a16:creationId xmlns:a16="http://schemas.microsoft.com/office/drawing/2014/main" id="{F18436D4-BA46-47E0-BD91-51D2DE314892}"/>
              </a:ext>
            </a:extLst>
          </p:cNvPr>
          <p:cNvSpPr>
            <a:spLocks noGrp="1"/>
          </p:cNvSpPr>
          <p:nvPr>
            <p:ph idx="1"/>
          </p:nvPr>
        </p:nvSpPr>
        <p:spPr/>
        <p:txBody>
          <a:bodyPr>
            <a:normAutofit lnSpcReduction="10000"/>
          </a:bodyPr>
          <a:lstStyle/>
          <a:p>
            <a:r>
              <a:rPr lang="en-US" dirty="0"/>
              <a:t>[</a:t>
            </a:r>
            <a:r>
              <a:rPr lang="en-US" i="1" dirty="0"/>
              <a:t>characters</a:t>
            </a:r>
            <a:r>
              <a:rPr lang="en-US" dirty="0"/>
              <a:t>] will match any character in the brackets</a:t>
            </a:r>
          </a:p>
          <a:p>
            <a:pPr lvl="1"/>
            <a:r>
              <a:rPr lang="en-US" dirty="0"/>
              <a:t>“cut”, “cat”, “cot” match </a:t>
            </a:r>
            <a:r>
              <a:rPr lang="en-US" i="1" dirty="0"/>
              <a:t>c[</a:t>
            </a:r>
            <a:r>
              <a:rPr lang="en-US" i="1" dirty="0" err="1"/>
              <a:t>aou</a:t>
            </a:r>
            <a:r>
              <a:rPr lang="en-US" i="1" dirty="0"/>
              <a:t>]t</a:t>
            </a:r>
          </a:p>
          <a:p>
            <a:pPr lvl="1"/>
            <a:r>
              <a:rPr lang="en-US" dirty="0"/>
              <a:t>If first is ^, matches everything but them ([^a] matches everything but a)</a:t>
            </a:r>
          </a:p>
          <a:p>
            <a:pPr lvl="1"/>
            <a:r>
              <a:rPr lang="en-US" dirty="0"/>
              <a:t>Can use ranges such as a-z, A-Z, 0-9</a:t>
            </a:r>
          </a:p>
          <a:p>
            <a:pPr lvl="1"/>
            <a:r>
              <a:rPr lang="en-US" dirty="0"/>
              <a:t>[:</a:t>
            </a:r>
            <a:r>
              <a:rPr lang="en-US" dirty="0" err="1"/>
              <a:t>punct</a:t>
            </a:r>
            <a:r>
              <a:rPr lang="en-US" dirty="0"/>
              <a:t>:] (punctuation)</a:t>
            </a:r>
          </a:p>
          <a:p>
            <a:r>
              <a:rPr lang="en-US" dirty="0"/>
              <a:t>\s matches a space, \d a digit, \w alphanumeric, \b beginning of word</a:t>
            </a:r>
          </a:p>
          <a:p>
            <a:pPr lvl="1"/>
            <a:r>
              <a:rPr lang="en-US" dirty="0"/>
              <a:t>Capital inverts the meaning. \D means everything but a digit</a:t>
            </a:r>
          </a:p>
          <a:p>
            <a:r>
              <a:rPr lang="en-US" dirty="0"/>
              <a:t>Matching special characters requires using \ (escaping)</a:t>
            </a:r>
          </a:p>
          <a:p>
            <a:pPr lvl="1"/>
            <a:r>
              <a:rPr lang="en-US" dirty="0"/>
              <a:t>“what cat?” matches </a:t>
            </a:r>
            <a:r>
              <a:rPr lang="en-US" i="1" dirty="0"/>
              <a:t>cat\?$ </a:t>
            </a:r>
            <a:r>
              <a:rPr lang="en-US" dirty="0"/>
              <a:t>but not </a:t>
            </a:r>
            <a:r>
              <a:rPr lang="en-US" i="1" dirty="0"/>
              <a:t>cat?$</a:t>
            </a:r>
          </a:p>
          <a:p>
            <a:pPr lvl="1"/>
            <a:r>
              <a:rPr lang="en-US" dirty="0"/>
              <a:t>Forgetting to escape special characters can cause very annoying and hard to find bugs</a:t>
            </a:r>
          </a:p>
        </p:txBody>
      </p:sp>
      <p:sp>
        <p:nvSpPr>
          <p:cNvPr id="4" name="Date Placeholder 3">
            <a:extLst>
              <a:ext uri="{FF2B5EF4-FFF2-40B4-BE49-F238E27FC236}">
                <a16:creationId xmlns:a16="http://schemas.microsoft.com/office/drawing/2014/main" id="{F8BB5762-D626-4F41-BFE6-A11AF777F6D8}"/>
              </a:ext>
            </a:extLst>
          </p:cNvPr>
          <p:cNvSpPr>
            <a:spLocks noGrp="1"/>
          </p:cNvSpPr>
          <p:nvPr>
            <p:ph type="dt" sz="half" idx="10"/>
          </p:nvPr>
        </p:nvSpPr>
        <p:spPr/>
        <p:txBody>
          <a:bodyPr/>
          <a:lstStyle/>
          <a:p>
            <a:fld id="{8AAE40A0-A7D8-4DC3-BC9E-BADA32DA2004}" type="datetime4">
              <a:rPr lang="en-US" smtClean="0"/>
              <a:t>August 20, 2019</a:t>
            </a:fld>
            <a:endParaRPr lang="en-US" dirty="0"/>
          </a:p>
        </p:txBody>
      </p:sp>
      <p:sp>
        <p:nvSpPr>
          <p:cNvPr id="5" name="Footer Placeholder 4">
            <a:extLst>
              <a:ext uri="{FF2B5EF4-FFF2-40B4-BE49-F238E27FC236}">
                <a16:creationId xmlns:a16="http://schemas.microsoft.com/office/drawing/2014/main" id="{8EDB9D35-56C5-4AA6-8252-57704C4A289F}"/>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11295AC8-69BA-4E0A-953B-3E0CD278C2ED}"/>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766468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8556-0187-4732-968E-C78D95EB2A6D}"/>
              </a:ext>
            </a:extLst>
          </p:cNvPr>
          <p:cNvSpPr>
            <a:spLocks noGrp="1"/>
          </p:cNvSpPr>
          <p:nvPr>
            <p:ph type="title"/>
          </p:nvPr>
        </p:nvSpPr>
        <p:spPr/>
        <p:txBody>
          <a:bodyPr/>
          <a:lstStyle/>
          <a:p>
            <a:r>
              <a:rPr lang="en-US" dirty="0"/>
              <a:t>GREP</a:t>
            </a:r>
          </a:p>
        </p:txBody>
      </p:sp>
      <p:sp>
        <p:nvSpPr>
          <p:cNvPr id="3" name="Content Placeholder 2">
            <a:extLst>
              <a:ext uri="{FF2B5EF4-FFF2-40B4-BE49-F238E27FC236}">
                <a16:creationId xmlns:a16="http://schemas.microsoft.com/office/drawing/2014/main" id="{F18436D4-BA46-47E0-BD91-51D2DE314892}"/>
              </a:ext>
            </a:extLst>
          </p:cNvPr>
          <p:cNvSpPr>
            <a:spLocks noGrp="1"/>
          </p:cNvSpPr>
          <p:nvPr>
            <p:ph idx="1"/>
          </p:nvPr>
        </p:nvSpPr>
        <p:spPr/>
        <p:txBody>
          <a:bodyPr/>
          <a:lstStyle/>
          <a:p>
            <a:r>
              <a:rPr lang="en-US" dirty="0"/>
              <a:t>The most direct shell regex program</a:t>
            </a:r>
          </a:p>
        </p:txBody>
      </p:sp>
      <p:sp>
        <p:nvSpPr>
          <p:cNvPr id="4" name="Date Placeholder 3">
            <a:extLst>
              <a:ext uri="{FF2B5EF4-FFF2-40B4-BE49-F238E27FC236}">
                <a16:creationId xmlns:a16="http://schemas.microsoft.com/office/drawing/2014/main" id="{F8BB5762-D626-4F41-BFE6-A11AF777F6D8}"/>
              </a:ext>
            </a:extLst>
          </p:cNvPr>
          <p:cNvSpPr>
            <a:spLocks noGrp="1"/>
          </p:cNvSpPr>
          <p:nvPr>
            <p:ph type="dt" sz="half" idx="10"/>
          </p:nvPr>
        </p:nvSpPr>
        <p:spPr/>
        <p:txBody>
          <a:bodyPr/>
          <a:lstStyle/>
          <a:p>
            <a:fld id="{8AAE40A0-A7D8-4DC3-BC9E-BADA32DA2004}" type="datetime4">
              <a:rPr lang="en-US" smtClean="0"/>
              <a:t>August 20, 2019</a:t>
            </a:fld>
            <a:endParaRPr lang="en-US" dirty="0"/>
          </a:p>
        </p:txBody>
      </p:sp>
      <p:sp>
        <p:nvSpPr>
          <p:cNvPr id="5" name="Footer Placeholder 4">
            <a:extLst>
              <a:ext uri="{FF2B5EF4-FFF2-40B4-BE49-F238E27FC236}">
                <a16:creationId xmlns:a16="http://schemas.microsoft.com/office/drawing/2014/main" id="{8EDB9D35-56C5-4AA6-8252-57704C4A289F}"/>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11295AC8-69BA-4E0A-953B-3E0CD278C2ED}"/>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852774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8556-0187-4732-968E-C78D95EB2A6D}"/>
              </a:ext>
            </a:extLst>
          </p:cNvPr>
          <p:cNvSpPr>
            <a:spLocks noGrp="1"/>
          </p:cNvSpPr>
          <p:nvPr>
            <p:ph type="title"/>
          </p:nvPr>
        </p:nvSpPr>
        <p:spPr/>
        <p:txBody>
          <a:bodyPr/>
          <a:lstStyle/>
          <a:p>
            <a:r>
              <a:rPr lang="en-US" dirty="0"/>
              <a:t>SED</a:t>
            </a:r>
          </a:p>
        </p:txBody>
      </p:sp>
      <p:sp>
        <p:nvSpPr>
          <p:cNvPr id="3" name="Content Placeholder 2">
            <a:extLst>
              <a:ext uri="{FF2B5EF4-FFF2-40B4-BE49-F238E27FC236}">
                <a16:creationId xmlns:a16="http://schemas.microsoft.com/office/drawing/2014/main" id="{F18436D4-BA46-47E0-BD91-51D2DE314892}"/>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F8BB5762-D626-4F41-BFE6-A11AF777F6D8}"/>
              </a:ext>
            </a:extLst>
          </p:cNvPr>
          <p:cNvSpPr>
            <a:spLocks noGrp="1"/>
          </p:cNvSpPr>
          <p:nvPr>
            <p:ph type="dt" sz="half" idx="10"/>
          </p:nvPr>
        </p:nvSpPr>
        <p:spPr/>
        <p:txBody>
          <a:bodyPr/>
          <a:lstStyle/>
          <a:p>
            <a:fld id="{8AAE40A0-A7D8-4DC3-BC9E-BADA32DA2004}" type="datetime4">
              <a:rPr lang="en-US" smtClean="0"/>
              <a:t>August 20, 2019</a:t>
            </a:fld>
            <a:endParaRPr lang="en-US" dirty="0"/>
          </a:p>
        </p:txBody>
      </p:sp>
      <p:sp>
        <p:nvSpPr>
          <p:cNvPr id="5" name="Footer Placeholder 4">
            <a:extLst>
              <a:ext uri="{FF2B5EF4-FFF2-40B4-BE49-F238E27FC236}">
                <a16:creationId xmlns:a16="http://schemas.microsoft.com/office/drawing/2014/main" id="{8EDB9D35-56C5-4AA6-8252-57704C4A289F}"/>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11295AC8-69BA-4E0A-953B-3E0CD278C2ED}"/>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7474577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8556-0187-4732-968E-C78D95EB2A6D}"/>
              </a:ext>
            </a:extLst>
          </p:cNvPr>
          <p:cNvSpPr>
            <a:spLocks noGrp="1"/>
          </p:cNvSpPr>
          <p:nvPr>
            <p:ph type="title"/>
          </p:nvPr>
        </p:nvSpPr>
        <p:spPr/>
        <p:txBody>
          <a:bodyPr/>
          <a:lstStyle/>
          <a:p>
            <a:r>
              <a:rPr lang="en-US" dirty="0"/>
              <a:t>FIND</a:t>
            </a:r>
          </a:p>
        </p:txBody>
      </p:sp>
      <p:sp>
        <p:nvSpPr>
          <p:cNvPr id="3" name="Content Placeholder 2">
            <a:extLst>
              <a:ext uri="{FF2B5EF4-FFF2-40B4-BE49-F238E27FC236}">
                <a16:creationId xmlns:a16="http://schemas.microsoft.com/office/drawing/2014/main" id="{F18436D4-BA46-47E0-BD91-51D2DE314892}"/>
              </a:ext>
            </a:extLst>
          </p:cNvPr>
          <p:cNvSpPr>
            <a:spLocks noGrp="1"/>
          </p:cNvSpPr>
          <p:nvPr>
            <p:ph idx="1"/>
          </p:nvPr>
        </p:nvSpPr>
        <p:spPr/>
        <p:txBody>
          <a:bodyPr>
            <a:normAutofit fontScale="92500"/>
          </a:bodyPr>
          <a:lstStyle/>
          <a:p>
            <a:r>
              <a:rPr lang="en-US" dirty="0"/>
              <a:t>General syntax: find (</a:t>
            </a:r>
            <a:r>
              <a:rPr lang="en-US" i="1" dirty="0"/>
              <a:t>starting directory) (expression)</a:t>
            </a:r>
          </a:p>
          <a:p>
            <a:r>
              <a:rPr lang="en-US" dirty="0"/>
              <a:t>Often use starting directory as </a:t>
            </a:r>
            <a:r>
              <a:rPr lang="en-US" i="1" dirty="0"/>
              <a:t>. </a:t>
            </a:r>
            <a:r>
              <a:rPr lang="en-US" dirty="0"/>
              <a:t>(current directory)</a:t>
            </a:r>
          </a:p>
          <a:p>
            <a:r>
              <a:rPr lang="en-US" dirty="0"/>
              <a:t>Common expression types:</a:t>
            </a:r>
          </a:p>
          <a:p>
            <a:pPr lvl="1"/>
            <a:r>
              <a:rPr lang="en-US" dirty="0"/>
              <a:t>-name </a:t>
            </a:r>
            <a:r>
              <a:rPr lang="en-US" i="1" dirty="0"/>
              <a:t>fragment, with </a:t>
            </a:r>
            <a:r>
              <a:rPr lang="en-US" i="1" dirty="0" err="1"/>
              <a:t>globbing</a:t>
            </a:r>
            <a:endParaRPr lang="en-US" dirty="0"/>
          </a:p>
          <a:p>
            <a:pPr lvl="1"/>
            <a:r>
              <a:rPr lang="en-US" dirty="0"/>
              <a:t>-</a:t>
            </a:r>
            <a:r>
              <a:rPr lang="en-US" dirty="0" err="1"/>
              <a:t>mmin</a:t>
            </a:r>
            <a:r>
              <a:rPr lang="en-US" dirty="0"/>
              <a:t> / -</a:t>
            </a:r>
            <a:r>
              <a:rPr lang="en-US" dirty="0" err="1"/>
              <a:t>mtime</a:t>
            </a:r>
            <a:r>
              <a:rPr lang="en-US" dirty="0"/>
              <a:t> </a:t>
            </a:r>
            <a:r>
              <a:rPr lang="en-US" i="1" dirty="0"/>
              <a:t>time in minutes / hours</a:t>
            </a:r>
            <a:endParaRPr lang="en-US" dirty="0"/>
          </a:p>
          <a:p>
            <a:pPr lvl="1"/>
            <a:r>
              <a:rPr lang="en-US" dirty="0"/>
              <a:t>-size </a:t>
            </a:r>
            <a:r>
              <a:rPr lang="en-US" i="1" dirty="0" err="1"/>
              <a:t>size</a:t>
            </a:r>
            <a:r>
              <a:rPr lang="en-US" i="1" dirty="0"/>
              <a:t> (G, M, k, </a:t>
            </a:r>
            <a:r>
              <a:rPr lang="en-US" i="1" dirty="0" err="1"/>
              <a:t>etc</a:t>
            </a:r>
            <a:r>
              <a:rPr lang="en-US" i="1" dirty="0"/>
              <a:t>)</a:t>
            </a:r>
            <a:endParaRPr lang="en-US" dirty="0"/>
          </a:p>
          <a:p>
            <a:pPr lvl="1"/>
            <a:r>
              <a:rPr lang="en-US" dirty="0"/>
              <a:t>-type (d for directory, f for file, l for link)</a:t>
            </a:r>
          </a:p>
          <a:p>
            <a:r>
              <a:rPr lang="en-US" dirty="0"/>
              <a:t>Can combine them as well</a:t>
            </a:r>
          </a:p>
          <a:p>
            <a:r>
              <a:rPr lang="en-US" dirty="0"/>
              <a:t>Sizes and minutes can be specified as exact, less than or greater than (-/+)</a:t>
            </a:r>
          </a:p>
          <a:p>
            <a:pPr lvl="1"/>
            <a:r>
              <a:rPr lang="en-US" dirty="0"/>
              <a:t>-</a:t>
            </a:r>
            <a:r>
              <a:rPr lang="en-US" dirty="0" err="1"/>
              <a:t>mmin</a:t>
            </a:r>
            <a:r>
              <a:rPr lang="en-US" dirty="0"/>
              <a:t> -3 means modified more than 3 minutes ago</a:t>
            </a:r>
          </a:p>
        </p:txBody>
      </p:sp>
      <p:sp>
        <p:nvSpPr>
          <p:cNvPr id="4" name="Date Placeholder 3">
            <a:extLst>
              <a:ext uri="{FF2B5EF4-FFF2-40B4-BE49-F238E27FC236}">
                <a16:creationId xmlns:a16="http://schemas.microsoft.com/office/drawing/2014/main" id="{F8BB5762-D626-4F41-BFE6-A11AF777F6D8}"/>
              </a:ext>
            </a:extLst>
          </p:cNvPr>
          <p:cNvSpPr>
            <a:spLocks noGrp="1"/>
          </p:cNvSpPr>
          <p:nvPr>
            <p:ph type="dt" sz="half" idx="10"/>
          </p:nvPr>
        </p:nvSpPr>
        <p:spPr/>
        <p:txBody>
          <a:bodyPr/>
          <a:lstStyle/>
          <a:p>
            <a:fld id="{8AAE40A0-A7D8-4DC3-BC9E-BADA32DA2004}" type="datetime4">
              <a:rPr lang="en-US" smtClean="0"/>
              <a:t>August 20, 2019</a:t>
            </a:fld>
            <a:endParaRPr lang="en-US" dirty="0"/>
          </a:p>
        </p:txBody>
      </p:sp>
      <p:sp>
        <p:nvSpPr>
          <p:cNvPr id="5" name="Footer Placeholder 4">
            <a:extLst>
              <a:ext uri="{FF2B5EF4-FFF2-40B4-BE49-F238E27FC236}">
                <a16:creationId xmlns:a16="http://schemas.microsoft.com/office/drawing/2014/main" id="{8EDB9D35-56C5-4AA6-8252-57704C4A289F}"/>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11295AC8-69BA-4E0A-953B-3E0CD278C2ED}"/>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2971331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INPUT AND OUTPUT</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3 separate input/output streams</a:t>
            </a:r>
          </a:p>
          <a:p>
            <a:pPr lvl="1"/>
            <a:r>
              <a:rPr lang="en-US" dirty="0"/>
              <a:t>Standard Output (</a:t>
            </a:r>
            <a:r>
              <a:rPr lang="en-US" dirty="0" err="1"/>
              <a:t>stdout</a:t>
            </a:r>
            <a:r>
              <a:rPr lang="en-US" dirty="0"/>
              <a:t>)</a:t>
            </a:r>
          </a:p>
          <a:p>
            <a:pPr lvl="1"/>
            <a:r>
              <a:rPr lang="en-US" dirty="0"/>
              <a:t>Standard Input (stdin)</a:t>
            </a:r>
          </a:p>
          <a:p>
            <a:pPr lvl="1"/>
            <a:r>
              <a:rPr lang="en-US" dirty="0"/>
              <a:t>Standard Error (stderr)</a:t>
            </a:r>
          </a:p>
          <a:p>
            <a:r>
              <a:rPr lang="en-US" dirty="0"/>
              <a:t>Redirection</a:t>
            </a:r>
          </a:p>
          <a:p>
            <a:pPr lvl="1"/>
            <a:r>
              <a:rPr lang="en-US" dirty="0"/>
              <a:t>Input: </a:t>
            </a:r>
            <a:r>
              <a:rPr lang="en-US" dirty="0">
                <a:latin typeface="Courier New" panose="02070309020205020404" pitchFamily="49" charset="0"/>
                <a:cs typeface="Courier New" panose="02070309020205020404" pitchFamily="49" charset="0"/>
              </a:rPr>
              <a:t>&lt; </a:t>
            </a:r>
            <a:r>
              <a:rPr lang="en-US" i="1" dirty="0">
                <a:latin typeface="Courier New" panose="02070309020205020404" pitchFamily="49" charset="0"/>
                <a:cs typeface="Courier New" panose="02070309020205020404" pitchFamily="49" charset="0"/>
              </a:rPr>
              <a:t>file</a:t>
            </a:r>
          </a:p>
          <a:p>
            <a:pPr lvl="1"/>
            <a:r>
              <a:rPr lang="en-US" dirty="0"/>
              <a:t>Standard Output: </a:t>
            </a:r>
            <a:r>
              <a:rPr lang="en-US" dirty="0">
                <a:latin typeface="Courier New" panose="02070309020205020404" pitchFamily="49" charset="0"/>
                <a:cs typeface="Courier New" panose="02070309020205020404" pitchFamily="49" charset="0"/>
              </a:rPr>
              <a:t>&gt; </a:t>
            </a:r>
            <a:r>
              <a:rPr lang="en-US" i="1" dirty="0">
                <a:latin typeface="Courier New" panose="02070309020205020404" pitchFamily="49" charset="0"/>
                <a:cs typeface="Courier New" panose="02070309020205020404" pitchFamily="49" charset="0"/>
              </a:rPr>
              <a:t>file</a:t>
            </a:r>
          </a:p>
          <a:p>
            <a:pPr lvl="1"/>
            <a:r>
              <a:rPr lang="en-US" dirty="0"/>
              <a:t>Standard Error: </a:t>
            </a:r>
            <a:r>
              <a:rPr lang="en-US" dirty="0">
                <a:latin typeface="Courier New" panose="02070309020205020404" pitchFamily="49" charset="0"/>
                <a:cs typeface="Courier New" panose="02070309020205020404" pitchFamily="49" charset="0"/>
              </a:rPr>
              <a:t>2&gt; </a:t>
            </a:r>
            <a:r>
              <a:rPr lang="en-US" i="1" dirty="0">
                <a:latin typeface="Courier New" panose="02070309020205020404" pitchFamily="49" charset="0"/>
                <a:cs typeface="Courier New" panose="02070309020205020404" pitchFamily="49" charset="0"/>
              </a:rPr>
              <a:t>file</a:t>
            </a:r>
          </a:p>
          <a:p>
            <a:pPr lvl="1"/>
            <a:r>
              <a:rPr lang="en-US" dirty="0"/>
              <a:t>Standard Output and Error: </a:t>
            </a:r>
            <a:r>
              <a:rPr lang="en-US" dirty="0">
                <a:latin typeface="Courier New" panose="02070309020205020404" pitchFamily="49" charset="0"/>
                <a:cs typeface="Courier New" panose="02070309020205020404" pitchFamily="49" charset="0"/>
              </a:rPr>
              <a:t>&amp;&gt; </a:t>
            </a:r>
            <a:r>
              <a:rPr lang="en-US" i="1" dirty="0">
                <a:latin typeface="Courier New" panose="02070309020205020404" pitchFamily="49" charset="0"/>
                <a:cs typeface="Courier New" panose="02070309020205020404" pitchFamily="49" charset="0"/>
              </a:rPr>
              <a:t>file</a:t>
            </a:r>
          </a:p>
          <a:p>
            <a:pPr lvl="1"/>
            <a:r>
              <a:rPr lang="en-US" dirty="0">
                <a:cs typeface="Courier New" panose="02070309020205020404" pitchFamily="49" charset="0"/>
              </a:rPr>
              <a:t>Append with</a:t>
            </a:r>
            <a:r>
              <a:rPr lang="en-US" dirty="0">
                <a:latin typeface="Courier New" panose="02070309020205020404" pitchFamily="49" charset="0"/>
                <a:cs typeface="Courier New" panose="02070309020205020404" pitchFamily="49" charset="0"/>
              </a:rPr>
              <a:t> &gt;&gt; (&gt;&gt; </a:t>
            </a:r>
            <a:r>
              <a:rPr lang="en-US" i="1" dirty="0">
                <a:latin typeface="Courier New" panose="02070309020205020404" pitchFamily="49" charset="0"/>
                <a:cs typeface="Courier New" panose="02070309020205020404" pitchFamily="49" charset="0"/>
              </a:rPr>
              <a:t>file</a:t>
            </a:r>
            <a:r>
              <a:rPr lang="en-US" dirty="0">
                <a:latin typeface="Courier New" panose="02070309020205020404" pitchFamily="49" charset="0"/>
                <a:cs typeface="Courier New" panose="02070309020205020404" pitchFamily="49" charset="0"/>
              </a:rPr>
              <a:t>)</a:t>
            </a: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20,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98178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7742-254F-493E-B06B-9F368BD149D3}"/>
              </a:ext>
            </a:extLst>
          </p:cNvPr>
          <p:cNvSpPr>
            <a:spLocks noGrp="1"/>
          </p:cNvSpPr>
          <p:nvPr>
            <p:ph type="title"/>
          </p:nvPr>
        </p:nvSpPr>
        <p:spPr/>
        <p:txBody>
          <a:bodyPr/>
          <a:lstStyle/>
          <a:p>
            <a:r>
              <a:rPr lang="en-US" dirty="0"/>
              <a:t>WHAT IS BASH?</a:t>
            </a:r>
          </a:p>
        </p:txBody>
      </p:sp>
      <p:sp>
        <p:nvSpPr>
          <p:cNvPr id="3" name="Content Placeholder 2">
            <a:extLst>
              <a:ext uri="{FF2B5EF4-FFF2-40B4-BE49-F238E27FC236}">
                <a16:creationId xmlns:a16="http://schemas.microsoft.com/office/drawing/2014/main" id="{C8AE54F6-A616-4DFF-AB96-AF1109F77700}"/>
              </a:ext>
            </a:extLst>
          </p:cNvPr>
          <p:cNvSpPr>
            <a:spLocks noGrp="1"/>
          </p:cNvSpPr>
          <p:nvPr>
            <p:ph idx="1"/>
          </p:nvPr>
        </p:nvSpPr>
        <p:spPr/>
        <p:txBody>
          <a:bodyPr/>
          <a:lstStyle/>
          <a:p>
            <a:r>
              <a:rPr lang="en-US" dirty="0"/>
              <a:t>Bourne-Again Shell</a:t>
            </a:r>
          </a:p>
          <a:p>
            <a:pPr lvl="1"/>
            <a:r>
              <a:rPr lang="en-US" dirty="0"/>
              <a:t>Play on words:  Stephen Bourne wrote the initial Unix shell</a:t>
            </a:r>
          </a:p>
          <a:p>
            <a:r>
              <a:rPr lang="en-US" dirty="0"/>
              <a:t>Improved on Bourne shell (</a:t>
            </a:r>
            <a:r>
              <a:rPr lang="en-US" dirty="0" err="1"/>
              <a:t>sh</a:t>
            </a:r>
            <a:r>
              <a:rPr lang="en-US" dirty="0"/>
              <a:t>)</a:t>
            </a:r>
          </a:p>
          <a:p>
            <a:pPr lvl="1"/>
            <a:r>
              <a:rPr lang="en-US" dirty="0"/>
              <a:t>More features, better </a:t>
            </a:r>
            <a:r>
              <a:rPr lang="en-US" dirty="0" err="1"/>
              <a:t>builtins</a:t>
            </a:r>
            <a:endParaRPr lang="en-US" dirty="0"/>
          </a:p>
          <a:p>
            <a:r>
              <a:rPr lang="en-US" dirty="0"/>
              <a:t>Completely free and open-source for all platforms, licensed under the GNU public license</a:t>
            </a:r>
          </a:p>
          <a:p>
            <a:endParaRPr lang="en-US" dirty="0"/>
          </a:p>
        </p:txBody>
      </p:sp>
      <p:sp>
        <p:nvSpPr>
          <p:cNvPr id="4" name="Date Placeholder 3">
            <a:extLst>
              <a:ext uri="{FF2B5EF4-FFF2-40B4-BE49-F238E27FC236}">
                <a16:creationId xmlns:a16="http://schemas.microsoft.com/office/drawing/2014/main" id="{A9E764D9-D59D-490D-B0E4-5440A699C445}"/>
              </a:ext>
            </a:extLst>
          </p:cNvPr>
          <p:cNvSpPr>
            <a:spLocks noGrp="1"/>
          </p:cNvSpPr>
          <p:nvPr>
            <p:ph type="dt" sz="half" idx="10"/>
          </p:nvPr>
        </p:nvSpPr>
        <p:spPr/>
        <p:txBody>
          <a:bodyPr/>
          <a:lstStyle/>
          <a:p>
            <a:fld id="{8AAE40A0-A7D8-4DC3-BC9E-BADA32DA2004}" type="datetime4">
              <a:rPr lang="en-US" smtClean="0"/>
              <a:t>August 20, 2019</a:t>
            </a:fld>
            <a:endParaRPr lang="en-US" dirty="0"/>
          </a:p>
        </p:txBody>
      </p:sp>
      <p:sp>
        <p:nvSpPr>
          <p:cNvPr id="5" name="Footer Placeholder 4">
            <a:extLst>
              <a:ext uri="{FF2B5EF4-FFF2-40B4-BE49-F238E27FC236}">
                <a16:creationId xmlns:a16="http://schemas.microsoft.com/office/drawing/2014/main" id="{5B8BB806-C28A-4E70-BB77-9473ECE5C58C}"/>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00EEFD0C-22FE-446F-BD85-29793ED44139}"/>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3507869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PIPES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Sending output to a different program</a:t>
            </a:r>
          </a:p>
          <a:p>
            <a:r>
              <a:rPr lang="en-US" dirty="0"/>
              <a:t>Use |</a:t>
            </a:r>
          </a:p>
          <a:p>
            <a:r>
              <a:rPr lang="en-US" dirty="0"/>
              <a:t>echo “echo” | </a:t>
            </a:r>
          </a:p>
          <a:p>
            <a:r>
              <a:rPr lang="en-US" dirty="0"/>
              <a:t>By default, only </a:t>
            </a:r>
            <a:r>
              <a:rPr lang="en-US" dirty="0" err="1"/>
              <a:t>stdout</a:t>
            </a:r>
            <a:endParaRPr lang="en-US" dirty="0"/>
          </a:p>
          <a:p>
            <a:pPr lvl="1"/>
            <a:r>
              <a:rPr lang="en-US" dirty="0"/>
              <a:t>Can pipe stderr with </a:t>
            </a:r>
            <a:r>
              <a:rPr lang="en-US" dirty="0">
                <a:latin typeface="Courier New" panose="02070309020205020404" pitchFamily="49" charset="0"/>
                <a:cs typeface="Courier New" panose="02070309020205020404" pitchFamily="49" charset="0"/>
              </a:rPr>
              <a:t>|&amp;</a:t>
            </a:r>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20,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4096482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8556-0187-4732-968E-C78D95EB2A6D}"/>
              </a:ext>
            </a:extLst>
          </p:cNvPr>
          <p:cNvSpPr>
            <a:spLocks noGrp="1"/>
          </p:cNvSpPr>
          <p:nvPr>
            <p:ph type="title"/>
          </p:nvPr>
        </p:nvSpPr>
        <p:spPr/>
        <p:txBody>
          <a:bodyPr/>
          <a:lstStyle/>
          <a:p>
            <a:r>
              <a:rPr lang="en-US" dirty="0"/>
              <a:t>PARALLEL &amp; XARGS</a:t>
            </a:r>
          </a:p>
        </p:txBody>
      </p:sp>
      <p:sp>
        <p:nvSpPr>
          <p:cNvPr id="3" name="Content Placeholder 2">
            <a:extLst>
              <a:ext uri="{FF2B5EF4-FFF2-40B4-BE49-F238E27FC236}">
                <a16:creationId xmlns:a16="http://schemas.microsoft.com/office/drawing/2014/main" id="{F18436D4-BA46-47E0-BD91-51D2DE31489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F8BB5762-D626-4F41-BFE6-A11AF777F6D8}"/>
              </a:ext>
            </a:extLst>
          </p:cNvPr>
          <p:cNvSpPr>
            <a:spLocks noGrp="1"/>
          </p:cNvSpPr>
          <p:nvPr>
            <p:ph type="dt" sz="half" idx="10"/>
          </p:nvPr>
        </p:nvSpPr>
        <p:spPr/>
        <p:txBody>
          <a:bodyPr/>
          <a:lstStyle/>
          <a:p>
            <a:fld id="{8AAE40A0-A7D8-4DC3-BC9E-BADA32DA2004}" type="datetime4">
              <a:rPr lang="en-US" smtClean="0"/>
              <a:t>August 20, 2019</a:t>
            </a:fld>
            <a:endParaRPr lang="en-US" dirty="0"/>
          </a:p>
        </p:txBody>
      </p:sp>
      <p:sp>
        <p:nvSpPr>
          <p:cNvPr id="5" name="Footer Placeholder 4">
            <a:extLst>
              <a:ext uri="{FF2B5EF4-FFF2-40B4-BE49-F238E27FC236}">
                <a16:creationId xmlns:a16="http://schemas.microsoft.com/office/drawing/2014/main" id="{8EDB9D35-56C5-4AA6-8252-57704C4A289F}"/>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11295AC8-69BA-4E0A-953B-3E0CD278C2ED}"/>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7846289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01961-72BB-495C-89C2-A326228A22CA}"/>
              </a:ext>
            </a:extLst>
          </p:cNvPr>
          <p:cNvSpPr>
            <a:spLocks noGrp="1"/>
          </p:cNvSpPr>
          <p:nvPr>
            <p:ph type="title"/>
          </p:nvPr>
        </p:nvSpPr>
        <p:spPr/>
        <p:txBody>
          <a:bodyPr/>
          <a:lstStyle/>
          <a:p>
            <a:r>
              <a:rPr lang="en-US" dirty="0"/>
              <a:t>A CASE STUDY</a:t>
            </a:r>
          </a:p>
        </p:txBody>
      </p:sp>
      <p:sp>
        <p:nvSpPr>
          <p:cNvPr id="3" name="Content Placeholder 2">
            <a:extLst>
              <a:ext uri="{FF2B5EF4-FFF2-40B4-BE49-F238E27FC236}">
                <a16:creationId xmlns:a16="http://schemas.microsoft.com/office/drawing/2014/main" id="{C3C4F7D8-FF9E-4470-8166-9063F19EFA85}"/>
              </a:ext>
            </a:extLst>
          </p:cNvPr>
          <p:cNvSpPr>
            <a:spLocks noGrp="1"/>
          </p:cNvSpPr>
          <p:nvPr>
            <p:ph idx="1"/>
          </p:nvPr>
        </p:nvSpPr>
        <p:spPr/>
        <p:txBody>
          <a:bodyPr/>
          <a:lstStyle/>
          <a:p>
            <a:r>
              <a:rPr lang="en-US" dirty="0"/>
              <a:t>Say our legal team wrote five thousand documents in our Documents folder in the last three hours to our business client Gerald to help him trademark a whole lot of company logos, but we realize we accidentally called him Greg in these documents. We don’t want to mess with any older files, because we have another client who is actually named Greg and we don’t want to mess those up. How can we fix this?</a:t>
            </a:r>
          </a:p>
          <a:p>
            <a:r>
              <a:rPr lang="en-US" dirty="0"/>
              <a:t>find Documents/ -type f -</a:t>
            </a:r>
            <a:r>
              <a:rPr lang="en-US" dirty="0" err="1"/>
              <a:t>mtime</a:t>
            </a:r>
            <a:r>
              <a:rPr lang="en-US" dirty="0"/>
              <a:t> -1 | </a:t>
            </a:r>
            <a:r>
              <a:rPr lang="en-US" dirty="0" err="1"/>
              <a:t>xargs</a:t>
            </a:r>
            <a:r>
              <a:rPr lang="en-US" dirty="0"/>
              <a:t> sed –</a:t>
            </a:r>
            <a:r>
              <a:rPr lang="en-US" dirty="0" err="1"/>
              <a:t>i</a:t>
            </a:r>
            <a:r>
              <a:rPr lang="en-US" dirty="0"/>
              <a:t> ‘s/Greg/Gerald/g’</a:t>
            </a:r>
          </a:p>
          <a:p>
            <a:pPr lvl="1"/>
            <a:r>
              <a:rPr lang="en-US" dirty="0"/>
              <a:t>or parallel, if you have it!</a:t>
            </a:r>
          </a:p>
          <a:p>
            <a:r>
              <a:rPr lang="en-US" dirty="0"/>
              <a:t>Try doing that with no shell!</a:t>
            </a:r>
          </a:p>
        </p:txBody>
      </p:sp>
      <p:sp>
        <p:nvSpPr>
          <p:cNvPr id="4" name="Date Placeholder 3">
            <a:extLst>
              <a:ext uri="{FF2B5EF4-FFF2-40B4-BE49-F238E27FC236}">
                <a16:creationId xmlns:a16="http://schemas.microsoft.com/office/drawing/2014/main" id="{E9F2FE65-BD60-4D7C-B4AE-81E539F5131A}"/>
              </a:ext>
            </a:extLst>
          </p:cNvPr>
          <p:cNvSpPr>
            <a:spLocks noGrp="1"/>
          </p:cNvSpPr>
          <p:nvPr>
            <p:ph type="dt" sz="half" idx="10"/>
          </p:nvPr>
        </p:nvSpPr>
        <p:spPr/>
        <p:txBody>
          <a:bodyPr/>
          <a:lstStyle/>
          <a:p>
            <a:fld id="{8AAE40A0-A7D8-4DC3-BC9E-BADA32DA2004}" type="datetime4">
              <a:rPr lang="en-US" smtClean="0"/>
              <a:t>August 20, 2019</a:t>
            </a:fld>
            <a:endParaRPr lang="en-US" dirty="0"/>
          </a:p>
        </p:txBody>
      </p:sp>
      <p:sp>
        <p:nvSpPr>
          <p:cNvPr id="5" name="Footer Placeholder 4">
            <a:extLst>
              <a:ext uri="{FF2B5EF4-FFF2-40B4-BE49-F238E27FC236}">
                <a16:creationId xmlns:a16="http://schemas.microsoft.com/office/drawing/2014/main" id="{376C3186-9B11-4B24-8F72-835D0D086024}"/>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5F4489FA-53F6-4119-9567-080336B4DB8D}"/>
              </a:ext>
            </a:extLst>
          </p:cNvPr>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5401235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SIGNALS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normAutofit lnSpcReduction="10000"/>
          </a:bodyPr>
          <a:lstStyle/>
          <a:p>
            <a:r>
              <a:rPr lang="en-US" dirty="0"/>
              <a:t>Shown as </a:t>
            </a:r>
            <a:r>
              <a:rPr lang="en-US" dirty="0">
                <a:latin typeface="Courier New" panose="02070309020205020404" pitchFamily="49" charset="0"/>
                <a:cs typeface="Courier New" panose="02070309020205020404" pitchFamily="49" charset="0"/>
              </a:rPr>
              <a:t>^D </a:t>
            </a:r>
            <a:r>
              <a:rPr lang="en-US" dirty="0">
                <a:cs typeface="Courier New" panose="02070309020205020404" pitchFamily="49" charset="0"/>
              </a:rPr>
              <a:t>in shell</a:t>
            </a:r>
          </a:p>
          <a:p>
            <a:r>
              <a:rPr lang="en-US" dirty="0" err="1"/>
              <a:t>Ctrl+D</a:t>
            </a:r>
            <a:endParaRPr lang="en-US" dirty="0"/>
          </a:p>
          <a:p>
            <a:pPr lvl="1"/>
            <a:r>
              <a:rPr lang="en-US" dirty="0"/>
              <a:t>End of input</a:t>
            </a:r>
          </a:p>
          <a:p>
            <a:r>
              <a:rPr lang="en-US" dirty="0" err="1"/>
              <a:t>Ctrl+C</a:t>
            </a:r>
            <a:endParaRPr lang="en-US" dirty="0"/>
          </a:p>
          <a:p>
            <a:pPr lvl="1"/>
            <a:r>
              <a:rPr lang="en-US" dirty="0"/>
              <a:t>Exit</a:t>
            </a:r>
          </a:p>
          <a:p>
            <a:r>
              <a:rPr lang="en-US" dirty="0" err="1"/>
              <a:t>Ctrl+Z</a:t>
            </a:r>
            <a:endParaRPr lang="en-US" dirty="0"/>
          </a:p>
          <a:p>
            <a:pPr lvl="1"/>
            <a:r>
              <a:rPr lang="en-US" dirty="0"/>
              <a:t>Pause running program</a:t>
            </a:r>
          </a:p>
          <a:p>
            <a:pPr lvl="1"/>
            <a:r>
              <a:rPr lang="en-US" dirty="0"/>
              <a:t>Restart with </a:t>
            </a:r>
            <a:r>
              <a:rPr lang="en-US" dirty="0" err="1">
                <a:latin typeface="Courier New" panose="02070309020205020404" pitchFamily="49" charset="0"/>
                <a:cs typeface="Courier New" panose="02070309020205020404" pitchFamily="49" charset="0"/>
              </a:rPr>
              <a:t>fg</a:t>
            </a:r>
            <a:r>
              <a:rPr lang="en-US" dirty="0"/>
              <a:t> or </a:t>
            </a:r>
            <a:r>
              <a:rPr lang="en-US" dirty="0" err="1">
                <a:latin typeface="Courier New" panose="02070309020205020404" pitchFamily="49" charset="0"/>
                <a:cs typeface="Courier New" panose="02070309020205020404" pitchFamily="49" charset="0"/>
              </a:rPr>
              <a:t>bg</a:t>
            </a:r>
            <a:r>
              <a:rPr lang="en-US" dirty="0">
                <a:latin typeface="Courier New" panose="02070309020205020404" pitchFamily="49" charset="0"/>
                <a:cs typeface="Courier New" panose="02070309020205020404" pitchFamily="49" charset="0"/>
              </a:rPr>
              <a:t> </a:t>
            </a:r>
            <a:r>
              <a:rPr lang="en-US" dirty="0">
                <a:latin typeface="Calibri" panose="020F0502020204030204" pitchFamily="34" charset="0"/>
                <a:cs typeface="Calibri" panose="020F0502020204030204" pitchFamily="34" charset="0"/>
              </a:rPr>
              <a:t>(</a:t>
            </a:r>
            <a:r>
              <a:rPr lang="en-US" b="1" dirty="0">
                <a:latin typeface="Calibri" panose="020F0502020204030204" pitchFamily="34" charset="0"/>
                <a:cs typeface="Calibri" panose="020F0502020204030204" pitchFamily="34" charset="0"/>
              </a:rPr>
              <a:t>f</a:t>
            </a:r>
            <a:r>
              <a:rPr lang="en-US" dirty="0">
                <a:latin typeface="Calibri" panose="020F0502020204030204" pitchFamily="34" charset="0"/>
                <a:cs typeface="Calibri" panose="020F0502020204030204" pitchFamily="34" charset="0"/>
              </a:rPr>
              <a:t>ore</a:t>
            </a:r>
            <a:r>
              <a:rPr lang="en-US" b="1" dirty="0">
                <a:latin typeface="Calibri" panose="020F0502020204030204" pitchFamily="34" charset="0"/>
                <a:cs typeface="Calibri" panose="020F0502020204030204" pitchFamily="34" charset="0"/>
              </a:rPr>
              <a:t>g</a:t>
            </a:r>
            <a:r>
              <a:rPr lang="en-US" dirty="0">
                <a:latin typeface="Calibri" panose="020F0502020204030204" pitchFamily="34" charset="0"/>
                <a:cs typeface="Calibri" panose="020F0502020204030204" pitchFamily="34" charset="0"/>
              </a:rPr>
              <a:t>round, </a:t>
            </a:r>
            <a:r>
              <a:rPr lang="en-US" b="1" dirty="0">
                <a:latin typeface="Calibri" panose="020F0502020204030204" pitchFamily="34" charset="0"/>
                <a:cs typeface="Calibri" panose="020F0502020204030204" pitchFamily="34" charset="0"/>
              </a:rPr>
              <a:t>b</a:t>
            </a:r>
            <a:r>
              <a:rPr lang="en-US" dirty="0">
                <a:latin typeface="Calibri" panose="020F0502020204030204" pitchFamily="34" charset="0"/>
                <a:cs typeface="Calibri" panose="020F0502020204030204" pitchFamily="34" charset="0"/>
              </a:rPr>
              <a:t>ack</a:t>
            </a:r>
            <a:r>
              <a:rPr lang="en-US" b="1" dirty="0">
                <a:latin typeface="Calibri" panose="020F0502020204030204" pitchFamily="34" charset="0"/>
                <a:cs typeface="Calibri" panose="020F0502020204030204" pitchFamily="34" charset="0"/>
              </a:rPr>
              <a:t>g</a:t>
            </a:r>
            <a:r>
              <a:rPr lang="en-US" dirty="0">
                <a:latin typeface="Calibri" panose="020F0502020204030204" pitchFamily="34" charset="0"/>
                <a:cs typeface="Calibri" panose="020F0502020204030204" pitchFamily="34" charset="0"/>
              </a:rPr>
              <a:t>round)</a:t>
            </a:r>
          </a:p>
          <a:p>
            <a:r>
              <a:rPr lang="en-US" dirty="0"/>
              <a:t>Program can respond to these in other ways. Use </a:t>
            </a:r>
            <a:r>
              <a:rPr lang="en-US" dirty="0">
                <a:latin typeface="Courier New" panose="02070309020205020404" pitchFamily="49" charset="0"/>
                <a:cs typeface="Courier New" panose="02070309020205020404" pitchFamily="49" charset="0"/>
              </a:rPr>
              <a:t>kill</a:t>
            </a:r>
            <a:r>
              <a:rPr lang="en-US" dirty="0"/>
              <a:t> to send other signals</a:t>
            </a: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20,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33</a:t>
            </a:fld>
            <a:endParaRPr lang="en-US" dirty="0"/>
          </a:p>
        </p:txBody>
      </p:sp>
    </p:spTree>
    <p:extLst>
      <p:ext uri="{BB962C8B-B14F-4D97-AF65-F5344CB8AC3E}">
        <p14:creationId xmlns:p14="http://schemas.microsoft.com/office/powerpoint/2010/main" val="2224567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8556-0187-4732-968E-C78D95EB2A6D}"/>
              </a:ext>
            </a:extLst>
          </p:cNvPr>
          <p:cNvSpPr>
            <a:spLocks noGrp="1"/>
          </p:cNvSpPr>
          <p:nvPr>
            <p:ph type="title"/>
          </p:nvPr>
        </p:nvSpPr>
        <p:spPr/>
        <p:txBody>
          <a:bodyPr/>
          <a:lstStyle/>
          <a:p>
            <a:r>
              <a:rPr lang="en-US" dirty="0"/>
              <a:t>KILL</a:t>
            </a:r>
          </a:p>
        </p:txBody>
      </p:sp>
      <p:sp>
        <p:nvSpPr>
          <p:cNvPr id="3" name="Content Placeholder 2">
            <a:extLst>
              <a:ext uri="{FF2B5EF4-FFF2-40B4-BE49-F238E27FC236}">
                <a16:creationId xmlns:a16="http://schemas.microsoft.com/office/drawing/2014/main" id="{F18436D4-BA46-47E0-BD91-51D2DE31489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F8BB5762-D626-4F41-BFE6-A11AF777F6D8}"/>
              </a:ext>
            </a:extLst>
          </p:cNvPr>
          <p:cNvSpPr>
            <a:spLocks noGrp="1"/>
          </p:cNvSpPr>
          <p:nvPr>
            <p:ph type="dt" sz="half" idx="10"/>
          </p:nvPr>
        </p:nvSpPr>
        <p:spPr/>
        <p:txBody>
          <a:bodyPr/>
          <a:lstStyle/>
          <a:p>
            <a:fld id="{8AAE40A0-A7D8-4DC3-BC9E-BADA32DA2004}" type="datetime4">
              <a:rPr lang="en-US" smtClean="0"/>
              <a:t>August 20, 2019</a:t>
            </a:fld>
            <a:endParaRPr lang="en-US" dirty="0"/>
          </a:p>
        </p:txBody>
      </p:sp>
      <p:sp>
        <p:nvSpPr>
          <p:cNvPr id="5" name="Footer Placeholder 4">
            <a:extLst>
              <a:ext uri="{FF2B5EF4-FFF2-40B4-BE49-F238E27FC236}">
                <a16:creationId xmlns:a16="http://schemas.microsoft.com/office/drawing/2014/main" id="{8EDB9D35-56C5-4AA6-8252-57704C4A289F}"/>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11295AC8-69BA-4E0A-953B-3E0CD278C2ED}"/>
              </a:ext>
            </a:extLst>
          </p:cNvPr>
          <p:cNvSpPr>
            <a:spLocks noGrp="1"/>
          </p:cNvSpPr>
          <p:nvPr>
            <p:ph type="sldNum" sz="quarter" idx="12"/>
          </p:nvPr>
        </p:nvSpPr>
        <p:spPr/>
        <p:txBody>
          <a:bodyPr/>
          <a:lstStyle/>
          <a:p>
            <a:fld id="{D57F1E4F-1CFF-5643-939E-02111984F565}" type="slidenum">
              <a:rPr lang="en-US" smtClean="0"/>
              <a:t>34</a:t>
            </a:fld>
            <a:endParaRPr lang="en-US" dirty="0"/>
          </a:p>
        </p:txBody>
      </p:sp>
    </p:spTree>
    <p:extLst>
      <p:ext uri="{BB962C8B-B14F-4D97-AF65-F5344CB8AC3E}">
        <p14:creationId xmlns:p14="http://schemas.microsoft.com/office/powerpoint/2010/main" val="13521299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8556-0187-4732-968E-C78D95EB2A6D}"/>
              </a:ext>
            </a:extLst>
          </p:cNvPr>
          <p:cNvSpPr>
            <a:spLocks noGrp="1"/>
          </p:cNvSpPr>
          <p:nvPr>
            <p:ph type="title"/>
          </p:nvPr>
        </p:nvSpPr>
        <p:spPr/>
        <p:txBody>
          <a:bodyPr/>
          <a:lstStyle/>
          <a:p>
            <a:r>
              <a:rPr lang="en-US" dirty="0"/>
              <a:t>PS</a:t>
            </a:r>
          </a:p>
        </p:txBody>
      </p:sp>
      <p:sp>
        <p:nvSpPr>
          <p:cNvPr id="3" name="Content Placeholder 2">
            <a:extLst>
              <a:ext uri="{FF2B5EF4-FFF2-40B4-BE49-F238E27FC236}">
                <a16:creationId xmlns:a16="http://schemas.microsoft.com/office/drawing/2014/main" id="{F18436D4-BA46-47E0-BD91-51D2DE31489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F8BB5762-D626-4F41-BFE6-A11AF777F6D8}"/>
              </a:ext>
            </a:extLst>
          </p:cNvPr>
          <p:cNvSpPr>
            <a:spLocks noGrp="1"/>
          </p:cNvSpPr>
          <p:nvPr>
            <p:ph type="dt" sz="half" idx="10"/>
          </p:nvPr>
        </p:nvSpPr>
        <p:spPr/>
        <p:txBody>
          <a:bodyPr/>
          <a:lstStyle/>
          <a:p>
            <a:fld id="{8AAE40A0-A7D8-4DC3-BC9E-BADA32DA2004}" type="datetime4">
              <a:rPr lang="en-US" smtClean="0"/>
              <a:t>August 20, 2019</a:t>
            </a:fld>
            <a:endParaRPr lang="en-US" dirty="0"/>
          </a:p>
        </p:txBody>
      </p:sp>
      <p:sp>
        <p:nvSpPr>
          <p:cNvPr id="5" name="Footer Placeholder 4">
            <a:extLst>
              <a:ext uri="{FF2B5EF4-FFF2-40B4-BE49-F238E27FC236}">
                <a16:creationId xmlns:a16="http://schemas.microsoft.com/office/drawing/2014/main" id="{8EDB9D35-56C5-4AA6-8252-57704C4A289F}"/>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11295AC8-69BA-4E0A-953B-3E0CD278C2ED}"/>
              </a:ext>
            </a:extLst>
          </p:cNvPr>
          <p:cNvSpPr>
            <a:spLocks noGrp="1"/>
          </p:cNvSpPr>
          <p:nvPr>
            <p:ph type="sldNum" sz="quarter" idx="12"/>
          </p:nvPr>
        </p:nvSpPr>
        <p:spPr/>
        <p:txBody>
          <a:bodyPr/>
          <a:lstStyle/>
          <a:p>
            <a:fld id="{D57F1E4F-1CFF-5643-939E-02111984F565}" type="slidenum">
              <a:rPr lang="en-US" smtClean="0"/>
              <a:t>35</a:t>
            </a:fld>
            <a:endParaRPr lang="en-US" dirty="0"/>
          </a:p>
        </p:txBody>
      </p:sp>
    </p:spTree>
    <p:extLst>
      <p:ext uri="{BB962C8B-B14F-4D97-AF65-F5344CB8AC3E}">
        <p14:creationId xmlns:p14="http://schemas.microsoft.com/office/powerpoint/2010/main" val="42461244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4F1B-51B3-4B64-8210-21AE8BE64582}"/>
              </a:ext>
            </a:extLst>
          </p:cNvPr>
          <p:cNvSpPr>
            <a:spLocks noGrp="1"/>
          </p:cNvSpPr>
          <p:nvPr>
            <p:ph type="title"/>
          </p:nvPr>
        </p:nvSpPr>
        <p:spPr/>
        <p:txBody>
          <a:bodyPr/>
          <a:lstStyle/>
          <a:p>
            <a:r>
              <a:rPr lang="en-US" dirty="0"/>
              <a:t>SCHEDULING WITH CRON</a:t>
            </a:r>
          </a:p>
        </p:txBody>
      </p:sp>
      <p:sp>
        <p:nvSpPr>
          <p:cNvPr id="3" name="Content Placeholder 2">
            <a:extLst>
              <a:ext uri="{FF2B5EF4-FFF2-40B4-BE49-F238E27FC236}">
                <a16:creationId xmlns:a16="http://schemas.microsoft.com/office/drawing/2014/main" id="{593AD591-5DD9-410C-B27F-EACDDF765FF4}"/>
              </a:ext>
            </a:extLst>
          </p:cNvPr>
          <p:cNvSpPr>
            <a:spLocks noGrp="1"/>
          </p:cNvSpPr>
          <p:nvPr>
            <p:ph idx="1"/>
          </p:nvPr>
        </p:nvSpPr>
        <p:spPr/>
        <p:txBody>
          <a:bodyPr/>
          <a:lstStyle/>
          <a:p>
            <a:r>
              <a:rPr lang="en-US" dirty="0"/>
              <a:t>Crontab: has information for scheduling</a:t>
            </a:r>
          </a:p>
          <a:p>
            <a:r>
              <a:rPr lang="en-US" dirty="0"/>
              <a:t>Use </a:t>
            </a:r>
            <a:r>
              <a:rPr lang="en-US" dirty="0">
                <a:hlinkClick r:id="rId2"/>
              </a:rPr>
              <a:t>https://crontab.guru</a:t>
            </a:r>
            <a:r>
              <a:rPr lang="en-US" dirty="0"/>
              <a:t> to help with syntax</a:t>
            </a:r>
          </a:p>
          <a:p>
            <a:r>
              <a:rPr lang="en-US" dirty="0"/>
              <a:t>Example:</a:t>
            </a:r>
          </a:p>
          <a:p>
            <a:pPr marL="457200" lvl="1" indent="0">
              <a:buNone/>
            </a:pPr>
            <a:r>
              <a:rPr lang="en-US" dirty="0">
                <a:latin typeface="Courier New" panose="02070309020205020404" pitchFamily="49" charset="0"/>
                <a:cs typeface="Courier New" panose="02070309020205020404" pitchFamily="49" charset="0"/>
              </a:rPr>
              <a:t>30 4 * * MON rm –rf /</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means delete all temporary files at 4:30 AM every Monday</a:t>
            </a:r>
          </a:p>
        </p:txBody>
      </p:sp>
      <p:sp>
        <p:nvSpPr>
          <p:cNvPr id="4" name="Date Placeholder 3">
            <a:extLst>
              <a:ext uri="{FF2B5EF4-FFF2-40B4-BE49-F238E27FC236}">
                <a16:creationId xmlns:a16="http://schemas.microsoft.com/office/drawing/2014/main" id="{17E05AC0-8A63-4FDD-A727-54A8C6040A83}"/>
              </a:ext>
            </a:extLst>
          </p:cNvPr>
          <p:cNvSpPr>
            <a:spLocks noGrp="1"/>
          </p:cNvSpPr>
          <p:nvPr>
            <p:ph type="dt" sz="half" idx="10"/>
          </p:nvPr>
        </p:nvSpPr>
        <p:spPr/>
        <p:txBody>
          <a:bodyPr/>
          <a:lstStyle/>
          <a:p>
            <a:fld id="{8AAE40A0-A7D8-4DC3-BC9E-BADA32DA2004}" type="datetime4">
              <a:rPr lang="en-US" smtClean="0"/>
              <a:t>August 20, 2019</a:t>
            </a:fld>
            <a:endParaRPr lang="en-US" dirty="0"/>
          </a:p>
        </p:txBody>
      </p:sp>
      <p:sp>
        <p:nvSpPr>
          <p:cNvPr id="5" name="Footer Placeholder 4">
            <a:extLst>
              <a:ext uri="{FF2B5EF4-FFF2-40B4-BE49-F238E27FC236}">
                <a16:creationId xmlns:a16="http://schemas.microsoft.com/office/drawing/2014/main" id="{9C0CA735-E60F-4094-86F7-D33BB272FA25}"/>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33AAFB92-45C0-421A-AC0A-7A439518D3F4}"/>
              </a:ext>
            </a:extLst>
          </p:cNvPr>
          <p:cNvSpPr>
            <a:spLocks noGrp="1"/>
          </p:cNvSpPr>
          <p:nvPr>
            <p:ph type="sldNum" sz="quarter" idx="12"/>
          </p:nvPr>
        </p:nvSpPr>
        <p:spPr/>
        <p:txBody>
          <a:bodyPr/>
          <a:lstStyle/>
          <a:p>
            <a:fld id="{D57F1E4F-1CFF-5643-939E-02111984F565}" type="slidenum">
              <a:rPr lang="en-US" smtClean="0"/>
              <a:t>36</a:t>
            </a:fld>
            <a:endParaRPr lang="en-US" dirty="0"/>
          </a:p>
        </p:txBody>
      </p:sp>
    </p:spTree>
    <p:extLst>
      <p:ext uri="{BB962C8B-B14F-4D97-AF65-F5344CB8AC3E}">
        <p14:creationId xmlns:p14="http://schemas.microsoft.com/office/powerpoint/2010/main" val="7684336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ADVANCED FEATURES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type="body" idx="1"/>
          </p:nvPr>
        </p:nvSpPr>
        <p:spPr/>
        <p:txBody>
          <a:bodyPr/>
          <a:lstStyle/>
          <a:p>
            <a:r>
              <a:rPr lang="en-US" dirty="0"/>
              <a:t>Rounding out your bash programming skills</a:t>
            </a:r>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20,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37</a:t>
            </a:fld>
            <a:endParaRPr lang="en-US" dirty="0"/>
          </a:p>
        </p:txBody>
      </p:sp>
    </p:spTree>
    <p:extLst>
      <p:ext uri="{BB962C8B-B14F-4D97-AF65-F5344CB8AC3E}">
        <p14:creationId xmlns:p14="http://schemas.microsoft.com/office/powerpoint/2010/main" val="10051208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SPECIAL/USEFUL FILES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/dev/null</a:t>
            </a:r>
          </a:p>
          <a:p>
            <a:pPr lvl="1"/>
            <a:r>
              <a:rPr lang="en-US" dirty="0">
                <a:cs typeface="Courier New" panose="02070309020205020404" pitchFamily="49" charset="0"/>
              </a:rPr>
              <a:t>Basically just means ignore</a:t>
            </a:r>
          </a:p>
          <a:p>
            <a:pPr lvl="1"/>
            <a:r>
              <a:rPr lang="en-US" dirty="0">
                <a:latin typeface="Courier New" panose="02070309020205020404" pitchFamily="49" charset="0"/>
                <a:cs typeface="Courier New" panose="02070309020205020404" pitchFamily="49" charset="0"/>
              </a:rPr>
              <a:t>2&gt;/dev/null: </a:t>
            </a:r>
            <a:r>
              <a:rPr lang="en-US" dirty="0">
                <a:cs typeface="Courier New" panose="02070309020205020404" pitchFamily="49" charset="0"/>
              </a:rPr>
              <a:t>ignore error output</a:t>
            </a:r>
          </a:p>
          <a:p>
            <a:r>
              <a:rPr lang="en-US" dirty="0">
                <a:cs typeface="Courier New" panose="02070309020205020404" pitchFamily="49" charset="0"/>
              </a:rPr>
              <a:t>/dev/</a:t>
            </a:r>
            <a:r>
              <a:rPr lang="en-US" dirty="0" err="1">
                <a:cs typeface="Courier New" panose="02070309020205020404" pitchFamily="49" charset="0"/>
              </a:rPr>
              <a:t>urandom</a:t>
            </a:r>
            <a:endParaRPr lang="en-US" dirty="0">
              <a:cs typeface="Courier New" panose="02070309020205020404" pitchFamily="49" charset="0"/>
            </a:endParaRPr>
          </a:p>
          <a:p>
            <a:pPr lvl="1"/>
            <a:r>
              <a:rPr lang="en-US" dirty="0">
                <a:cs typeface="Courier New" panose="02070309020205020404" pitchFamily="49" charset="0"/>
              </a:rPr>
              <a:t>Read from this to get random data</a:t>
            </a:r>
          </a:p>
          <a:p>
            <a:pPr lvl="1"/>
            <a:r>
              <a:rPr lang="en-US" dirty="0">
                <a:cs typeface="Courier New" panose="02070309020205020404" pitchFamily="49" charset="0"/>
              </a:rPr>
              <a:t>Good for cryptography!</a:t>
            </a: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20,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38</a:t>
            </a:fld>
            <a:endParaRPr lang="en-US" dirty="0"/>
          </a:p>
        </p:txBody>
      </p:sp>
    </p:spTree>
    <p:extLst>
      <p:ext uri="{BB962C8B-B14F-4D97-AF65-F5344CB8AC3E}">
        <p14:creationId xmlns:p14="http://schemas.microsoft.com/office/powerpoint/2010/main" val="31139821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VARIABLES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Can name pieces of information and refer to them later</a:t>
            </a:r>
          </a:p>
          <a:p>
            <a:r>
              <a:rPr lang="en-US" dirty="0"/>
              <a:t>Define with let</a:t>
            </a:r>
          </a:p>
          <a:p>
            <a:pPr lvl="1"/>
            <a:r>
              <a:rPr lang="en-US" dirty="0"/>
              <a:t>Ex: let a=3</a:t>
            </a:r>
          </a:p>
          <a:p>
            <a:r>
              <a:rPr lang="en-US" dirty="0"/>
              <a:t>Refer with $</a:t>
            </a:r>
          </a:p>
          <a:p>
            <a:pPr lvl="1"/>
            <a:r>
              <a:rPr lang="en-US" dirty="0"/>
              <a:t>echo $a</a:t>
            </a:r>
          </a:p>
          <a:p>
            <a:r>
              <a:rPr lang="en-US" dirty="0"/>
              <a:t>Delete with unset</a:t>
            </a:r>
          </a:p>
          <a:p>
            <a:pPr lvl="1"/>
            <a:r>
              <a:rPr lang="en-US" dirty="0"/>
              <a:t>Unset $a</a:t>
            </a:r>
          </a:p>
          <a:p>
            <a:pPr lvl="1"/>
            <a:r>
              <a:rPr lang="en-US" dirty="0"/>
              <a:t>Echo $a #can’t find it!</a:t>
            </a: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20,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39</a:t>
            </a:fld>
            <a:endParaRPr lang="en-US" dirty="0"/>
          </a:p>
        </p:txBody>
      </p:sp>
    </p:spTree>
    <p:extLst>
      <p:ext uri="{BB962C8B-B14F-4D97-AF65-F5344CB8AC3E}">
        <p14:creationId xmlns:p14="http://schemas.microsoft.com/office/powerpoint/2010/main" val="3531683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7742-254F-493E-B06B-9F368BD149D3}"/>
              </a:ext>
            </a:extLst>
          </p:cNvPr>
          <p:cNvSpPr>
            <a:spLocks noGrp="1"/>
          </p:cNvSpPr>
          <p:nvPr>
            <p:ph type="title"/>
          </p:nvPr>
        </p:nvSpPr>
        <p:spPr/>
        <p:txBody>
          <a:bodyPr/>
          <a:lstStyle/>
          <a:p>
            <a:r>
              <a:rPr lang="en-US" dirty="0"/>
              <a:t>HOW DO I GET BASH?</a:t>
            </a:r>
          </a:p>
        </p:txBody>
      </p:sp>
      <p:sp>
        <p:nvSpPr>
          <p:cNvPr id="3" name="Content Placeholder 2">
            <a:extLst>
              <a:ext uri="{FF2B5EF4-FFF2-40B4-BE49-F238E27FC236}">
                <a16:creationId xmlns:a16="http://schemas.microsoft.com/office/drawing/2014/main" id="{C8AE54F6-A616-4DFF-AB96-AF1109F77700}"/>
              </a:ext>
            </a:extLst>
          </p:cNvPr>
          <p:cNvSpPr>
            <a:spLocks noGrp="1"/>
          </p:cNvSpPr>
          <p:nvPr>
            <p:ph idx="1"/>
          </p:nvPr>
        </p:nvSpPr>
        <p:spPr/>
        <p:txBody>
          <a:bodyPr/>
          <a:lstStyle/>
          <a:p>
            <a:r>
              <a:rPr lang="en-US" dirty="0"/>
              <a:t>On Unix-based platforms (Mac OS, Linux, </a:t>
            </a:r>
            <a:r>
              <a:rPr lang="en-US" dirty="0" err="1"/>
              <a:t>etc</a:t>
            </a:r>
            <a:r>
              <a:rPr lang="en-US" dirty="0"/>
              <a:t>) it will almost always be installed by default</a:t>
            </a:r>
          </a:p>
          <a:p>
            <a:r>
              <a:rPr lang="en-US" dirty="0"/>
              <a:t>Windows (the only major non-Unix-based OS):</a:t>
            </a:r>
          </a:p>
          <a:p>
            <a:pPr lvl="1"/>
            <a:r>
              <a:rPr lang="en-US" dirty="0"/>
              <a:t>Enable Windows subsystem for Linux</a:t>
            </a:r>
          </a:p>
          <a:p>
            <a:pPr lvl="1"/>
            <a:r>
              <a:rPr lang="en-US" dirty="0"/>
              <a:t>Install Ubuntu for Windows</a:t>
            </a:r>
          </a:p>
          <a:p>
            <a:pPr marL="457200" lvl="1" indent="0">
              <a:buNone/>
            </a:pPr>
            <a:r>
              <a:rPr lang="en-US" dirty="0"/>
              <a:t>	or</a:t>
            </a:r>
          </a:p>
          <a:p>
            <a:pPr lvl="1"/>
            <a:r>
              <a:rPr lang="en-US" dirty="0"/>
              <a:t>Install </a:t>
            </a:r>
            <a:r>
              <a:rPr lang="en-US" dirty="0" err="1"/>
              <a:t>minGW</a:t>
            </a:r>
            <a:r>
              <a:rPr lang="en-US" dirty="0"/>
              <a:t> (minimalist GNU for Windows)</a:t>
            </a:r>
          </a:p>
          <a:p>
            <a:pPr lvl="1"/>
            <a:r>
              <a:rPr lang="en-US" dirty="0"/>
              <a:t>Make sure to select the </a:t>
            </a:r>
            <a:r>
              <a:rPr lang="en-US" dirty="0" err="1"/>
              <a:t>msys</a:t>
            </a:r>
            <a:r>
              <a:rPr lang="en-US" dirty="0"/>
              <a:t> developer kit!</a:t>
            </a:r>
          </a:p>
        </p:txBody>
      </p:sp>
      <p:sp>
        <p:nvSpPr>
          <p:cNvPr id="4" name="Date Placeholder 3">
            <a:extLst>
              <a:ext uri="{FF2B5EF4-FFF2-40B4-BE49-F238E27FC236}">
                <a16:creationId xmlns:a16="http://schemas.microsoft.com/office/drawing/2014/main" id="{A9E764D9-D59D-490D-B0E4-5440A699C445}"/>
              </a:ext>
            </a:extLst>
          </p:cNvPr>
          <p:cNvSpPr>
            <a:spLocks noGrp="1"/>
          </p:cNvSpPr>
          <p:nvPr>
            <p:ph type="dt" sz="half" idx="10"/>
          </p:nvPr>
        </p:nvSpPr>
        <p:spPr/>
        <p:txBody>
          <a:bodyPr/>
          <a:lstStyle/>
          <a:p>
            <a:fld id="{8AAE40A0-A7D8-4DC3-BC9E-BADA32DA2004}" type="datetime4">
              <a:rPr lang="en-US" smtClean="0"/>
              <a:t>August 20, 2019</a:t>
            </a:fld>
            <a:endParaRPr lang="en-US" dirty="0"/>
          </a:p>
        </p:txBody>
      </p:sp>
      <p:sp>
        <p:nvSpPr>
          <p:cNvPr id="5" name="Footer Placeholder 4">
            <a:extLst>
              <a:ext uri="{FF2B5EF4-FFF2-40B4-BE49-F238E27FC236}">
                <a16:creationId xmlns:a16="http://schemas.microsoft.com/office/drawing/2014/main" id="{5B8BB806-C28A-4E70-BB77-9473ECE5C58C}"/>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00EEFD0C-22FE-446F-BD85-29793ED44139}"/>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834182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88064-E4E4-4FA8-957E-42BFB02BCE6B}"/>
              </a:ext>
            </a:extLst>
          </p:cNvPr>
          <p:cNvSpPr>
            <a:spLocks noGrp="1"/>
          </p:cNvSpPr>
          <p:nvPr>
            <p:ph type="title"/>
          </p:nvPr>
        </p:nvSpPr>
        <p:spPr/>
        <p:txBody>
          <a:bodyPr/>
          <a:lstStyle/>
          <a:p>
            <a:r>
              <a:rPr lang="en-US" dirty="0"/>
              <a:t>BC</a:t>
            </a:r>
          </a:p>
        </p:txBody>
      </p:sp>
      <p:sp>
        <p:nvSpPr>
          <p:cNvPr id="3" name="Content Placeholder 2">
            <a:extLst>
              <a:ext uri="{FF2B5EF4-FFF2-40B4-BE49-F238E27FC236}">
                <a16:creationId xmlns:a16="http://schemas.microsoft.com/office/drawing/2014/main" id="{F0681ACD-79CA-4D91-A3E6-4AE79B6D42BE}"/>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0B425C7F-5A6A-4513-AD27-F5A864BEEA23}"/>
              </a:ext>
            </a:extLst>
          </p:cNvPr>
          <p:cNvSpPr>
            <a:spLocks noGrp="1"/>
          </p:cNvSpPr>
          <p:nvPr>
            <p:ph type="dt" sz="half" idx="10"/>
          </p:nvPr>
        </p:nvSpPr>
        <p:spPr/>
        <p:txBody>
          <a:bodyPr/>
          <a:lstStyle/>
          <a:p>
            <a:fld id="{8AAE40A0-A7D8-4DC3-BC9E-BADA32DA2004}" type="datetime4">
              <a:rPr lang="en-US" smtClean="0"/>
              <a:t>August 20, 2019</a:t>
            </a:fld>
            <a:endParaRPr lang="en-US" dirty="0"/>
          </a:p>
        </p:txBody>
      </p:sp>
      <p:sp>
        <p:nvSpPr>
          <p:cNvPr id="5" name="Footer Placeholder 4">
            <a:extLst>
              <a:ext uri="{FF2B5EF4-FFF2-40B4-BE49-F238E27FC236}">
                <a16:creationId xmlns:a16="http://schemas.microsoft.com/office/drawing/2014/main" id="{005CCDF3-2A99-4DE6-A187-EA07BA452E75}"/>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69681AB4-1640-4191-93C2-23256A204419}"/>
              </a:ext>
            </a:extLst>
          </p:cNvPr>
          <p:cNvSpPr>
            <a:spLocks noGrp="1"/>
          </p:cNvSpPr>
          <p:nvPr>
            <p:ph type="sldNum" sz="quarter" idx="12"/>
          </p:nvPr>
        </p:nvSpPr>
        <p:spPr/>
        <p:txBody>
          <a:bodyPr/>
          <a:lstStyle/>
          <a:p>
            <a:fld id="{D57F1E4F-1CFF-5643-939E-02111984F565}" type="slidenum">
              <a:rPr lang="en-US" smtClean="0"/>
              <a:t>40</a:t>
            </a:fld>
            <a:endParaRPr lang="en-US" dirty="0"/>
          </a:p>
        </p:txBody>
      </p:sp>
    </p:spTree>
    <p:extLst>
      <p:ext uri="{BB962C8B-B14F-4D97-AF65-F5344CB8AC3E}">
        <p14:creationId xmlns:p14="http://schemas.microsoft.com/office/powerpoint/2010/main" val="8940128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IF STATEMENTS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Conditionals:</a:t>
            </a: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20,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41</a:t>
            </a:fld>
            <a:endParaRPr lang="en-US" dirty="0"/>
          </a:p>
        </p:txBody>
      </p:sp>
    </p:spTree>
    <p:extLst>
      <p:ext uri="{BB962C8B-B14F-4D97-AF65-F5344CB8AC3E}">
        <p14:creationId xmlns:p14="http://schemas.microsoft.com/office/powerpoint/2010/main" val="33490142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FOR LOOPS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Good for ranges of values (i.e. a-z, 0-9)</a:t>
            </a:r>
          </a:p>
          <a:p>
            <a:r>
              <a:rPr lang="en-US" dirty="0"/>
              <a:t>Or, for lists of values (“cat”, “dog”, “frog”)</a:t>
            </a: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20,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42</a:t>
            </a:fld>
            <a:endParaRPr lang="en-US" dirty="0"/>
          </a:p>
        </p:txBody>
      </p:sp>
    </p:spTree>
    <p:extLst>
      <p:ext uri="{BB962C8B-B14F-4D97-AF65-F5344CB8AC3E}">
        <p14:creationId xmlns:p14="http://schemas.microsoft.com/office/powerpoint/2010/main" val="37003363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WHILE LOOPS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Do something over and over, as long as the condition is still true</a:t>
            </a: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20,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43</a:t>
            </a:fld>
            <a:endParaRPr lang="en-US" dirty="0"/>
          </a:p>
        </p:txBody>
      </p:sp>
    </p:spTree>
    <p:extLst>
      <p:ext uri="{BB962C8B-B14F-4D97-AF65-F5344CB8AC3E}">
        <p14:creationId xmlns:p14="http://schemas.microsoft.com/office/powerpoint/2010/main" val="12492937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JOBS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Multiple processes can be running in the shell at the same time</a:t>
            </a:r>
          </a:p>
          <a:p>
            <a:r>
              <a:rPr lang="en-US" dirty="0"/>
              <a:t>Start a job in the background by ending the line with </a:t>
            </a:r>
            <a:r>
              <a:rPr lang="en-US" sz="2400" dirty="0">
                <a:latin typeface="Courier New" panose="02070309020205020404" pitchFamily="49" charset="0"/>
                <a:cs typeface="Courier New" panose="02070309020205020404" pitchFamily="49" charset="0"/>
              </a:rPr>
              <a:t>&amp;</a:t>
            </a:r>
          </a:p>
          <a:p>
            <a:r>
              <a:rPr lang="en-US" dirty="0"/>
              <a:t>Switch it back to foreground with </a:t>
            </a:r>
            <a:r>
              <a:rPr lang="en-US" sz="2400" dirty="0" err="1">
                <a:latin typeface="Courier New" panose="02070309020205020404" pitchFamily="49" charset="0"/>
                <a:cs typeface="Courier New" panose="02070309020205020404" pitchFamily="49" charset="0"/>
              </a:rPr>
              <a:t>fg</a:t>
            </a:r>
            <a:endParaRPr lang="en-US" sz="2400" dirty="0">
              <a:latin typeface="Courier New" panose="02070309020205020404" pitchFamily="49" charset="0"/>
              <a:cs typeface="Courier New" panose="02070309020205020404" pitchFamily="49" charset="0"/>
            </a:endParaRPr>
          </a:p>
          <a:p>
            <a:r>
              <a:rPr lang="en-US" dirty="0"/>
              <a:t>Great for long running processes – I use this with visual text editors all the time!</a:t>
            </a:r>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20,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44</a:t>
            </a:fld>
            <a:endParaRPr lang="en-US" dirty="0"/>
          </a:p>
        </p:txBody>
      </p:sp>
    </p:spTree>
    <p:extLst>
      <p:ext uri="{BB962C8B-B14F-4D97-AF65-F5344CB8AC3E}">
        <p14:creationId xmlns:p14="http://schemas.microsoft.com/office/powerpoint/2010/main" val="40773208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ALIASES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Handy shortcuts for long commands with lots of arguments</a:t>
            </a:r>
          </a:p>
          <a:p>
            <a:r>
              <a:rPr lang="en-US" dirty="0"/>
              <a:t>Don’t want to have to remember which options you need? Just make an alias!</a:t>
            </a:r>
          </a:p>
          <a:p>
            <a:pPr lvl="1"/>
            <a:r>
              <a:rPr lang="en-US" dirty="0"/>
              <a:t>Example: </a:t>
            </a:r>
            <a:r>
              <a:rPr lang="en-US" dirty="0">
                <a:latin typeface="Courier New" panose="02070309020205020404" pitchFamily="49" charset="0"/>
                <a:cs typeface="Courier New" panose="02070309020205020404" pitchFamily="49" charset="0"/>
              </a:rPr>
              <a:t>alias </a:t>
            </a:r>
            <a:r>
              <a:rPr lang="en-US" dirty="0" err="1">
                <a:latin typeface="Courier New" panose="02070309020205020404" pitchFamily="49" charset="0"/>
                <a:cs typeface="Courier New" panose="02070309020205020404" pitchFamily="49" charset="0"/>
              </a:rPr>
              <a:t>tarx</a:t>
            </a:r>
            <a:r>
              <a:rPr lang="en-US" dirty="0">
                <a:latin typeface="Courier New" panose="02070309020205020404" pitchFamily="49" charset="0"/>
                <a:cs typeface="Courier New" panose="02070309020205020404" pitchFamily="49" charset="0"/>
              </a:rPr>
              <a:t>=“tar -</a:t>
            </a:r>
            <a:r>
              <a:rPr lang="en-US" dirty="0" err="1">
                <a:latin typeface="Courier New" panose="02070309020205020404" pitchFamily="49" charset="0"/>
                <a:cs typeface="Courier New" panose="02070309020205020404" pitchFamily="49" charset="0"/>
              </a:rPr>
              <a:t>xzf</a:t>
            </a:r>
            <a:r>
              <a:rPr lang="en-US" dirty="0">
                <a:latin typeface="Courier New" panose="02070309020205020404" pitchFamily="49" charset="0"/>
                <a:cs typeface="Courier New" panose="02070309020205020404" pitchFamily="49" charset="0"/>
              </a:rPr>
              <a:t>” </a:t>
            </a:r>
            <a:r>
              <a:rPr lang="en-US" dirty="0"/>
              <a:t>for a general </a:t>
            </a:r>
            <a:r>
              <a:rPr lang="en-US" dirty="0">
                <a:latin typeface="Courier New" panose="02070309020205020404" pitchFamily="49" charset="0"/>
                <a:cs typeface="Courier New" panose="02070309020205020404" pitchFamily="49" charset="0"/>
              </a:rPr>
              <a:t>tar</a:t>
            </a:r>
            <a:r>
              <a:rPr lang="en-US" dirty="0"/>
              <a:t> extractor without having to remember which options you need</a:t>
            </a:r>
          </a:p>
          <a:p>
            <a:endParaRPr lang="en-US" dirty="0"/>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20,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45</a:t>
            </a:fld>
            <a:endParaRPr lang="en-US" dirty="0"/>
          </a:p>
        </p:txBody>
      </p:sp>
    </p:spTree>
    <p:extLst>
      <p:ext uri="{BB962C8B-B14F-4D97-AF65-F5344CB8AC3E}">
        <p14:creationId xmlns:p14="http://schemas.microsoft.com/office/powerpoint/2010/main" val="31028843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4F1B-51B3-4B64-8210-21AE8BE64582}"/>
              </a:ext>
            </a:extLst>
          </p:cNvPr>
          <p:cNvSpPr>
            <a:spLocks noGrp="1"/>
          </p:cNvSpPr>
          <p:nvPr>
            <p:ph type="title"/>
          </p:nvPr>
        </p:nvSpPr>
        <p:spPr/>
        <p:txBody>
          <a:bodyPr/>
          <a:lstStyle/>
          <a:p>
            <a:r>
              <a:rPr lang="en-US" dirty="0"/>
              <a:t>BASH FUNCTIONS</a:t>
            </a:r>
          </a:p>
        </p:txBody>
      </p:sp>
      <p:sp>
        <p:nvSpPr>
          <p:cNvPr id="3" name="Content Placeholder 2">
            <a:extLst>
              <a:ext uri="{FF2B5EF4-FFF2-40B4-BE49-F238E27FC236}">
                <a16:creationId xmlns:a16="http://schemas.microsoft.com/office/drawing/2014/main" id="{593AD591-5DD9-410C-B27F-EACDDF765FF4}"/>
              </a:ext>
            </a:extLst>
          </p:cNvPr>
          <p:cNvSpPr>
            <a:spLocks noGrp="1"/>
          </p:cNvSpPr>
          <p:nvPr>
            <p:ph idx="1"/>
          </p:nvPr>
        </p:nvSpPr>
        <p:spPr/>
        <p:txBody>
          <a:bodyPr/>
          <a:lstStyle/>
          <a:p>
            <a:r>
              <a:rPr lang="en-US" dirty="0"/>
              <a:t>Great for writing quick, reusable programs that don’t quite fit into </a:t>
            </a:r>
            <a:r>
              <a:rPr lang="en-US" dirty="0">
                <a:latin typeface="Courier New" panose="02070309020205020404" pitchFamily="49" charset="0"/>
                <a:cs typeface="Courier New" panose="02070309020205020404" pitchFamily="49" charset="0"/>
              </a:rPr>
              <a:t>alias</a:t>
            </a:r>
            <a:r>
              <a:rPr lang="en-US" dirty="0"/>
              <a:t> form</a:t>
            </a:r>
          </a:p>
          <a:p>
            <a:r>
              <a:rPr lang="en-US" dirty="0"/>
              <a:t>Get arguments with </a:t>
            </a:r>
            <a:r>
              <a:rPr lang="en-US" dirty="0">
                <a:latin typeface="Courier New" panose="02070309020205020404" pitchFamily="49" charset="0"/>
                <a:cs typeface="Courier New" panose="02070309020205020404" pitchFamily="49" charset="0"/>
              </a:rPr>
              <a:t>$1</a:t>
            </a: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$2</a:t>
            </a:r>
            <a:r>
              <a:rPr lang="en-US" dirty="0">
                <a:cs typeface="Courier New" panose="02070309020205020404" pitchFamily="49" charset="0"/>
              </a:rPr>
              <a:t>, </a:t>
            </a:r>
            <a:r>
              <a:rPr lang="en-US" dirty="0" err="1">
                <a:cs typeface="Courier New" panose="02070309020205020404" pitchFamily="49" charset="0"/>
              </a:rPr>
              <a:t>etc</a:t>
            </a:r>
            <a:endParaRPr lang="en-US" dirty="0">
              <a:cs typeface="Courier New" panose="02070309020205020404" pitchFamily="49" charset="0"/>
            </a:endParaRPr>
          </a:p>
          <a:p>
            <a:r>
              <a:rPr lang="en-US" dirty="0">
                <a:cs typeface="Courier New" panose="02070309020205020404" pitchFamily="49" charset="0"/>
              </a:rPr>
              <a:t>Combine </a:t>
            </a:r>
            <a:r>
              <a:rPr lang="en-US" dirty="0">
                <a:latin typeface="Courier New" panose="02070309020205020404" pitchFamily="49" charset="0"/>
                <a:cs typeface="Courier New" panose="02070309020205020404" pitchFamily="49" charset="0"/>
              </a:rPr>
              <a:t>cd</a:t>
            </a:r>
            <a:r>
              <a:rPr lang="en-US" dirty="0">
                <a:cs typeface="Courier New" panose="02070309020205020404" pitchFamily="49" charset="0"/>
              </a:rPr>
              <a:t> and </a:t>
            </a:r>
            <a:r>
              <a:rPr lang="en-US" dirty="0">
                <a:latin typeface="Courier New" panose="02070309020205020404" pitchFamily="49" charset="0"/>
                <a:cs typeface="Courier New" panose="02070309020205020404" pitchFamily="49" charset="0"/>
              </a:rPr>
              <a:t>ls</a:t>
            </a:r>
          </a:p>
          <a:p>
            <a:pPr lvl="1"/>
            <a:r>
              <a:rPr lang="en-US" dirty="0">
                <a:cs typeface="Courier New" panose="02070309020205020404" pitchFamily="49" charset="0"/>
              </a:rPr>
              <a:t>can’t quite do this with an alias, since you need to pass an argument and not just do a simple replacement</a:t>
            </a:r>
          </a:p>
          <a:p>
            <a:pPr lvl="1"/>
            <a:r>
              <a:rPr lang="en-US" dirty="0">
                <a:latin typeface="Courier New" panose="02070309020205020404" pitchFamily="49" charset="0"/>
                <a:cs typeface="Courier New" panose="02070309020205020404" pitchFamily="49" charset="0"/>
              </a:rPr>
              <a:t>cs() { cd $1; ls}</a:t>
            </a:r>
          </a:p>
          <a:p>
            <a:pPr lvl="1"/>
            <a:endParaRPr lang="en-US" dirty="0">
              <a:cs typeface="Courier New" panose="02070309020205020404" pitchFamily="49" charset="0"/>
            </a:endParaRPr>
          </a:p>
          <a:p>
            <a:endParaRPr lang="en-US" dirty="0">
              <a:cs typeface="Courier New" panose="02070309020205020404" pitchFamily="49" charset="0"/>
            </a:endParaRPr>
          </a:p>
        </p:txBody>
      </p:sp>
      <p:sp>
        <p:nvSpPr>
          <p:cNvPr id="4" name="Date Placeholder 3">
            <a:extLst>
              <a:ext uri="{FF2B5EF4-FFF2-40B4-BE49-F238E27FC236}">
                <a16:creationId xmlns:a16="http://schemas.microsoft.com/office/drawing/2014/main" id="{17E05AC0-8A63-4FDD-A727-54A8C6040A83}"/>
              </a:ext>
            </a:extLst>
          </p:cNvPr>
          <p:cNvSpPr>
            <a:spLocks noGrp="1"/>
          </p:cNvSpPr>
          <p:nvPr>
            <p:ph type="dt" sz="half" idx="10"/>
          </p:nvPr>
        </p:nvSpPr>
        <p:spPr/>
        <p:txBody>
          <a:bodyPr/>
          <a:lstStyle/>
          <a:p>
            <a:fld id="{8AAE40A0-A7D8-4DC3-BC9E-BADA32DA2004}" type="datetime4">
              <a:rPr lang="en-US" smtClean="0"/>
              <a:t>August 20, 2019</a:t>
            </a:fld>
            <a:endParaRPr lang="en-US" dirty="0"/>
          </a:p>
        </p:txBody>
      </p:sp>
      <p:sp>
        <p:nvSpPr>
          <p:cNvPr id="5" name="Footer Placeholder 4">
            <a:extLst>
              <a:ext uri="{FF2B5EF4-FFF2-40B4-BE49-F238E27FC236}">
                <a16:creationId xmlns:a16="http://schemas.microsoft.com/office/drawing/2014/main" id="{9C0CA735-E60F-4094-86F7-D33BB272FA25}"/>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33AAFB92-45C0-421A-AC0A-7A439518D3F4}"/>
              </a:ext>
            </a:extLst>
          </p:cNvPr>
          <p:cNvSpPr>
            <a:spLocks noGrp="1"/>
          </p:cNvSpPr>
          <p:nvPr>
            <p:ph type="sldNum" sz="quarter" idx="12"/>
          </p:nvPr>
        </p:nvSpPr>
        <p:spPr/>
        <p:txBody>
          <a:bodyPr/>
          <a:lstStyle/>
          <a:p>
            <a:fld id="{D57F1E4F-1CFF-5643-939E-02111984F565}" type="slidenum">
              <a:rPr lang="en-US" smtClean="0"/>
              <a:t>46</a:t>
            </a:fld>
            <a:endParaRPr lang="en-US" dirty="0"/>
          </a:p>
        </p:txBody>
      </p:sp>
    </p:spTree>
    <p:extLst>
      <p:ext uri="{BB962C8B-B14F-4D97-AF65-F5344CB8AC3E}">
        <p14:creationId xmlns:p14="http://schemas.microsoft.com/office/powerpoint/2010/main" val="37212873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4F1B-51B3-4B64-8210-21AE8BE64582}"/>
              </a:ext>
            </a:extLst>
          </p:cNvPr>
          <p:cNvSpPr>
            <a:spLocks noGrp="1"/>
          </p:cNvSpPr>
          <p:nvPr>
            <p:ph type="title"/>
          </p:nvPr>
        </p:nvSpPr>
        <p:spPr/>
        <p:txBody>
          <a:bodyPr/>
          <a:lstStyle/>
          <a:p>
            <a:r>
              <a:rPr lang="en-US" dirty="0"/>
              <a:t>CONDITONALLY RUN PROGRAMS</a:t>
            </a:r>
          </a:p>
        </p:txBody>
      </p:sp>
      <p:sp>
        <p:nvSpPr>
          <p:cNvPr id="3" name="Content Placeholder 2">
            <a:extLst>
              <a:ext uri="{FF2B5EF4-FFF2-40B4-BE49-F238E27FC236}">
                <a16:creationId xmlns:a16="http://schemas.microsoft.com/office/drawing/2014/main" id="{593AD591-5DD9-410C-B27F-EACDDF765FF4}"/>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program1 &amp;&amp; program2</a:t>
            </a:r>
          </a:p>
          <a:p>
            <a:pPr lvl="1"/>
            <a:r>
              <a:rPr lang="en-US" dirty="0">
                <a:cs typeface="Courier New" panose="02070309020205020404" pitchFamily="49" charset="0"/>
              </a:rPr>
              <a:t>Only run program2 if program1 is successful</a:t>
            </a:r>
          </a:p>
          <a:p>
            <a:pPr lvl="1"/>
            <a:r>
              <a:rPr lang="en-US" dirty="0">
                <a:cs typeface="Courier New" panose="02070309020205020404" pitchFamily="49" charset="0"/>
              </a:rPr>
              <a:t>Good if you have dependencies between commands</a:t>
            </a:r>
          </a:p>
          <a:p>
            <a:r>
              <a:rPr lang="en-US" dirty="0">
                <a:latin typeface="Courier New" panose="02070309020205020404" pitchFamily="49" charset="0"/>
                <a:cs typeface="Courier New" panose="02070309020205020404" pitchFamily="49" charset="0"/>
              </a:rPr>
              <a:t>program1 || program2</a:t>
            </a:r>
          </a:p>
          <a:p>
            <a:pPr lvl="1"/>
            <a:r>
              <a:rPr lang="en-US" dirty="0">
                <a:cs typeface="Courier New" panose="02070309020205020404" pitchFamily="49" charset="0"/>
              </a:rPr>
              <a:t>Only run program2 if program1 fails</a:t>
            </a:r>
          </a:p>
          <a:p>
            <a:pPr lvl="1"/>
            <a:r>
              <a:rPr lang="en-US" dirty="0">
                <a:cs typeface="Courier New" panose="02070309020205020404" pitchFamily="49" charset="0"/>
              </a:rPr>
              <a:t>Good if you want to try to fix it</a:t>
            </a:r>
          </a:p>
          <a:p>
            <a:pPr lvl="1"/>
            <a:endParaRPr lang="en-US" dirty="0">
              <a:cs typeface="Courier New" panose="02070309020205020404" pitchFamily="49" charset="0"/>
            </a:endParaRPr>
          </a:p>
          <a:p>
            <a:endParaRPr lang="en-US" dirty="0">
              <a:cs typeface="Courier New" panose="02070309020205020404" pitchFamily="49" charset="0"/>
            </a:endParaRPr>
          </a:p>
        </p:txBody>
      </p:sp>
      <p:sp>
        <p:nvSpPr>
          <p:cNvPr id="4" name="Date Placeholder 3">
            <a:extLst>
              <a:ext uri="{FF2B5EF4-FFF2-40B4-BE49-F238E27FC236}">
                <a16:creationId xmlns:a16="http://schemas.microsoft.com/office/drawing/2014/main" id="{17E05AC0-8A63-4FDD-A727-54A8C6040A83}"/>
              </a:ext>
            </a:extLst>
          </p:cNvPr>
          <p:cNvSpPr>
            <a:spLocks noGrp="1"/>
          </p:cNvSpPr>
          <p:nvPr>
            <p:ph type="dt" sz="half" idx="10"/>
          </p:nvPr>
        </p:nvSpPr>
        <p:spPr/>
        <p:txBody>
          <a:bodyPr/>
          <a:lstStyle/>
          <a:p>
            <a:fld id="{8AAE40A0-A7D8-4DC3-BC9E-BADA32DA2004}" type="datetime4">
              <a:rPr lang="en-US" smtClean="0"/>
              <a:t>August 20, 2019</a:t>
            </a:fld>
            <a:endParaRPr lang="en-US" dirty="0"/>
          </a:p>
        </p:txBody>
      </p:sp>
      <p:sp>
        <p:nvSpPr>
          <p:cNvPr id="5" name="Footer Placeholder 4">
            <a:extLst>
              <a:ext uri="{FF2B5EF4-FFF2-40B4-BE49-F238E27FC236}">
                <a16:creationId xmlns:a16="http://schemas.microsoft.com/office/drawing/2014/main" id="{9C0CA735-E60F-4094-86F7-D33BB272FA25}"/>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33AAFB92-45C0-421A-AC0A-7A439518D3F4}"/>
              </a:ext>
            </a:extLst>
          </p:cNvPr>
          <p:cNvSpPr>
            <a:spLocks noGrp="1"/>
          </p:cNvSpPr>
          <p:nvPr>
            <p:ph type="sldNum" sz="quarter" idx="12"/>
          </p:nvPr>
        </p:nvSpPr>
        <p:spPr/>
        <p:txBody>
          <a:bodyPr/>
          <a:lstStyle/>
          <a:p>
            <a:fld id="{D57F1E4F-1CFF-5643-939E-02111984F565}" type="slidenum">
              <a:rPr lang="en-US" smtClean="0"/>
              <a:t>47</a:t>
            </a:fld>
            <a:endParaRPr lang="en-US" dirty="0"/>
          </a:p>
        </p:txBody>
      </p:sp>
    </p:spTree>
    <p:extLst>
      <p:ext uri="{BB962C8B-B14F-4D97-AF65-F5344CB8AC3E}">
        <p14:creationId xmlns:p14="http://schemas.microsoft.com/office/powerpoint/2010/main" val="6047355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INTERACTIVE INPUT</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Makes things harder to combine, but certainly still has its uses!</a:t>
            </a: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20,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48</a:t>
            </a:fld>
            <a:endParaRPr lang="en-US" dirty="0"/>
          </a:p>
        </p:txBody>
      </p:sp>
    </p:spTree>
    <p:extLst>
      <p:ext uri="{BB962C8B-B14F-4D97-AF65-F5344CB8AC3E}">
        <p14:creationId xmlns:p14="http://schemas.microsoft.com/office/powerpoint/2010/main" val="42125092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95B4BC0-844B-4414-A623-BEF78AAC1BA1}"/>
              </a:ext>
            </a:extLst>
          </p:cNvPr>
          <p:cNvSpPr>
            <a:spLocks noGrp="1"/>
          </p:cNvSpPr>
          <p:nvPr>
            <p:ph type="title"/>
          </p:nvPr>
        </p:nvSpPr>
        <p:spPr/>
        <p:txBody>
          <a:bodyPr/>
          <a:lstStyle/>
          <a:p>
            <a:r>
              <a:rPr lang="en-US" dirty="0"/>
              <a:t>ACKNOWLEDGMENTS</a:t>
            </a:r>
          </a:p>
        </p:txBody>
      </p:sp>
      <p:sp>
        <p:nvSpPr>
          <p:cNvPr id="8" name="Content Placeholder 7">
            <a:extLst>
              <a:ext uri="{FF2B5EF4-FFF2-40B4-BE49-F238E27FC236}">
                <a16:creationId xmlns:a16="http://schemas.microsoft.com/office/drawing/2014/main" id="{2BED3EB3-7E98-4A82-8335-7321D9E37B16}"/>
              </a:ext>
            </a:extLst>
          </p:cNvPr>
          <p:cNvSpPr>
            <a:spLocks noGrp="1"/>
          </p:cNvSpPr>
          <p:nvPr>
            <p:ph idx="1"/>
          </p:nvPr>
        </p:nvSpPr>
        <p:spPr/>
        <p:txBody>
          <a:bodyPr/>
          <a:lstStyle/>
          <a:p>
            <a:r>
              <a:rPr lang="en-US" dirty="0"/>
              <a:t>The Bash Logo is licensed for free use under the Copyleft license.</a:t>
            </a:r>
          </a:p>
          <a:p>
            <a:r>
              <a:rPr lang="en-US" dirty="0"/>
              <a:t>The bash screenshot on Slide 2 is R and Bash running under a </a:t>
            </a:r>
            <a:r>
              <a:rPr lang="en-US" dirty="0" err="1"/>
              <a:t>Remmina</a:t>
            </a:r>
            <a:r>
              <a:rPr lang="en-US" dirty="0"/>
              <a:t> connection.</a:t>
            </a:r>
          </a:p>
          <a:p>
            <a:r>
              <a:rPr lang="en-US" dirty="0"/>
              <a:t>The picture on Slide 6 is licensed under Creative Commons Attribution-</a:t>
            </a:r>
            <a:r>
              <a:rPr lang="en-US" dirty="0" err="1"/>
              <a:t>ShareAlike</a:t>
            </a:r>
            <a:r>
              <a:rPr lang="en-US" dirty="0"/>
              <a:t> 4.0 International, created by </a:t>
            </a:r>
            <a:r>
              <a:rPr lang="en-US" dirty="0" err="1"/>
              <a:t>Gorthmog</a:t>
            </a:r>
            <a:endParaRPr lang="en-US" dirty="0"/>
          </a:p>
        </p:txBody>
      </p:sp>
      <p:sp>
        <p:nvSpPr>
          <p:cNvPr id="4" name="Date Placeholder 3">
            <a:extLst>
              <a:ext uri="{FF2B5EF4-FFF2-40B4-BE49-F238E27FC236}">
                <a16:creationId xmlns:a16="http://schemas.microsoft.com/office/drawing/2014/main" id="{540F37F1-4F33-429F-A568-1A3ADC499E54}"/>
              </a:ext>
            </a:extLst>
          </p:cNvPr>
          <p:cNvSpPr>
            <a:spLocks noGrp="1"/>
          </p:cNvSpPr>
          <p:nvPr>
            <p:ph type="dt" sz="half" idx="10"/>
          </p:nvPr>
        </p:nvSpPr>
        <p:spPr/>
        <p:txBody>
          <a:bodyPr/>
          <a:lstStyle/>
          <a:p>
            <a:fld id="{B08FEED8-D7D4-44E9-BFBC-ED06B5996D94}" type="datetime4">
              <a:rPr lang="en-US" smtClean="0"/>
              <a:t>August 20, 2019</a:t>
            </a:fld>
            <a:endParaRPr lang="en-US" dirty="0"/>
          </a:p>
        </p:txBody>
      </p:sp>
      <p:sp>
        <p:nvSpPr>
          <p:cNvPr id="5" name="Footer Placeholder 4">
            <a:extLst>
              <a:ext uri="{FF2B5EF4-FFF2-40B4-BE49-F238E27FC236}">
                <a16:creationId xmlns:a16="http://schemas.microsoft.com/office/drawing/2014/main" id="{673FFA57-C126-4795-A5F6-DD33AAC5ACBD}"/>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2FA49567-BB70-4798-8746-D0B522CCEE20}"/>
              </a:ext>
            </a:extLst>
          </p:cNvPr>
          <p:cNvSpPr>
            <a:spLocks noGrp="1"/>
          </p:cNvSpPr>
          <p:nvPr>
            <p:ph type="sldNum" sz="quarter" idx="12"/>
          </p:nvPr>
        </p:nvSpPr>
        <p:spPr/>
        <p:txBody>
          <a:bodyPr/>
          <a:lstStyle/>
          <a:p>
            <a:fld id="{D57F1E4F-1CFF-5643-939E-02111984F565}" type="slidenum">
              <a:rPr lang="en-US" smtClean="0"/>
              <a:t>49</a:t>
            </a:fld>
            <a:endParaRPr lang="en-US" dirty="0"/>
          </a:p>
        </p:txBody>
      </p:sp>
    </p:spTree>
    <p:extLst>
      <p:ext uri="{BB962C8B-B14F-4D97-AF65-F5344CB8AC3E}">
        <p14:creationId xmlns:p14="http://schemas.microsoft.com/office/powerpoint/2010/main" val="1585568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7742-254F-493E-B06B-9F368BD149D3}"/>
              </a:ext>
            </a:extLst>
          </p:cNvPr>
          <p:cNvSpPr>
            <a:spLocks noGrp="1"/>
          </p:cNvSpPr>
          <p:nvPr>
            <p:ph type="title"/>
          </p:nvPr>
        </p:nvSpPr>
        <p:spPr/>
        <p:txBody>
          <a:bodyPr/>
          <a:lstStyle/>
          <a:p>
            <a:r>
              <a:rPr lang="en-US" dirty="0"/>
              <a:t>WHEN DO I USE BASH?</a:t>
            </a:r>
          </a:p>
        </p:txBody>
      </p:sp>
      <p:sp>
        <p:nvSpPr>
          <p:cNvPr id="3" name="Content Placeholder 2">
            <a:extLst>
              <a:ext uri="{FF2B5EF4-FFF2-40B4-BE49-F238E27FC236}">
                <a16:creationId xmlns:a16="http://schemas.microsoft.com/office/drawing/2014/main" id="{C8AE54F6-A616-4DFF-AB96-AF1109F77700}"/>
              </a:ext>
            </a:extLst>
          </p:cNvPr>
          <p:cNvSpPr>
            <a:spLocks noGrp="1"/>
          </p:cNvSpPr>
          <p:nvPr>
            <p:ph idx="1"/>
          </p:nvPr>
        </p:nvSpPr>
        <p:spPr/>
        <p:txBody>
          <a:bodyPr/>
          <a:lstStyle/>
          <a:p>
            <a:r>
              <a:rPr lang="en-US" dirty="0"/>
              <a:t>Versus Scripting Languages (e.g. Perl, Python, Ruby, Lua)</a:t>
            </a:r>
          </a:p>
          <a:p>
            <a:pPr lvl="1"/>
            <a:r>
              <a:rPr lang="en-US" dirty="0"/>
              <a:t>If you’re going to be running this script on your local computer only</a:t>
            </a:r>
          </a:p>
          <a:p>
            <a:pPr lvl="1"/>
            <a:r>
              <a:rPr lang="en-US" dirty="0"/>
              <a:t>Bash allows simpler access to commands with extensive shell-specific or installation-specific features, often unsupported by scripting languages</a:t>
            </a:r>
          </a:p>
          <a:p>
            <a:pPr lvl="2"/>
            <a:r>
              <a:rPr lang="en-US" dirty="0"/>
              <a:t>Say you have your Microsoft Office installed to an external hard drive, and not the customary C:/ location. You can’t expect everyone on other computers to do this as well!</a:t>
            </a:r>
          </a:p>
          <a:p>
            <a:pPr lvl="1"/>
            <a:r>
              <a:rPr lang="en-US" dirty="0"/>
              <a:t>Scripting languages are usually easier to program in but don’t interface seamlessly with the OS</a:t>
            </a:r>
          </a:p>
          <a:p>
            <a:pPr lvl="2"/>
            <a:r>
              <a:rPr lang="en-US" dirty="0"/>
              <a:t>This is mostly because they strive to work on multiple OSes, so they need an additional level of abstraction</a:t>
            </a:r>
          </a:p>
        </p:txBody>
      </p:sp>
      <p:sp>
        <p:nvSpPr>
          <p:cNvPr id="4" name="Date Placeholder 3">
            <a:extLst>
              <a:ext uri="{FF2B5EF4-FFF2-40B4-BE49-F238E27FC236}">
                <a16:creationId xmlns:a16="http://schemas.microsoft.com/office/drawing/2014/main" id="{A9E764D9-D59D-490D-B0E4-5440A699C445}"/>
              </a:ext>
            </a:extLst>
          </p:cNvPr>
          <p:cNvSpPr>
            <a:spLocks noGrp="1"/>
          </p:cNvSpPr>
          <p:nvPr>
            <p:ph type="dt" sz="half" idx="10"/>
          </p:nvPr>
        </p:nvSpPr>
        <p:spPr/>
        <p:txBody>
          <a:bodyPr/>
          <a:lstStyle/>
          <a:p>
            <a:fld id="{8AAE40A0-A7D8-4DC3-BC9E-BADA32DA2004}" type="datetime4">
              <a:rPr lang="en-US" smtClean="0"/>
              <a:t>August 20, 2019</a:t>
            </a:fld>
            <a:endParaRPr lang="en-US" dirty="0"/>
          </a:p>
        </p:txBody>
      </p:sp>
      <p:sp>
        <p:nvSpPr>
          <p:cNvPr id="5" name="Footer Placeholder 4">
            <a:extLst>
              <a:ext uri="{FF2B5EF4-FFF2-40B4-BE49-F238E27FC236}">
                <a16:creationId xmlns:a16="http://schemas.microsoft.com/office/drawing/2014/main" id="{5B8BB806-C28A-4E70-BB77-9473ECE5C58C}"/>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00EEFD0C-22FE-446F-BD85-29793ED44139}"/>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2522967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7742-254F-493E-B06B-9F368BD149D3}"/>
              </a:ext>
            </a:extLst>
          </p:cNvPr>
          <p:cNvSpPr>
            <a:spLocks noGrp="1"/>
          </p:cNvSpPr>
          <p:nvPr>
            <p:ph type="title"/>
          </p:nvPr>
        </p:nvSpPr>
        <p:spPr/>
        <p:txBody>
          <a:bodyPr/>
          <a:lstStyle/>
          <a:p>
            <a:r>
              <a:rPr lang="en-US" dirty="0"/>
              <a:t>WHEN DO I USE BASH?</a:t>
            </a:r>
          </a:p>
        </p:txBody>
      </p:sp>
      <p:sp>
        <p:nvSpPr>
          <p:cNvPr id="3" name="Content Placeholder 2">
            <a:extLst>
              <a:ext uri="{FF2B5EF4-FFF2-40B4-BE49-F238E27FC236}">
                <a16:creationId xmlns:a16="http://schemas.microsoft.com/office/drawing/2014/main" id="{C8AE54F6-A616-4DFF-AB96-AF1109F77700}"/>
              </a:ext>
            </a:extLst>
          </p:cNvPr>
          <p:cNvSpPr>
            <a:spLocks noGrp="1"/>
          </p:cNvSpPr>
          <p:nvPr>
            <p:ph idx="1"/>
          </p:nvPr>
        </p:nvSpPr>
        <p:spPr/>
        <p:txBody>
          <a:bodyPr/>
          <a:lstStyle/>
          <a:p>
            <a:r>
              <a:rPr lang="en-US" dirty="0"/>
              <a:t>Versus a Visual Environment</a:t>
            </a:r>
          </a:p>
          <a:p>
            <a:pPr lvl="1"/>
            <a:r>
              <a:rPr lang="en-US" dirty="0"/>
              <a:t>Often with remote servers, you have to use a terminal</a:t>
            </a:r>
          </a:p>
          <a:p>
            <a:pPr lvl="1"/>
            <a:r>
              <a:rPr lang="en-US" dirty="0"/>
              <a:t>Visual environments are great for quickly looking through file structures</a:t>
            </a:r>
          </a:p>
          <a:p>
            <a:pPr lvl="1"/>
            <a:r>
              <a:rPr lang="en-US" dirty="0"/>
              <a:t>Shell environments are great if you want to run any slightly advanced query (find operations, </a:t>
            </a:r>
            <a:r>
              <a:rPr lang="en-US" dirty="0" err="1"/>
              <a:t>etc</a:t>
            </a:r>
            <a:r>
              <a:rPr lang="en-US" dirty="0"/>
              <a:t>) and for programming</a:t>
            </a:r>
          </a:p>
          <a:p>
            <a:pPr lvl="1"/>
            <a:r>
              <a:rPr lang="en-US" dirty="0"/>
              <a:t>My suggestion: use them together!</a:t>
            </a:r>
          </a:p>
          <a:p>
            <a:pPr lvl="2"/>
            <a:r>
              <a:rPr lang="en-US" dirty="0"/>
              <a:t>Navigate and change directories visually</a:t>
            </a:r>
          </a:p>
          <a:p>
            <a:pPr lvl="2"/>
            <a:r>
              <a:rPr lang="en-US" dirty="0"/>
              <a:t>Drag and drop directories and files into your shell if you need to do other things</a:t>
            </a:r>
          </a:p>
        </p:txBody>
      </p:sp>
      <p:sp>
        <p:nvSpPr>
          <p:cNvPr id="4" name="Date Placeholder 3">
            <a:extLst>
              <a:ext uri="{FF2B5EF4-FFF2-40B4-BE49-F238E27FC236}">
                <a16:creationId xmlns:a16="http://schemas.microsoft.com/office/drawing/2014/main" id="{A9E764D9-D59D-490D-B0E4-5440A699C445}"/>
              </a:ext>
            </a:extLst>
          </p:cNvPr>
          <p:cNvSpPr>
            <a:spLocks noGrp="1"/>
          </p:cNvSpPr>
          <p:nvPr>
            <p:ph type="dt" sz="half" idx="10"/>
          </p:nvPr>
        </p:nvSpPr>
        <p:spPr/>
        <p:txBody>
          <a:bodyPr/>
          <a:lstStyle/>
          <a:p>
            <a:fld id="{8AAE40A0-A7D8-4DC3-BC9E-BADA32DA2004}" type="datetime4">
              <a:rPr lang="en-US" smtClean="0"/>
              <a:t>August 20, 2019</a:t>
            </a:fld>
            <a:endParaRPr lang="en-US" dirty="0"/>
          </a:p>
        </p:txBody>
      </p:sp>
      <p:sp>
        <p:nvSpPr>
          <p:cNvPr id="5" name="Footer Placeholder 4">
            <a:extLst>
              <a:ext uri="{FF2B5EF4-FFF2-40B4-BE49-F238E27FC236}">
                <a16:creationId xmlns:a16="http://schemas.microsoft.com/office/drawing/2014/main" id="{5B8BB806-C28A-4E70-BB77-9473ECE5C58C}"/>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00EEFD0C-22FE-446F-BD85-29793ED44139}"/>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3569770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A LITTLE HISTORY</a:t>
            </a:r>
          </a:p>
        </p:txBody>
      </p:sp>
      <p:pic>
        <p:nvPicPr>
          <p:cNvPr id="8" name="Content Placeholder 7" descr="A picture containing sitting, indoor, top, electronics&#10;&#10;Description automatically generated">
            <a:extLst>
              <a:ext uri="{FF2B5EF4-FFF2-40B4-BE49-F238E27FC236}">
                <a16:creationId xmlns:a16="http://schemas.microsoft.com/office/drawing/2014/main" id="{51988245-6C16-47D8-A486-2BF49EC235DC}"/>
              </a:ext>
            </a:extLst>
          </p:cNvPr>
          <p:cNvPicPr>
            <a:picLocks noGrp="1" noChangeAspect="1"/>
          </p:cNvPicPr>
          <p:nvPr>
            <p:ph idx="1"/>
          </p:nvPr>
        </p:nvPicPr>
        <p:blipFill>
          <a:blip r:embed="rId2"/>
          <a:stretch>
            <a:fillRect/>
          </a:stretch>
        </p:blipFill>
        <p:spPr>
          <a:xfrm>
            <a:off x="6450883" y="1753907"/>
            <a:ext cx="4902916" cy="4351338"/>
          </a:xfrm>
        </p:spPr>
      </p:pic>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20,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7</a:t>
            </a:fld>
            <a:endParaRPr lang="en-US" dirty="0"/>
          </a:p>
        </p:txBody>
      </p:sp>
      <p:sp>
        <p:nvSpPr>
          <p:cNvPr id="9" name="Content Placeholder 2">
            <a:extLst>
              <a:ext uri="{FF2B5EF4-FFF2-40B4-BE49-F238E27FC236}">
                <a16:creationId xmlns:a16="http://schemas.microsoft.com/office/drawing/2014/main" id="{94B7C8F0-E828-46B4-BABE-0CB59A6D2C2D}"/>
              </a:ext>
            </a:extLst>
          </p:cNvPr>
          <p:cNvSpPr txBox="1">
            <a:spLocks/>
          </p:cNvSpPr>
          <p:nvPr/>
        </p:nvSpPr>
        <p:spPr>
          <a:xfrm>
            <a:off x="838200" y="1825625"/>
            <a:ext cx="561268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Before the advent of Microsoft Windows (1981) and Mac OS (1984) and their desktop environments, terminals were the only option!</a:t>
            </a:r>
          </a:p>
          <a:p>
            <a:r>
              <a:rPr lang="en-US" dirty="0"/>
              <a:t>Unix was the most used, developed by Bell Labs at AT&amp;T</a:t>
            </a:r>
          </a:p>
          <a:p>
            <a:r>
              <a:rPr lang="en-US" dirty="0"/>
              <a:t>Unix adapted by Linus Torvalds into Linux, and enjoyed Free Software Movement support</a:t>
            </a:r>
          </a:p>
        </p:txBody>
      </p:sp>
    </p:spTree>
    <p:extLst>
      <p:ext uri="{BB962C8B-B14F-4D97-AF65-F5344CB8AC3E}">
        <p14:creationId xmlns:p14="http://schemas.microsoft.com/office/powerpoint/2010/main" val="1181412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515CD-D12F-468B-AD21-AACCBD6981E6}"/>
              </a:ext>
            </a:extLst>
          </p:cNvPr>
          <p:cNvSpPr>
            <a:spLocks noGrp="1"/>
          </p:cNvSpPr>
          <p:nvPr>
            <p:ph type="title"/>
          </p:nvPr>
        </p:nvSpPr>
        <p:spPr/>
        <p:txBody>
          <a:bodyPr/>
          <a:lstStyle/>
          <a:p>
            <a:r>
              <a:rPr lang="en-US" dirty="0"/>
              <a:t>A WORD ON UNIX’S PHILOSOPHY</a:t>
            </a:r>
          </a:p>
        </p:txBody>
      </p:sp>
      <p:sp>
        <p:nvSpPr>
          <p:cNvPr id="3" name="Content Placeholder 2">
            <a:extLst>
              <a:ext uri="{FF2B5EF4-FFF2-40B4-BE49-F238E27FC236}">
                <a16:creationId xmlns:a16="http://schemas.microsoft.com/office/drawing/2014/main" id="{C0017EEE-94B5-4E79-8DC4-DF6B82486258}"/>
              </a:ext>
            </a:extLst>
          </p:cNvPr>
          <p:cNvSpPr>
            <a:spLocks noGrp="1"/>
          </p:cNvSpPr>
          <p:nvPr>
            <p:ph idx="1"/>
          </p:nvPr>
        </p:nvSpPr>
        <p:spPr/>
        <p:txBody>
          <a:bodyPr/>
          <a:lstStyle/>
          <a:p>
            <a:r>
              <a:rPr lang="en-US" dirty="0"/>
              <a:t>First two points of the Unix Philosophy:</a:t>
            </a:r>
          </a:p>
          <a:p>
            <a:pPr marL="914400" lvl="1" indent="-457200">
              <a:buFont typeface="+mj-lt"/>
              <a:buAutoNum type="arabicPeriod"/>
            </a:pPr>
            <a:r>
              <a:rPr lang="en-US" dirty="0"/>
              <a:t>Make each program do one thing well. To do a new job, build afresh rather than complicate old programs by adding new “features.”</a:t>
            </a:r>
          </a:p>
          <a:p>
            <a:pPr marL="914400" lvl="1" indent="-457200">
              <a:buFont typeface="+mj-lt"/>
              <a:buAutoNum type="arabicPeriod"/>
            </a:pPr>
            <a:r>
              <a:rPr lang="en-US" dirty="0"/>
              <a:t>Expect the output of every program to become the input to another, as yet unknown, program. Don’t clutter output with extraneous information. Avoid stringently columnar or binary input formats. Don’t insist on interactive input.</a:t>
            </a:r>
          </a:p>
          <a:p>
            <a:r>
              <a:rPr lang="en-US" dirty="0"/>
              <a:t>These two points are what makes shell scripting in Unix-derived environments so powerful!</a:t>
            </a:r>
          </a:p>
        </p:txBody>
      </p:sp>
      <p:sp>
        <p:nvSpPr>
          <p:cNvPr id="4" name="Date Placeholder 3">
            <a:extLst>
              <a:ext uri="{FF2B5EF4-FFF2-40B4-BE49-F238E27FC236}">
                <a16:creationId xmlns:a16="http://schemas.microsoft.com/office/drawing/2014/main" id="{7FC2F8E1-3D47-4A9E-8CC9-1779EAEC3A48}"/>
              </a:ext>
            </a:extLst>
          </p:cNvPr>
          <p:cNvSpPr>
            <a:spLocks noGrp="1"/>
          </p:cNvSpPr>
          <p:nvPr>
            <p:ph type="dt" sz="half" idx="10"/>
          </p:nvPr>
        </p:nvSpPr>
        <p:spPr/>
        <p:txBody>
          <a:bodyPr/>
          <a:lstStyle/>
          <a:p>
            <a:fld id="{8AAE40A0-A7D8-4DC3-BC9E-BADA32DA2004}" type="datetime4">
              <a:rPr lang="en-US" smtClean="0"/>
              <a:t>August 20, 2019</a:t>
            </a:fld>
            <a:endParaRPr lang="en-US" dirty="0"/>
          </a:p>
        </p:txBody>
      </p:sp>
      <p:sp>
        <p:nvSpPr>
          <p:cNvPr id="5" name="Footer Placeholder 4">
            <a:extLst>
              <a:ext uri="{FF2B5EF4-FFF2-40B4-BE49-F238E27FC236}">
                <a16:creationId xmlns:a16="http://schemas.microsoft.com/office/drawing/2014/main" id="{67C7B1E7-68FA-425D-8D76-26FA4B467ADC}"/>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9D6C46DC-16A8-4522-8F2F-9B590A2EF0EA}"/>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550243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SHELL BASICS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type="body" idx="1"/>
          </p:nvPr>
        </p:nvSpPr>
        <p:spPr/>
        <p:txBody>
          <a:bodyPr/>
          <a:lstStyle/>
          <a:p>
            <a:r>
              <a:rPr lang="en-US" dirty="0"/>
              <a:t>A quick walkthrough of the environment</a:t>
            </a:r>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20,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800513880"/>
      </p:ext>
    </p:extLst>
  </p:cSld>
  <p:clrMapOvr>
    <a:masterClrMapping/>
  </p:clrMapOvr>
</p:sld>
</file>

<file path=ppt/theme/theme1.xml><?xml version="1.0" encoding="utf-8"?>
<a:theme xmlns:a="http://schemas.openxmlformats.org/drawingml/2006/main" name="fondren scholarship servic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ondren scholarship services" id="{8F06649C-F4CB-4283-B31C-864C02E279B8}" vid="{A4B97B29-6DDA-4F37-9EE7-1740D7A852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fondren scholarship services</Template>
  <TotalTime>10915</TotalTime>
  <Words>3239</Words>
  <Application>Microsoft Office PowerPoint</Application>
  <PresentationFormat>Widescreen</PresentationFormat>
  <Paragraphs>420</Paragraphs>
  <Slides>49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Calibri Light</vt:lpstr>
      <vt:lpstr>Cambria Math</vt:lpstr>
      <vt:lpstr>Courier New</vt:lpstr>
      <vt:lpstr>fondren scholarship services</vt:lpstr>
      <vt:lpstr>Introduction to  Bash Shell Scripting </vt:lpstr>
      <vt:lpstr>WHAT IS A SHELL?</vt:lpstr>
      <vt:lpstr>WHAT IS BASH?</vt:lpstr>
      <vt:lpstr>HOW DO I GET BASH?</vt:lpstr>
      <vt:lpstr>WHEN DO I USE BASH?</vt:lpstr>
      <vt:lpstr>WHEN DO I USE BASH?</vt:lpstr>
      <vt:lpstr>A LITTLE HISTORY</vt:lpstr>
      <vt:lpstr>A WORD ON UNIX’S PHILOSOPHY</vt:lpstr>
      <vt:lpstr>SHELL BASICS</vt:lpstr>
      <vt:lpstr>ANATOMY OF A SHELL</vt:lpstr>
      <vt:lpstr>COMMANDS</vt:lpstr>
      <vt:lpstr>ENVIRONMENT</vt:lpstr>
      <vt:lpstr>FILES</vt:lpstr>
      <vt:lpstr>REFERRING TO FILES</vt:lpstr>
      <vt:lpstr>CONFIGURATION</vt:lpstr>
      <vt:lpstr>SPECIAL FILES</vt:lpstr>
      <vt:lpstr>COLORS AND FONTS</vt:lpstr>
      <vt:lpstr>PROMPTS</vt:lpstr>
      <vt:lpstr>USEFUL PROGRAMS</vt:lpstr>
      <vt:lpstr>FILES AND DIRECTORIES</vt:lpstr>
      <vt:lpstr>OPERATIONS</vt:lpstr>
      <vt:lpstr>GLOBBING</vt:lpstr>
      <vt:lpstr>REGULAR EXPRESSIONS</vt:lpstr>
      <vt:lpstr>REGULAR EXPRESSION SYNTAX</vt:lpstr>
      <vt:lpstr>REGULAR EXPRESSION SYNTAX 2</vt:lpstr>
      <vt:lpstr>GREP</vt:lpstr>
      <vt:lpstr>SED</vt:lpstr>
      <vt:lpstr>FIND</vt:lpstr>
      <vt:lpstr>INPUT AND OUTPUT</vt:lpstr>
      <vt:lpstr>PIPES</vt:lpstr>
      <vt:lpstr>PARALLEL &amp; XARGS</vt:lpstr>
      <vt:lpstr>A CASE STUDY</vt:lpstr>
      <vt:lpstr>SIGNALS</vt:lpstr>
      <vt:lpstr>KILL</vt:lpstr>
      <vt:lpstr>PS</vt:lpstr>
      <vt:lpstr>SCHEDULING WITH CRON</vt:lpstr>
      <vt:lpstr>ADVANCED FEATURES</vt:lpstr>
      <vt:lpstr>SPECIAL/USEFUL FILES</vt:lpstr>
      <vt:lpstr>VARIABLES</vt:lpstr>
      <vt:lpstr>BC</vt:lpstr>
      <vt:lpstr>IF STATEMENTS</vt:lpstr>
      <vt:lpstr>FOR LOOPS</vt:lpstr>
      <vt:lpstr>WHILE LOOPS</vt:lpstr>
      <vt:lpstr>JOBS</vt:lpstr>
      <vt:lpstr>ALIASES</vt:lpstr>
      <vt:lpstr>BASH FUNCTIONS</vt:lpstr>
      <vt:lpstr>CONDITONALLY RUN PROGRAMS</vt:lpstr>
      <vt:lpstr>INTERACTIVE INPUT</vt:lpstr>
      <vt:lpstr>ACKNOWLEDGMENTS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Git &amp; Github</dc:title>
  <dc:creator>blanqui</dc:creator>
  <cp:lastModifiedBy>Corrin Fosmire</cp:lastModifiedBy>
  <cp:revision>613</cp:revision>
  <dcterms:created xsi:type="dcterms:W3CDTF">2019-05-29T19:12:27Z</dcterms:created>
  <dcterms:modified xsi:type="dcterms:W3CDTF">2019-08-20T16:56:52Z</dcterms:modified>
</cp:coreProperties>
</file>