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4"/>
  </p:notesMasterIdLst>
  <p:sldIdLst>
    <p:sldId id="266" r:id="rId2"/>
    <p:sldId id="257" r:id="rId3"/>
    <p:sldId id="258" r:id="rId4"/>
    <p:sldId id="259" r:id="rId5"/>
    <p:sldId id="260" r:id="rId6"/>
    <p:sldId id="267" r:id="rId7"/>
    <p:sldId id="274" r:id="rId8"/>
    <p:sldId id="262" r:id="rId9"/>
    <p:sldId id="265" r:id="rId10"/>
    <p:sldId id="263" r:id="rId11"/>
    <p:sldId id="264" r:id="rId12"/>
    <p:sldId id="268" r:id="rId13"/>
    <p:sldId id="275" r:id="rId14"/>
    <p:sldId id="291" r:id="rId15"/>
    <p:sldId id="276" r:id="rId16"/>
    <p:sldId id="277" r:id="rId17"/>
    <p:sldId id="289" r:id="rId18"/>
    <p:sldId id="278" r:id="rId19"/>
    <p:sldId id="273" r:id="rId20"/>
    <p:sldId id="279" r:id="rId21"/>
    <p:sldId id="280" r:id="rId22"/>
    <p:sldId id="285" r:id="rId23"/>
    <p:sldId id="281" r:id="rId24"/>
    <p:sldId id="286" r:id="rId25"/>
    <p:sldId id="282" r:id="rId26"/>
    <p:sldId id="287" r:id="rId27"/>
    <p:sldId id="283" r:id="rId28"/>
    <p:sldId id="284" r:id="rId29"/>
    <p:sldId id="297" r:id="rId30"/>
    <p:sldId id="288" r:id="rId31"/>
    <p:sldId id="302" r:id="rId32"/>
    <p:sldId id="270" r:id="rId33"/>
    <p:sldId id="292" r:id="rId34"/>
    <p:sldId id="293" r:id="rId35"/>
    <p:sldId id="295" r:id="rId36"/>
    <p:sldId id="294" r:id="rId37"/>
    <p:sldId id="299" r:id="rId38"/>
    <p:sldId id="296" r:id="rId39"/>
    <p:sldId id="300" r:id="rId40"/>
    <p:sldId id="301" r:id="rId41"/>
    <p:sldId id="298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6824" autoAdjust="0"/>
  </p:normalViewPr>
  <p:slideViewPr>
    <p:cSldViewPr snapToGrid="0">
      <p:cViewPr varScale="1">
        <p:scale>
          <a:sx n="61" d="100"/>
          <a:sy n="61" d="100"/>
        </p:scale>
        <p:origin x="96" y="16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D28A-44D6-4F71-B77F-AC810983F0F9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0E6-35C7-40E9-B6C1-E57DFD4DF83C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2F4-4FE4-4E0E-936F-9158426B99E2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242-BAA3-4044-BDEF-2597A5A654EF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CD59-A5AD-4382-8C3D-D984415916E6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FE5-613D-4C74-96D7-27911459A362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6C-9F1F-4845-8842-8A0339049AF6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FB47-241B-48D4-BB7E-CF21A52B27C6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882-F850-4580-92A6-05497B2E8977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1D-0C08-4C4F-8D1C-BAC468AC6D9B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r>
              <a:rPr lang="en-US" sz="6600" dirty="0">
                <a:solidFill>
                  <a:srgbClr val="860000"/>
                </a:solidFill>
              </a:rPr>
              <a:t/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45CB-8700-4516-A08B-C5962626710A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14C5-54C3-45D4-BD43-1E6786BE277B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876927"/>
            <a:ext cx="9489405" cy="396804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&amp; CLONING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REPOSITORIES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Initialization &amp; Copying from a server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56D7-45FA-4127-A77C-F084484F25E2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Create </a:t>
            </a:r>
            <a:r>
              <a:rPr lang="en-US" dirty="0">
                <a:cs typeface="Courier New" panose="02070309020205020404" pitchFamily="49" charset="0"/>
              </a:rPr>
              <a:t>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3" y="1870075"/>
            <a:ext cx="4169341" cy="36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Create </a:t>
            </a:r>
            <a:r>
              <a:rPr lang="en-US" dirty="0">
                <a:cs typeface="Courier New" panose="02070309020205020404" pitchFamily="49" charset="0"/>
              </a:rPr>
              <a:t>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 descr="emptyre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0"/>
          <a:stretch/>
        </p:blipFill>
        <p:spPr bwMode="auto">
          <a:xfrm>
            <a:off x="5580995" y="2933672"/>
            <a:ext cx="6306206" cy="10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Downloads entire history of a repository hosted on GitHub</a:t>
            </a:r>
          </a:p>
          <a:p>
            <a:r>
              <a:rPr lang="en-US" dirty="0">
                <a:cs typeface="Courier New" panose="02070309020205020404" pitchFamily="49" charset="0"/>
              </a:rPr>
              <a:t>Two ways to get the URL: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9567"/>
            <a:ext cx="7942864" cy="3277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0566" y="3216166"/>
            <a:ext cx="1718441" cy="20495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160" y="5940057"/>
            <a:ext cx="1085504" cy="21773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9993" cy="4351338"/>
          </a:xfrm>
        </p:spPr>
        <p:txBody>
          <a:bodyPr/>
          <a:lstStyle/>
          <a:p>
            <a:r>
              <a:rPr lang="en-US" dirty="0"/>
              <a:t>Most recent snapshot immediately available</a:t>
            </a:r>
          </a:p>
          <a:p>
            <a:r>
              <a:rPr lang="en-US" dirty="0"/>
              <a:t>Full history needs to be downloaded as well. Takes time &amp; space!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67" y="1152682"/>
            <a:ext cx="5142232" cy="32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clone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075"/>
            <a:ext cx="5441621" cy="3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o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06" y="2592297"/>
            <a:ext cx="5258013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1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Clone this repository from GitHub now!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https://github.com/bakitybacon/rice-data-and-donuts-github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EDITING 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Editing, adding, staging, and committing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CDDA-E02E-4D2B-B8BD-6E893F38A342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6377" cy="4351338"/>
          </a:xfrm>
        </p:spPr>
        <p:txBody>
          <a:bodyPr/>
          <a:lstStyle/>
          <a:p>
            <a:r>
              <a:rPr lang="en-US" dirty="0"/>
              <a:t>The most widely used version-control system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Remembers entire project history</a:t>
            </a:r>
          </a:p>
          <a:p>
            <a:pPr lvl="1"/>
            <a:r>
              <a:rPr lang="en-US" dirty="0" smtClean="0"/>
              <a:t>Easily undo changes</a:t>
            </a:r>
          </a:p>
          <a:p>
            <a:pPr lvl="1"/>
            <a:r>
              <a:rPr lang="en-US" dirty="0" smtClean="0"/>
              <a:t>Track contributions</a:t>
            </a:r>
          </a:p>
          <a:p>
            <a:r>
              <a:rPr lang="en-US" dirty="0" smtClean="0"/>
              <a:t>Free </a:t>
            </a:r>
            <a:r>
              <a:rPr lang="en-US" dirty="0"/>
              <a:t>and Open-Source Software</a:t>
            </a:r>
          </a:p>
          <a:p>
            <a:r>
              <a:rPr lang="en-US" dirty="0"/>
              <a:t>Fast &amp; Simple</a:t>
            </a:r>
          </a:p>
          <a:p>
            <a:r>
              <a:rPr lang="en-US" dirty="0"/>
              <a:t>Optimized for </a:t>
            </a:r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Non-linear development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AF52-DB73-42B1-86E0-91EB4E09C484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72DED-B53F-4A4E-9071-112D799B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77" y="2479203"/>
            <a:ext cx="4549028" cy="1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FILE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80" y="1905642"/>
            <a:ext cx="9461640" cy="3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b="1" dirty="0"/>
              <a:t>Working Directory</a:t>
            </a:r>
          </a:p>
          <a:p>
            <a:pPr lvl="1"/>
            <a:r>
              <a:rPr lang="en-US" dirty="0"/>
              <a:t>Changed files on disk.</a:t>
            </a:r>
          </a:p>
          <a:p>
            <a:r>
              <a:rPr lang="en-US" b="1" dirty="0"/>
              <a:t>Index</a:t>
            </a:r>
          </a:p>
          <a:p>
            <a:pPr lvl="1"/>
            <a:r>
              <a:rPr lang="en-US" dirty="0"/>
              <a:t>We’ve told </a:t>
            </a:r>
            <a:r>
              <a:rPr lang="en-US" dirty="0" err="1"/>
              <a:t>git</a:t>
            </a:r>
            <a:r>
              <a:rPr lang="en-US" dirty="0"/>
              <a:t> to pay attention to these changes.</a:t>
            </a:r>
          </a:p>
          <a:p>
            <a:r>
              <a:rPr lang="en-US" b="1" dirty="0"/>
              <a:t>HEAD</a:t>
            </a:r>
            <a:endParaRPr lang="en-US" dirty="0"/>
          </a:p>
          <a:p>
            <a:pPr lvl="1"/>
            <a:r>
              <a:rPr lang="en-US" dirty="0"/>
              <a:t>This is just the most recent commit (snapshot). You can come back here whenever!</a:t>
            </a:r>
          </a:p>
          <a:p>
            <a:pPr lvl="1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4105"/>
            <a:ext cx="6248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822" cy="4351338"/>
          </a:xfrm>
        </p:spPr>
        <p:txBody>
          <a:bodyPr/>
          <a:lstStyle/>
          <a:p>
            <a:r>
              <a:rPr lang="en-US" dirty="0"/>
              <a:t>Open and edit any file using any program</a:t>
            </a:r>
          </a:p>
          <a:p>
            <a:r>
              <a:rPr lang="en-US" dirty="0"/>
              <a:t>Use “Show in Explorer” to easily find the most recent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edi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47" y="1690688"/>
            <a:ext cx="5535540" cy="40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2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561" cy="4351338"/>
          </a:xfrm>
        </p:spPr>
        <p:txBody>
          <a:bodyPr/>
          <a:lstStyle/>
          <a:p>
            <a:r>
              <a:rPr lang="en-US" dirty="0"/>
              <a:t>Starting from an empty repository</a:t>
            </a:r>
          </a:p>
          <a:p>
            <a:pPr lvl="1"/>
            <a:r>
              <a:rPr lang="en-US" dirty="0"/>
              <a:t>How do we know? </a:t>
            </a:r>
          </a:p>
          <a:p>
            <a:pPr lvl="1"/>
            <a:r>
              <a:rPr lang="en-US" b="1" dirty="0"/>
              <a:t>HEAD </a:t>
            </a:r>
            <a:r>
              <a:rPr lang="en-US" dirty="0"/>
              <a:t>doesn’t point to anything (no snapshots!)</a:t>
            </a:r>
            <a:endParaRPr lang="en-US" b="1" dirty="0"/>
          </a:p>
          <a:p>
            <a:r>
              <a:rPr lang="en-US" dirty="0"/>
              <a:t>We have edited a file in the </a:t>
            </a:r>
            <a:r>
              <a:rPr lang="en-US" b="1" dirty="0"/>
              <a:t>Working Directory</a:t>
            </a:r>
            <a:r>
              <a:rPr lang="en-US" dirty="0"/>
              <a:t>, but not yet told </a:t>
            </a:r>
            <a:r>
              <a:rPr lang="en-US" dirty="0" err="1"/>
              <a:t>git</a:t>
            </a:r>
            <a:r>
              <a:rPr lang="en-US" dirty="0"/>
              <a:t> to pay attention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1" y="1464499"/>
            <a:ext cx="5979699" cy="4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402" cy="435133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will automatically find what we changed. All we have to do is tell it what we want to save</a:t>
            </a:r>
          </a:p>
          <a:p>
            <a:r>
              <a:rPr lang="en-US" dirty="0"/>
              <a:t>Toggle whether we want to add this change using check boxes</a:t>
            </a:r>
          </a:p>
          <a:p>
            <a:r>
              <a:rPr lang="en-US" dirty="0"/>
              <a:t>Monitor </a:t>
            </a:r>
            <a:r>
              <a:rPr lang="en-US" dirty="0"/>
              <a:t>c</a:t>
            </a:r>
            <a:r>
              <a:rPr lang="en-US" dirty="0" smtClean="0"/>
              <a:t>hanges to text files</a:t>
            </a:r>
            <a:endParaRPr lang="en-US" dirty="0"/>
          </a:p>
          <a:p>
            <a:pPr lvl="1"/>
            <a:r>
              <a:rPr lang="en-US" dirty="0"/>
              <a:t>Green: added in</a:t>
            </a:r>
          </a:p>
          <a:p>
            <a:pPr lvl="1"/>
            <a:r>
              <a:rPr lang="en-US" dirty="0"/>
              <a:t>Red: taken out</a:t>
            </a:r>
          </a:p>
          <a:p>
            <a:pPr lvl="1"/>
            <a:r>
              <a:rPr lang="en-US" dirty="0"/>
              <a:t>White: not changed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122" name="Picture 2" descr="editing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 bwMode="auto">
          <a:xfrm>
            <a:off x="7112712" y="1467486"/>
            <a:ext cx="3733963" cy="28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n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52" y="4383353"/>
            <a:ext cx="3762923" cy="17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659" cy="4351338"/>
          </a:xfrm>
        </p:spPr>
        <p:txBody>
          <a:bodyPr/>
          <a:lstStyle/>
          <a:p>
            <a:r>
              <a:rPr lang="en-US" dirty="0"/>
              <a:t>Now that we have made file.txt, we can tell </a:t>
            </a:r>
            <a:r>
              <a:rPr lang="en-US" dirty="0" err="1"/>
              <a:t>git</a:t>
            </a:r>
            <a:r>
              <a:rPr lang="en-US" dirty="0"/>
              <a:t> to pay attention to the file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r>
              <a:rPr lang="en-US" dirty="0">
                <a:cs typeface="Courier New" panose="02070309020205020404" pitchFamily="49" charset="0"/>
              </a:rPr>
              <a:t>Whatever we have added will be changed in the new snapshot. No add means it won’t change!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49" y="1472573"/>
            <a:ext cx="5454502" cy="4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Once we have reached a milestone, or we just want to quickly and reversibly save our changes</a:t>
            </a:r>
          </a:p>
          <a:p>
            <a:r>
              <a:rPr lang="en-US" dirty="0"/>
              <a:t>Annotating our Snapshot </a:t>
            </a:r>
          </a:p>
          <a:p>
            <a:pPr lvl="1"/>
            <a:r>
              <a:rPr lang="en-US" dirty="0"/>
              <a:t>Short, simple </a:t>
            </a:r>
            <a:r>
              <a:rPr lang="en-US" b="1" dirty="0"/>
              <a:t>summary</a:t>
            </a:r>
            <a:r>
              <a:rPr lang="en-US" dirty="0"/>
              <a:t>. A few words</a:t>
            </a:r>
          </a:p>
          <a:p>
            <a:pPr lvl="1"/>
            <a:r>
              <a:rPr lang="en-US" dirty="0"/>
              <a:t>Extended </a:t>
            </a:r>
            <a:r>
              <a:rPr lang="en-US" b="1" dirty="0"/>
              <a:t>description</a:t>
            </a:r>
            <a:r>
              <a:rPr lang="en-US" dirty="0"/>
              <a:t> of approach. A few sentences</a:t>
            </a:r>
          </a:p>
          <a:p>
            <a:r>
              <a:rPr lang="en-US" dirty="0"/>
              <a:t>Only changes locally!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170" name="Picture 2" descr="example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73" y="1870075"/>
            <a:ext cx="4699227" cy="37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8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239" cy="4351338"/>
          </a:xfrm>
        </p:spPr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take a snapshot of our files!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HEAD </a:t>
            </a:r>
            <a:r>
              <a:rPr lang="en-US" dirty="0">
                <a:cs typeface="Courier New" panose="02070309020205020404" pitchFamily="49" charset="0"/>
              </a:rPr>
              <a:t>now points to our most recent snapshot!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6" y="1626050"/>
            <a:ext cx="5435091" cy="47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138" cy="4351338"/>
          </a:xfrm>
        </p:spPr>
        <p:txBody>
          <a:bodyPr/>
          <a:lstStyle/>
          <a:p>
            <a:r>
              <a:rPr lang="en-US" dirty="0"/>
              <a:t>Once we have a commit, we can send it to GitHub</a:t>
            </a:r>
          </a:p>
          <a:p>
            <a:r>
              <a:rPr lang="en-US" dirty="0"/>
              <a:t>This is called a </a:t>
            </a:r>
            <a:r>
              <a:rPr lang="en-US" b="1" dirty="0"/>
              <a:t>push</a:t>
            </a:r>
          </a:p>
          <a:p>
            <a:r>
              <a:rPr lang="en-US" dirty="0"/>
              <a:t>Note: Changes are not sent to the server by default!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8194" name="Picture 2" descr="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18209" cy="41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repository cloned earlier, upload a file with any message you like!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5694" cy="4351338"/>
          </a:xfrm>
        </p:spPr>
        <p:txBody>
          <a:bodyPr/>
          <a:lstStyle/>
          <a:p>
            <a:r>
              <a:rPr lang="en-US" dirty="0"/>
              <a:t>Affiliated with GitHub (which is owned by Microsoft)</a:t>
            </a:r>
          </a:p>
          <a:p>
            <a:r>
              <a:rPr lang="en-US" dirty="0"/>
              <a:t>A file editor</a:t>
            </a:r>
          </a:p>
          <a:p>
            <a:r>
              <a:rPr lang="en-US" dirty="0"/>
              <a:t>A graphical user interface</a:t>
            </a:r>
          </a:p>
          <a:p>
            <a:pPr lvl="1"/>
            <a:r>
              <a:rPr lang="en-US" dirty="0"/>
              <a:t>Many user interfaces exist</a:t>
            </a:r>
          </a:p>
          <a:p>
            <a:r>
              <a:rPr lang="en-US" dirty="0" smtClean="0"/>
              <a:t>Proactive</a:t>
            </a:r>
            <a:endParaRPr lang="en-US" dirty="0"/>
          </a:p>
          <a:p>
            <a:pPr lvl="1"/>
            <a:r>
              <a:rPr lang="en-US" dirty="0"/>
              <a:t>Must tell git about everything we do!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E21-08B0-4FDE-BC40-11E60AED3BA0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C15CB-70D1-48B8-A927-9EAE0A4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77" y="2479203"/>
            <a:ext cx="4549028" cy="1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What if we </a:t>
            </a:r>
            <a:r>
              <a:rPr lang="en-US" dirty="0" smtClean="0"/>
              <a:t>accidentally made </a:t>
            </a:r>
            <a:r>
              <a:rPr lang="en-US" dirty="0"/>
              <a:t>a change </a:t>
            </a:r>
            <a:r>
              <a:rPr lang="en-US" dirty="0" smtClean="0"/>
              <a:t>that deleted </a:t>
            </a:r>
            <a:r>
              <a:rPr lang="en-US" dirty="0"/>
              <a:t>something we really needed?</a:t>
            </a:r>
          </a:p>
          <a:p>
            <a:r>
              <a:rPr lang="en-US" dirty="0"/>
              <a:t>Solution: </a:t>
            </a:r>
            <a:r>
              <a:rPr lang="en-US" dirty="0" smtClean="0"/>
              <a:t>Revert </a:t>
            </a:r>
            <a:r>
              <a:rPr lang="en-US" dirty="0"/>
              <a:t>to a previous commit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Note this doesn’t delete the changes after the revert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9218" name="Picture 2" descr="rever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24" y="1027906"/>
            <a:ext cx="2972260" cy="5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8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345" cy="4351338"/>
          </a:xfrm>
        </p:spPr>
        <p:txBody>
          <a:bodyPr/>
          <a:lstStyle/>
          <a:p>
            <a:r>
              <a:rPr lang="en-US" dirty="0" smtClean="0"/>
              <a:t>Revert your message, then commit something different and push again!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62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BRANCHES &amp; MERGING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Creating, working on, combining, and switching branches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B48-E612-431F-A2D1-FE84E0649533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2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r>
              <a:rPr lang="en-US" dirty="0"/>
              <a:t>If you’re working on different features or as part of a larger team</a:t>
            </a:r>
          </a:p>
          <a:p>
            <a:r>
              <a:rPr lang="en-US" dirty="0"/>
              <a:t>Divergent history</a:t>
            </a:r>
          </a:p>
          <a:p>
            <a:r>
              <a:rPr lang="en-US" dirty="0"/>
              <a:t>Independent files</a:t>
            </a:r>
          </a:p>
          <a:p>
            <a:pPr lvl="1"/>
            <a:r>
              <a:rPr lang="en-US" dirty="0"/>
              <a:t>Avoids unintended consequences!</a:t>
            </a:r>
          </a:p>
          <a:p>
            <a:r>
              <a:rPr lang="en-US" dirty="0"/>
              <a:t>Easy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362501"/>
            <a:ext cx="6153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SWITCHING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290" cy="4351338"/>
          </a:xfrm>
        </p:spPr>
        <p:txBody>
          <a:bodyPr/>
          <a:lstStyle/>
          <a:p>
            <a:r>
              <a:rPr lang="en-US" dirty="0"/>
              <a:t>Click on the “Current branch” tab</a:t>
            </a:r>
          </a:p>
          <a:p>
            <a:r>
              <a:rPr lang="en-US" dirty="0"/>
              <a:t>If a branch isn’t listed, you may have to search for it</a:t>
            </a:r>
          </a:p>
          <a:p>
            <a:r>
              <a:rPr lang="en-US" dirty="0"/>
              <a:t>Make sure to publish the branch to GitHub!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6" name="Picture 2" descr="creatingswi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2111612"/>
            <a:ext cx="4306942" cy="35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shbra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7" y="4405203"/>
            <a:ext cx="56292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2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743200" cy="4351338"/>
          </a:xfrm>
        </p:spPr>
        <p:txBody>
          <a:bodyPr/>
          <a:lstStyle/>
          <a:p>
            <a:r>
              <a:rPr lang="en-US" dirty="0"/>
              <a:t>Integrates changes that take place in a different branch</a:t>
            </a:r>
          </a:p>
          <a:p>
            <a:r>
              <a:rPr lang="en-US" dirty="0"/>
              <a:t>Usually goes smoothly if branches don’t overlap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2050" name="Picture 2" descr="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/>
          <a:stretch/>
        </p:blipFill>
        <p:spPr bwMode="auto">
          <a:xfrm>
            <a:off x="3581400" y="1488704"/>
            <a:ext cx="3471040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d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33" y="1488703"/>
            <a:ext cx="4552019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4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239"/>
          <a:stretch/>
        </p:blipFill>
        <p:spPr>
          <a:xfrm>
            <a:off x="3220435" y="1418897"/>
            <a:ext cx="6572250" cy="2308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1550" b="5598"/>
          <a:stretch/>
        </p:blipFill>
        <p:spPr>
          <a:xfrm>
            <a:off x="3220435" y="4143204"/>
            <a:ext cx="6572250" cy="1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3074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156178" y="3121433"/>
            <a:ext cx="4141075" cy="12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ght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31" y="4573027"/>
            <a:ext cx="3594538" cy="15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ftme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 bwMode="auto">
          <a:xfrm>
            <a:off x="4297253" y="1318447"/>
            <a:ext cx="3597494" cy="16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talmer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2758830"/>
            <a:ext cx="3206776" cy="19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74" idx="0"/>
          </p:cNvCxnSpPr>
          <p:nvPr/>
        </p:nvCxnSpPr>
        <p:spPr>
          <a:xfrm rot="5400000" flipH="1" flipV="1">
            <a:off x="2631433" y="1455614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074" idx="2"/>
            <a:endCxn id="3076" idx="1"/>
          </p:cNvCxnSpPr>
          <p:nvPr/>
        </p:nvCxnSpPr>
        <p:spPr>
          <a:xfrm rot="16200000" flipH="1">
            <a:off x="2786229" y="3829535"/>
            <a:ext cx="952988" cy="207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3080" idx="0"/>
          </p:cNvCxnSpPr>
          <p:nvPr/>
        </p:nvCxnSpPr>
        <p:spPr>
          <a:xfrm>
            <a:off x="7893271" y="1860331"/>
            <a:ext cx="1857141" cy="89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76" idx="3"/>
            <a:endCxn id="3080" idx="2"/>
          </p:cNvCxnSpPr>
          <p:nvPr/>
        </p:nvCxnSpPr>
        <p:spPr>
          <a:xfrm flipV="1">
            <a:off x="7893269" y="4751651"/>
            <a:ext cx="1857143" cy="59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3865" y="1552188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(INTO)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3864" y="5010332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2</a:t>
            </a:r>
          </a:p>
          <a:p>
            <a:pPr algn="ctr"/>
            <a:r>
              <a:rPr lang="en-US" dirty="0"/>
              <a:t>(IN)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50412" y="2003298"/>
            <a:ext cx="142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(MERGED)</a:t>
            </a:r>
          </a:p>
        </p:txBody>
      </p:sp>
    </p:spTree>
    <p:extLst>
      <p:ext uri="{BB962C8B-B14F-4D97-AF65-F5344CB8AC3E}">
        <p14:creationId xmlns:p14="http://schemas.microsoft.com/office/powerpoint/2010/main" val="35825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/>
          <a:lstStyle/>
          <a:p>
            <a:r>
              <a:rPr lang="en-US" dirty="0"/>
              <a:t>Occasionally, two people may have edited the same </a:t>
            </a:r>
            <a:r>
              <a:rPr lang="en-US" dirty="0" smtClean="0"/>
              <a:t>part of the same file </a:t>
            </a:r>
            <a:r>
              <a:rPr lang="en-US" dirty="0"/>
              <a:t>on different branches</a:t>
            </a:r>
          </a:p>
          <a:p>
            <a:r>
              <a:rPr lang="en-US" dirty="0"/>
              <a:t>Which version do we take?</a:t>
            </a:r>
          </a:p>
          <a:p>
            <a:r>
              <a:rPr lang="en-US" dirty="0"/>
              <a:t>Must manually resolve conflicts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4098" name="Picture 2" descr="badme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1" y="1150883"/>
            <a:ext cx="4135259" cy="42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li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6" y="4048987"/>
            <a:ext cx="4113488" cy="22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19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5122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4146"/>
          <a:stretch/>
        </p:blipFill>
        <p:spPr bwMode="auto">
          <a:xfrm>
            <a:off x="110359" y="3334106"/>
            <a:ext cx="3846786" cy="11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3957145" y="1457840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2291325" y="1727148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45" y="4732591"/>
            <a:ext cx="3589022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5122" idx="2"/>
            <a:endCxn id="5126" idx="1"/>
          </p:cNvCxnSpPr>
          <p:nvPr/>
        </p:nvCxnSpPr>
        <p:spPr>
          <a:xfrm rot="16200000" flipH="1">
            <a:off x="2457902" y="4045227"/>
            <a:ext cx="1075093" cy="192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4" idx="3"/>
            <a:endCxn id="15" idx="0"/>
          </p:cNvCxnSpPr>
          <p:nvPr/>
        </p:nvCxnSpPr>
        <p:spPr>
          <a:xfrm>
            <a:off x="7546167" y="2264367"/>
            <a:ext cx="2685654" cy="106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79187" y="333410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0" name="Elbow Connector 19"/>
          <p:cNvCxnSpPr>
            <a:endCxn id="15" idx="2"/>
          </p:cNvCxnSpPr>
          <p:nvPr/>
        </p:nvCxnSpPr>
        <p:spPr>
          <a:xfrm flipV="1">
            <a:off x="7546167" y="4257436"/>
            <a:ext cx="2685654" cy="130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5BDAA-3BD0-4E79-AC0F-46319E23D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071" y="1347343"/>
            <a:ext cx="3249594" cy="27012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DCF-BD7C-42D5-AA45-BDAC8FAB55A4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37E9D-2C05-4A2E-8CBE-F38BAD4C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90" y="3715575"/>
            <a:ext cx="5349555" cy="21933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1B108A-3F0D-4D42-A4B2-178657E7D8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995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largest host for Git repositories</a:t>
            </a:r>
          </a:p>
          <a:p>
            <a:r>
              <a:rPr lang="en-US" dirty="0"/>
              <a:t>Free (for public repositories)</a:t>
            </a:r>
          </a:p>
          <a:p>
            <a:r>
              <a:rPr lang="en-US" dirty="0"/>
              <a:t>A great place to collaborate</a:t>
            </a:r>
          </a:p>
          <a:p>
            <a:pPr lvl="1"/>
            <a:r>
              <a:rPr lang="en-US" dirty="0"/>
              <a:t>Support for unique features</a:t>
            </a:r>
          </a:p>
          <a:p>
            <a:pPr lvl="1"/>
            <a:r>
              <a:rPr lang="en-US" dirty="0"/>
              <a:t>Comment sections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Issue tracking</a:t>
            </a:r>
          </a:p>
          <a:p>
            <a:r>
              <a:rPr lang="en-US" dirty="0"/>
              <a:t>Extensible!</a:t>
            </a:r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835442" y="1897798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2" y="4525481"/>
            <a:ext cx="3586263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5124" idx="2"/>
            <a:endCxn id="6148" idx="1"/>
          </p:cNvCxnSpPr>
          <p:nvPr/>
        </p:nvCxnSpPr>
        <p:spPr>
          <a:xfrm rot="16200000" flipH="1">
            <a:off x="3440520" y="2700284"/>
            <a:ext cx="512667" cy="21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inal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2" y="3157507"/>
            <a:ext cx="3872255" cy="17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l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54" y="2222604"/>
            <a:ext cx="2940269" cy="36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stCxn id="5126" idx="0"/>
            <a:endCxn id="6148" idx="1"/>
          </p:cNvCxnSpPr>
          <p:nvPr/>
        </p:nvCxnSpPr>
        <p:spPr>
          <a:xfrm rot="5400000" flipH="1" flipV="1">
            <a:off x="3445183" y="3206910"/>
            <a:ext cx="501962" cy="2135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148" idx="3"/>
            <a:endCxn id="6146" idx="1"/>
          </p:cNvCxnSpPr>
          <p:nvPr/>
        </p:nvCxnSpPr>
        <p:spPr>
          <a:xfrm>
            <a:off x="7704023" y="4023519"/>
            <a:ext cx="342049" cy="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64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branch.</a:t>
            </a:r>
          </a:p>
          <a:p>
            <a:r>
              <a:rPr lang="en-US" dirty="0"/>
              <a:t>Edit community.txt to include only a one-line message.</a:t>
            </a:r>
          </a:p>
          <a:p>
            <a:r>
              <a:rPr lang="en-US" dirty="0"/>
              <a:t>Try to merge it.</a:t>
            </a:r>
          </a:p>
          <a:p>
            <a:r>
              <a:rPr lang="en-US" dirty="0"/>
              <a:t>If it fails, merge by combining the two messages. Don’t delete anyone else’s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figures are taken from Pro </a:t>
            </a:r>
            <a:r>
              <a:rPr lang="en-US" dirty="0" err="1"/>
              <a:t>Git</a:t>
            </a:r>
            <a:r>
              <a:rPr lang="en-US" dirty="0"/>
              <a:t> book, written by Scott Chacon and Ben Straub and published by </a:t>
            </a:r>
            <a:r>
              <a:rPr lang="en-US" dirty="0" err="1"/>
              <a:t>Apress</a:t>
            </a:r>
            <a:r>
              <a:rPr lang="en-US" dirty="0"/>
              <a:t>, used under the terms of the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License.</a:t>
            </a:r>
          </a:p>
          <a:p>
            <a:r>
              <a:rPr lang="en-US" dirty="0"/>
              <a:t>The GitHub Mark and </a:t>
            </a:r>
            <a:r>
              <a:rPr lang="en-US" dirty="0" err="1"/>
              <a:t>Octocat</a:t>
            </a:r>
            <a:r>
              <a:rPr lang="en-US" dirty="0"/>
              <a:t> are used under their official license (</a:t>
            </a:r>
            <a:r>
              <a:rPr lang="en-US" dirty="0">
                <a:hlinkClick r:id="rId2"/>
              </a:rPr>
              <a:t>https://github.com/logos</a:t>
            </a:r>
            <a:r>
              <a:rPr lang="en-US" dirty="0"/>
              <a:t>)</a:t>
            </a:r>
          </a:p>
          <a:p>
            <a:r>
              <a:rPr lang="en-US" dirty="0"/>
              <a:t>The Git logo is used under the Creative Commons Attribution 3.0 </a:t>
            </a:r>
            <a:r>
              <a:rPr lang="en-US" dirty="0" err="1"/>
              <a:t>Unported</a:t>
            </a:r>
            <a:r>
              <a:rPr lang="en-US" dirty="0"/>
              <a:t> License. </a:t>
            </a:r>
          </a:p>
          <a:p>
            <a:r>
              <a:rPr lang="en-US" dirty="0"/>
              <a:t>Screenshots are taken from GitHub Desktop and Atom.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793D-3B5D-46A1-A058-9C498F103400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only option</a:t>
            </a:r>
          </a:p>
          <a:p>
            <a:pPr lvl="1"/>
            <a:r>
              <a:rPr lang="en-US" dirty="0"/>
              <a:t>GitLab, Bitbucket, …</a:t>
            </a:r>
          </a:p>
          <a:p>
            <a:r>
              <a:rPr lang="en-US" dirty="0"/>
              <a:t>A version-control system</a:t>
            </a:r>
          </a:p>
          <a:p>
            <a:pPr lvl="1"/>
            <a:r>
              <a:rPr lang="en-US" dirty="0"/>
              <a:t>Everything is on top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Only for source code and programming</a:t>
            </a:r>
            <a:endParaRPr lang="en-US" dirty="0"/>
          </a:p>
          <a:p>
            <a:r>
              <a:rPr lang="en-US" dirty="0"/>
              <a:t>Difficult!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9DAF-4CD7-4B82-BB7C-54F3FCD01B55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F06DDF-644C-4810-8FE6-29B7E9A9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71" y="1347343"/>
            <a:ext cx="3249594" cy="270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FA80E-CD16-40F0-9185-644DC792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90" y="3715575"/>
            <a:ext cx="5349555" cy="2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STRUCTURE OF A GIT REPOSITORY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Snapshots, Locality, File States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887-AB40-46D8-8F4C-D4BD7F03A5A2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1433" cy="4351338"/>
          </a:xfrm>
        </p:spPr>
        <p:txBody>
          <a:bodyPr/>
          <a:lstStyle/>
          <a:p>
            <a:r>
              <a:rPr lang="en-US" dirty="0"/>
              <a:t>Sample Snapshot: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see all files present at any of these times!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29B-8C09-43B5-86A8-3F3FC8EBB2F2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708"/>
          <a:stretch/>
        </p:blipFill>
        <p:spPr>
          <a:xfrm>
            <a:off x="1381125" y="2355782"/>
            <a:ext cx="9429750" cy="128437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4394994"/>
            <a:ext cx="5857875" cy="1247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75654"/>
            <a:ext cx="4247186" cy="8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1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328" y="5538300"/>
            <a:ext cx="439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the entire file structure at each snapshot, not a set of </a:t>
            </a:r>
            <a:r>
              <a:rPr lang="en-US" dirty="0" smtClean="0"/>
              <a:t>changes to one file!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03BE-1A09-4C34-8E7D-EE75D3FBE4FE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/>
              <a:t>Snapshots stored on your computer, not only on a server!</a:t>
            </a:r>
          </a:p>
          <a:p>
            <a:pPr lvl="1"/>
            <a:r>
              <a:rPr lang="en-US" dirty="0"/>
              <a:t>Hidden .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Stores entire history of project (compressed!)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64E-A18A-488C-8881-DD662D5EA9B7}" type="datetime4">
              <a:rPr lang="en-US" smtClean="0"/>
              <a:t>June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680507"/>
            <a:ext cx="4744453" cy="549645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549</TotalTime>
  <Words>1491</Words>
  <Application>Microsoft Office PowerPoint</Application>
  <PresentationFormat>Widescreen</PresentationFormat>
  <Paragraphs>294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SNAPSHOTS</vt:lpstr>
      <vt:lpstr>LOCALITY</vt:lpstr>
      <vt:lpstr>STATES OF FILES IN A REPOSITORY</vt:lpstr>
      <vt:lpstr>STATES OF FILES IN A REPOSITORY</vt:lpstr>
      <vt:lpstr>CREATING &amp; CLONING REPOSITORIES</vt:lpstr>
      <vt:lpstr>INITIALIZATION</vt:lpstr>
      <vt:lpstr>INITIALIZATION</vt:lpstr>
      <vt:lpstr>CLONING</vt:lpstr>
      <vt:lpstr>CLONING</vt:lpstr>
      <vt:lpstr>CLONING</vt:lpstr>
      <vt:lpstr>CLONING</vt:lpstr>
      <vt:lpstr>EDITING WORKFLOW</vt:lpstr>
      <vt:lpstr>REVIEW OF FILE STATES</vt:lpstr>
      <vt:lpstr>WORKFLOW</vt:lpstr>
      <vt:lpstr>EDITING A FILE LOCALLY</vt:lpstr>
      <vt:lpstr>EDITING A FILE LOCALLY</vt:lpstr>
      <vt:lpstr>TELLING GIT ABOUT OUR CHANGES</vt:lpstr>
      <vt:lpstr>TELLING GIT ABOUT OUR CHANGES</vt:lpstr>
      <vt:lpstr>SNAPSHOTS OF OUR CHANGES</vt:lpstr>
      <vt:lpstr>SNAPSHOTS OF OUR CHANGES</vt:lpstr>
      <vt:lpstr>UPLOADING OUR CHANGES</vt:lpstr>
      <vt:lpstr>UPLOADING OUR CHANGES</vt:lpstr>
      <vt:lpstr>GOING BACK IN TIME</vt:lpstr>
      <vt:lpstr>GOING BACK IN TIME</vt:lpstr>
      <vt:lpstr>BRANCHES &amp; MERGING</vt:lpstr>
      <vt:lpstr>BRANCHES</vt:lpstr>
      <vt:lpstr>CREATING &amp; SWITCHING BRANCHES</vt:lpstr>
      <vt:lpstr>MERGING</vt:lpstr>
      <vt:lpstr>MERGING</vt:lpstr>
      <vt:lpstr>MERGING IN ACTION</vt:lpstr>
      <vt:lpstr>CONFLICTS</vt:lpstr>
      <vt:lpstr>CONFLICTS IN ACTION</vt:lpstr>
      <vt:lpstr>CONFLICTS IN ACTION</vt:lpstr>
      <vt:lpstr>CONFLICTS AND MERGING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Cory Fosmire</cp:lastModifiedBy>
  <cp:revision>267</cp:revision>
  <dcterms:created xsi:type="dcterms:W3CDTF">2019-05-29T19:12:27Z</dcterms:created>
  <dcterms:modified xsi:type="dcterms:W3CDTF">2019-06-06T15:52:38Z</dcterms:modified>
</cp:coreProperties>
</file>