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17"/>
  </p:notesMasterIdLst>
  <p:sldIdLst>
    <p:sldId id="266" r:id="rId2"/>
    <p:sldId id="269" r:id="rId3"/>
    <p:sldId id="270" r:id="rId4"/>
    <p:sldId id="271" r:id="rId5"/>
    <p:sldId id="272" r:id="rId6"/>
    <p:sldId id="273" r:id="rId7"/>
    <p:sldId id="276" r:id="rId8"/>
    <p:sldId id="277" r:id="rId9"/>
    <p:sldId id="278" r:id="rId10"/>
    <p:sldId id="279" r:id="rId11"/>
    <p:sldId id="280" r:id="rId12"/>
    <p:sldId id="274" r:id="rId13"/>
    <p:sldId id="281" r:id="rId14"/>
    <p:sldId id="27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" y="1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7657988-EFC8-472F-894A-5E18A170D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r="62560"/>
          <a:stretch/>
        </p:blipFill>
        <p:spPr bwMode="auto">
          <a:xfrm>
            <a:off x="997016" y="365125"/>
            <a:ext cx="1139981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C1A90A0-3CAD-4979-9C14-5237DC70A1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98042" y="3321499"/>
            <a:ext cx="2949408" cy="12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Bash Shell Scripting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870837" y="3276002"/>
            <a:ext cx="4096521" cy="17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Several environment variables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cs typeface="Courier New" panose="02070309020205020404" pitchFamily="49" charset="0"/>
              </a:rPr>
              <a:t> (print working directory)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>
                <a:cs typeface="Courier New" panose="02070309020205020404" pitchFamily="49" charset="0"/>
              </a:rPr>
              <a:t> (where to look for executable files)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Many more (if you’re curious, type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cs typeface="Courier New" panose="02070309020205020404" pitchFamily="49" charset="0"/>
              </a:rPr>
              <a:t>!)</a:t>
            </a:r>
          </a:p>
          <a:p>
            <a:r>
              <a:rPr lang="en-US" dirty="0">
                <a:cs typeface="Courier New" panose="02070309020205020404" pitchFamily="49" charset="0"/>
              </a:rPr>
              <a:t>This is how we can keep track of our state</a:t>
            </a:r>
          </a:p>
          <a:p>
            <a:r>
              <a:rPr lang="en-US" dirty="0">
                <a:cs typeface="Courier New" panose="02070309020205020404" pitchFamily="49" charset="0"/>
              </a:rPr>
              <a:t>Note that on Windows (more accurately NTFS/FAT file systems) case does not matter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File.txt </a:t>
            </a:r>
            <a:r>
              <a:rPr lang="en-US" dirty="0">
                <a:cs typeface="Courier New" panose="02070309020205020404" pitchFamily="49" charset="0"/>
              </a:rPr>
              <a:t>is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cs typeface="Courier New" panose="02070309020205020404" pitchFamily="49" charset="0"/>
              </a:rPr>
              <a:t>), but on Linux (ext4) case matters</a:t>
            </a:r>
          </a:p>
        </p:txBody>
      </p:sp>
    </p:spTree>
    <p:extLst>
      <p:ext uri="{BB962C8B-B14F-4D97-AF65-F5344CB8AC3E}">
        <p14:creationId xmlns:p14="http://schemas.microsoft.com/office/powerpoint/2010/main" val="299688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file shortcuts in bash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.-&gt; </a:t>
            </a:r>
            <a:r>
              <a:rPr lang="en-US" dirty="0">
                <a:cs typeface="Courier New" panose="02070309020205020404" pitchFamily="49" charset="0"/>
              </a:rPr>
              <a:t>This 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 -&gt; </a:t>
            </a:r>
            <a:r>
              <a:rPr lang="en-US" dirty="0">
                <a:cs typeface="Courier New" panose="02070309020205020404" pitchFamily="49" charset="0"/>
              </a:rPr>
              <a:t>Parent 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-&gt; </a:t>
            </a:r>
            <a:r>
              <a:rPr lang="en-US" dirty="0">
                <a:cs typeface="Courier New" panose="02070309020205020404" pitchFamily="49" charset="0"/>
              </a:rPr>
              <a:t>User’s home 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-&gt; </a:t>
            </a:r>
            <a:r>
              <a:rPr lang="en-US" dirty="0">
                <a:cs typeface="Courier New" panose="02070309020205020404" pitchFamily="49" charset="0"/>
              </a:rPr>
              <a:t>System root</a:t>
            </a:r>
          </a:p>
          <a:p>
            <a:r>
              <a:rPr lang="en-US" dirty="0">
                <a:cs typeface="Courier New" panose="02070309020205020404" pitchFamily="49" charset="0"/>
              </a:rPr>
              <a:t>Just type a few characters of the file then press tab to autocomplete!</a:t>
            </a:r>
          </a:p>
          <a:p>
            <a:r>
              <a:rPr lang="en-US" dirty="0">
                <a:cs typeface="Courier New" panose="02070309020205020404" pitchFamily="49" charset="0"/>
              </a:rPr>
              <a:t>Permissions: read, write, and execute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Any file can be executed!</a:t>
            </a:r>
          </a:p>
        </p:txBody>
      </p:sp>
    </p:spTree>
    <p:extLst>
      <p:ext uri="{BB962C8B-B14F-4D97-AF65-F5344CB8AC3E}">
        <p14:creationId xmlns:p14="http://schemas.microsoft.com/office/powerpoint/2010/main" val="384109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your shell look and act its best!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0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shells have support for colors</a:t>
            </a:r>
          </a:p>
          <a:p>
            <a:pPr lvl="1"/>
            <a:r>
              <a:rPr lang="en-US" dirty="0"/>
              <a:t>Great for distinguishing between file types (directory versus program versus document)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3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your shell look and act its best!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Bash Logo is licensed for free use under the Copyleft license.</a:t>
            </a:r>
          </a:p>
          <a:p>
            <a:r>
              <a:rPr lang="en-US" dirty="0"/>
              <a:t>The bash screenshot on Slide 2 is R and Bash running under a </a:t>
            </a:r>
            <a:r>
              <a:rPr lang="en-US" dirty="0" err="1"/>
              <a:t>Remmina</a:t>
            </a:r>
            <a:r>
              <a:rPr lang="en-US" dirty="0"/>
              <a:t> connection.</a:t>
            </a:r>
          </a:p>
          <a:p>
            <a:r>
              <a:rPr lang="en-US" dirty="0"/>
              <a:t>The picture on Slide 6 is licensed under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International, created by </a:t>
            </a:r>
            <a:r>
              <a:rPr lang="en-US" dirty="0" err="1"/>
              <a:t>Gorthmog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SHELL?</a:t>
            </a:r>
          </a:p>
        </p:txBody>
      </p:sp>
      <p:pic>
        <p:nvPicPr>
          <p:cNvPr id="11" name="Content Placeholder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A358155-5782-42C3-9D25-574A422AC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570" y="1574613"/>
            <a:ext cx="507384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pPr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93329CB-B15B-4E3A-8FDB-D82A1DC121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simple interface to an operating system</a:t>
            </a:r>
          </a:p>
          <a:p>
            <a:r>
              <a:rPr lang="en-US" dirty="0"/>
              <a:t>Allows easy execution of programs and file operations</a:t>
            </a:r>
          </a:p>
          <a:p>
            <a:r>
              <a:rPr lang="en-US" dirty="0"/>
              <a:t>Highly configurable without needing to sort through massive menus</a:t>
            </a:r>
          </a:p>
          <a:p>
            <a:r>
              <a:rPr lang="en-US" dirty="0"/>
              <a:t>Fast and lightweight</a:t>
            </a:r>
          </a:p>
        </p:txBody>
      </p:sp>
    </p:spTree>
    <p:extLst>
      <p:ext uri="{BB962C8B-B14F-4D97-AF65-F5344CB8AC3E}">
        <p14:creationId xmlns:p14="http://schemas.microsoft.com/office/powerpoint/2010/main" val="269920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54F6-A616-4DFF-AB96-AF1109F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Bourne-Again Shell</a:t>
            </a:r>
          </a:p>
          <a:p>
            <a:pPr lvl="1"/>
            <a:r>
              <a:rPr lang="en-US" dirty="0"/>
              <a:t>Play on words:  Stephen Bourne wrote the initial Unix shell</a:t>
            </a:r>
          </a:p>
          <a:p>
            <a:r>
              <a:rPr lang="en-US" dirty="0"/>
              <a:t>Improved on Bourne shell (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features, better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/>
              <a:t>Completely free and open-source for all platforms, licensed under the GNU public license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6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BASH?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54F6-A616-4DFF-AB96-AF1109F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Unix-based platforms (Mac OS, Linux, </a:t>
            </a:r>
            <a:r>
              <a:rPr lang="en-US" dirty="0" err="1"/>
              <a:t>etc</a:t>
            </a:r>
            <a:r>
              <a:rPr lang="en-US" dirty="0"/>
              <a:t>) it will almost always be installed by default</a:t>
            </a:r>
          </a:p>
          <a:p>
            <a:r>
              <a:rPr lang="en-US" dirty="0"/>
              <a:t>Windows (the only major non-Unix-based OS):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minGW</a:t>
            </a:r>
            <a:r>
              <a:rPr lang="en-US" dirty="0"/>
              <a:t> (minimalist GNU for Windows)</a:t>
            </a:r>
          </a:p>
          <a:p>
            <a:pPr lvl="1"/>
            <a:r>
              <a:rPr lang="en-US" dirty="0"/>
              <a:t>Make sure to select the </a:t>
            </a:r>
            <a:r>
              <a:rPr lang="en-US" dirty="0" err="1"/>
              <a:t>msys</a:t>
            </a:r>
            <a:r>
              <a:rPr lang="en-US" dirty="0"/>
              <a:t> developer kit!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USE BASH?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54F6-A616-4DFF-AB96-AF1109F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Versus Scripting Languages (e.g. Perl, Python, Ruby, Lua)</a:t>
            </a:r>
          </a:p>
          <a:p>
            <a:pPr lvl="1"/>
            <a:r>
              <a:rPr lang="en-US" dirty="0"/>
              <a:t>Bash allows simpler access to commands with extensive shell-specific features, often unsupported by scripting languages</a:t>
            </a:r>
          </a:p>
          <a:p>
            <a:pPr lvl="1"/>
            <a:r>
              <a:rPr lang="en-US" dirty="0"/>
              <a:t>Scripting languages are usually easier to program in but don’t interface seamlessly with the OS</a:t>
            </a:r>
          </a:p>
          <a:p>
            <a:r>
              <a:rPr lang="en-US" dirty="0"/>
              <a:t>Versus a Visual Environment</a:t>
            </a:r>
          </a:p>
          <a:p>
            <a:pPr lvl="1"/>
            <a:r>
              <a:rPr lang="en-US" dirty="0"/>
              <a:t>Often with remote servers, you have to use a terminal</a:t>
            </a:r>
          </a:p>
          <a:p>
            <a:pPr lvl="1"/>
            <a:r>
              <a:rPr lang="en-US" dirty="0"/>
              <a:t>Visual environments are great for quickly looking through file structures</a:t>
            </a:r>
          </a:p>
          <a:p>
            <a:pPr lvl="1"/>
            <a:r>
              <a:rPr lang="en-US" dirty="0"/>
              <a:t>Shell environments are great if you want to run any slightly advanced query (find operations, </a:t>
            </a:r>
            <a:r>
              <a:rPr lang="en-US" dirty="0" err="1"/>
              <a:t>etc</a:t>
            </a:r>
            <a:r>
              <a:rPr lang="en-US" dirty="0"/>
              <a:t>) and for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</a:t>
            </a:r>
          </a:p>
        </p:txBody>
      </p:sp>
      <p:pic>
        <p:nvPicPr>
          <p:cNvPr id="8" name="Content Placeholder 7" descr="A picture containing sitting, indoor, top, electronics&#10;&#10;Description automatically generated">
            <a:extLst>
              <a:ext uri="{FF2B5EF4-FFF2-40B4-BE49-F238E27FC236}">
                <a16:creationId xmlns:a16="http://schemas.microsoft.com/office/drawing/2014/main" id="{51988245-6C16-47D8-A486-2BF49EC23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883" y="1753907"/>
            <a:ext cx="490291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B7C8F0-E828-46B4-BABE-0CB59A6D2C2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12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 the advent of Microsoft Windows (1981) and Mac OS (1984) and their desktop environments, terminals were the only option!</a:t>
            </a:r>
          </a:p>
          <a:p>
            <a:r>
              <a:rPr lang="en-US" dirty="0"/>
              <a:t>Unix was the most used, developed by Bell Labs at AT&amp;T</a:t>
            </a:r>
          </a:p>
          <a:p>
            <a:r>
              <a:rPr lang="en-US" dirty="0"/>
              <a:t>Unix adapted by Linus Torvalds into Linux, and enjoyed Free Software Movement support</a:t>
            </a:r>
          </a:p>
        </p:txBody>
      </p:sp>
    </p:spTree>
    <p:extLst>
      <p:ext uri="{BB962C8B-B14F-4D97-AF65-F5344CB8AC3E}">
        <p14:creationId xmlns:p14="http://schemas.microsoft.com/office/powerpoint/2010/main" val="118141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walkthrough of the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1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SHELL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894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Prompt: what you see when you open the shell or finish a command</a:t>
            </a:r>
          </a:p>
          <a:p>
            <a:pPr lvl="1"/>
            <a:r>
              <a:rPr lang="en-US" dirty="0"/>
              <a:t>Waits for you to enter something</a:t>
            </a:r>
          </a:p>
          <a:p>
            <a:r>
              <a:rPr lang="en-US" dirty="0"/>
              <a:t>USER@COMPUTER (Directory)</a:t>
            </a:r>
          </a:p>
          <a:p>
            <a:pPr marL="0" indent="0">
              <a:buNone/>
            </a:pPr>
            <a:r>
              <a:rPr lang="en-US" dirty="0"/>
              <a:t>$ (type commands here)</a:t>
            </a:r>
          </a:p>
          <a:p>
            <a:pPr lvl="1"/>
            <a:r>
              <a:rPr lang="en-US" dirty="0"/>
              <a:t>completely configurable, though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C677BF-DB57-4322-B9BB-644B6513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376" y="2131067"/>
            <a:ext cx="5194768" cy="34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First: an executable program</a:t>
            </a:r>
          </a:p>
          <a:p>
            <a:pPr lvl="1"/>
            <a:r>
              <a:rPr lang="en-US" dirty="0"/>
              <a:t>Anything from word.exe to simply listing the directory</a:t>
            </a:r>
          </a:p>
          <a:p>
            <a:r>
              <a:rPr lang="en-US" dirty="0"/>
              <a:t>Any number of arguments</a:t>
            </a:r>
          </a:p>
          <a:p>
            <a:pPr lvl="1"/>
            <a:r>
              <a:rPr lang="en-US" dirty="0"/>
              <a:t>Filenames, command line switches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–al Documents/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US" dirty="0">
                <a:cs typeface="Courier New" panose="02070309020205020404" pitchFamily="49" charset="0"/>
              </a:rPr>
              <a:t>is a program that lists the current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 </a:t>
            </a:r>
            <a:r>
              <a:rPr lang="en-US" dirty="0">
                <a:cs typeface="Courier New" panose="02070309020205020404" pitchFamily="49" charset="0"/>
              </a:rPr>
              <a:t>are two separate arguments that show hidden files and permissions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Documents/</a:t>
            </a:r>
            <a:r>
              <a:rPr lang="en-US" dirty="0">
                <a:cs typeface="Courier New" panose="02070309020205020404" pitchFamily="49" charset="0"/>
              </a:rPr>
              <a:t> is a folder in the current directory we want the get the contents of</a:t>
            </a:r>
          </a:p>
        </p:txBody>
      </p:sp>
    </p:spTree>
    <p:extLst>
      <p:ext uri="{BB962C8B-B14F-4D97-AF65-F5344CB8AC3E}">
        <p14:creationId xmlns:p14="http://schemas.microsoft.com/office/powerpoint/2010/main" val="3123716771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10354</TotalTime>
  <Words>902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fondren scholarship services</vt:lpstr>
      <vt:lpstr>Introduction to  Bash Shell Scripting </vt:lpstr>
      <vt:lpstr>WHAT IS A SHELL?</vt:lpstr>
      <vt:lpstr>WHAT IS BASH?</vt:lpstr>
      <vt:lpstr>HOW DO I GET BASH?</vt:lpstr>
      <vt:lpstr>WHEN DO I USE BASH?</vt:lpstr>
      <vt:lpstr>A LITTLE HISTORY</vt:lpstr>
      <vt:lpstr>SHELL BASICS</vt:lpstr>
      <vt:lpstr>ANATOMY OF A SHELL</vt:lpstr>
      <vt:lpstr>COMMANDS</vt:lpstr>
      <vt:lpstr>ENVIRONMENT</vt:lpstr>
      <vt:lpstr>FILES</vt:lpstr>
      <vt:lpstr>CONFIGURATION</vt:lpstr>
      <vt:lpstr>COLORS</vt:lpstr>
      <vt:lpstr>PROMPTS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353</cp:revision>
  <dcterms:created xsi:type="dcterms:W3CDTF">2019-05-29T19:12:27Z</dcterms:created>
  <dcterms:modified xsi:type="dcterms:W3CDTF">2019-08-12T18:49:22Z</dcterms:modified>
</cp:coreProperties>
</file>