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4.png" ContentType="image/png"/>
  <Override PartName="/ppt/media/image62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3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9.jpeg" ContentType="image/jpe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3.png" ContentType="image/png"/>
  <Override PartName="/ppt/media/image8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21688EE-3E9F-4B15-9D60-41027D8DCEA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| Email cf24@rice.edu |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EBB6E8-AB2A-4A94-9682-EB68ECAE795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06D194F-2CF7-496A-97F7-A0FA613B6B4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594AC75-658B-47F6-B78B-A3AA81E0669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6" name="Picture 6" descr=""/>
          <p:cNvPicPr/>
          <p:nvPr/>
        </p:nvPicPr>
        <p:blipFill>
          <a:blip r:embed="rId2"/>
          <a:stretch/>
        </p:blipFill>
        <p:spPr>
          <a:xfrm>
            <a:off x="838080" y="587160"/>
            <a:ext cx="1058760" cy="10587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C85A760-FC57-488B-8A5A-294FA014625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2F2B6F-1260-43A6-8431-CC05F3A029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8" name="Picture 6" descr=""/>
          <p:cNvPicPr/>
          <p:nvPr/>
        </p:nvPicPr>
        <p:blipFill>
          <a:blip r:embed="rId2"/>
          <a:stretch/>
        </p:blipFill>
        <p:spPr>
          <a:xfrm>
            <a:off x="9212400" y="2448000"/>
            <a:ext cx="2141280" cy="21412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github.com/bakitybacon/rice-data-and-donuts-github" TargetMode="External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hyperlink" Target="https://github.com/logos" TargetMode="External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523880" y="906120"/>
            <a:ext cx="9143640" cy="2603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1f4e79"/>
                </a:solidFill>
                <a:latin typeface="Calibri Light"/>
              </a:rPr>
              <a:t>Introduction to </a:t>
            </a:r>
            <a:br/>
            <a:r>
              <a:rPr b="1" lang="en-US" sz="6600" spc="-1" strike="noStrike">
                <a:solidFill>
                  <a:srgbClr val="1f4e79"/>
                </a:solidFill>
                <a:latin typeface="Calibri Light"/>
              </a:rPr>
              <a:t>Git and GitHub</a:t>
            </a:r>
            <a:br/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Line 2"/>
          <p:cNvSpPr/>
          <p:nvPr/>
        </p:nvSpPr>
        <p:spPr>
          <a:xfrm flipV="1">
            <a:off x="726840" y="803880"/>
            <a:ext cx="10422000" cy="2232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Line 3"/>
          <p:cNvSpPr/>
          <p:nvPr/>
        </p:nvSpPr>
        <p:spPr>
          <a:xfrm flipV="1">
            <a:off x="726840" y="6090480"/>
            <a:ext cx="10422000" cy="2196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" name="image1.jpeg" descr=""/>
          <p:cNvPicPr/>
          <p:nvPr/>
        </p:nvPicPr>
        <p:blipFill>
          <a:blip r:embed="rId1"/>
          <a:stretch/>
        </p:blipFill>
        <p:spPr>
          <a:xfrm>
            <a:off x="860400" y="5037120"/>
            <a:ext cx="1849320" cy="6364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9128520" y="5045400"/>
            <a:ext cx="193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Arial"/>
                <a:ea typeface="Arial"/>
              </a:rPr>
              <a:t>Fondren Library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8033040" y="5355720"/>
            <a:ext cx="335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Digital Scholarship Services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2"/>
          <a:stretch/>
        </p:blipFill>
        <p:spPr>
          <a:xfrm>
            <a:off x="4680360" y="2583720"/>
            <a:ext cx="2830680" cy="283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Content Placeholder 5" descr=""/>
          <p:cNvPicPr/>
          <p:nvPr/>
        </p:nvPicPr>
        <p:blipFill>
          <a:blip r:embed="rId1"/>
          <a:stretch/>
        </p:blipFill>
        <p:spPr>
          <a:xfrm>
            <a:off x="993240" y="1807200"/>
            <a:ext cx="9079200" cy="355896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3333240" y="5538240"/>
            <a:ext cx="43995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Stores the entire file structure at each snapshot, not a set of changes to one file!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A98919A-F820-4DC5-A6FF-FBCD2B8B331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2D7011F-72ED-4999-856E-4D298D6BBF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LOCALITY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Snapshots stored on your computer, not only on a server!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Hidden .git directory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Stores entire history of project (compressed!)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86B693C-959D-4E92-9437-E8C50C40FEA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FF27C93-5F47-4C67-811A-51E751C64C7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91" name="Picture 6" descr=""/>
          <p:cNvPicPr/>
          <p:nvPr/>
        </p:nvPicPr>
        <p:blipFill>
          <a:blip r:embed="rId1"/>
          <a:stretch/>
        </p:blipFill>
        <p:spPr>
          <a:xfrm>
            <a:off x="6238440" y="680400"/>
            <a:ext cx="4744080" cy="5496120"/>
          </a:xfrm>
          <a:prstGeom prst="rect">
            <a:avLst/>
          </a:prstGeom>
          <a:ln>
            <a:noFill/>
          </a:ln>
        </p:spPr>
      </p:pic>
      <p:sp>
        <p:nvSpPr>
          <p:cNvPr id="19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SPECIAL FILE: .GITIGNORE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.gitignore (note the period!)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set of filenames. No file in here will be added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Common Uses: backup files, stored passwords for APIs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58CAFE1-6921-4BD7-8CE3-57FC605E928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6AA4E24-843F-4CB8-B9C8-AF041E7727E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6378120" y="2127600"/>
            <a:ext cx="5509080" cy="189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SPECIAL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FILE: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README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.md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README.md (note the case!)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text-based description of a directory or project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Uses Markdown language. Coming up next!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C2D2F2D-578B-487D-A5BD-E854D6FDA6F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BFB74AC-7CDD-45AE-AC5D-4F99A32861D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rcRect l="0" t="0" r="-4576" b="60495"/>
          <a:stretch/>
        </p:blipFill>
        <p:spPr>
          <a:xfrm>
            <a:off x="5893560" y="2457720"/>
            <a:ext cx="6085080" cy="202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MARKDOWN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Simple formatting and text only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dialects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Used in a lot of places (Reddit)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F02FF33-02EF-42C8-BC34-28F64CCD307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7F2E55C-E29B-4083-AC21-8BC540AD0F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rcRect l="-828" t="5903" r="0" b="0"/>
          <a:stretch/>
        </p:blipFill>
        <p:spPr>
          <a:xfrm>
            <a:off x="6766560" y="454320"/>
            <a:ext cx="4794480" cy="320328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2926080" y="3835440"/>
            <a:ext cx="5352480" cy="21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STATES OF FILES IN A REPOSITORY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untracked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git has not been told about this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modified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told git about this file, but we've changed it without telling git to remember our change.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staged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have told git about this file and told git we will want it to remember our change.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committed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have made git take a snapshot of our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2D9D720-A1A6-4591-8511-359F0425475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D2FD4D8-D057-45F8-AF7D-CF997C6A58B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STATES OF FILES IN A REPOSITORY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7A4D3EC-887F-4400-A69C-5CD90DBA0F0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BD641F3-2A34-4173-8C5B-9B75F12E39C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20" name="Picture 7" descr=""/>
          <p:cNvPicPr/>
          <p:nvPr/>
        </p:nvPicPr>
        <p:blipFill>
          <a:blip r:embed="rId1"/>
          <a:stretch/>
        </p:blipFill>
        <p:spPr>
          <a:xfrm>
            <a:off x="1476000" y="1877040"/>
            <a:ext cx="9488880" cy="3967560"/>
          </a:xfrm>
          <a:prstGeom prst="rect">
            <a:avLst/>
          </a:prstGeom>
          <a:ln>
            <a:noFill/>
          </a:ln>
        </p:spPr>
      </p:pic>
      <p:sp>
        <p:nvSpPr>
          <p:cNvPr id="221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CREATING &amp; CLONING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REPOSITORIES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Initialization &amp; Copying from a server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BFB4AD2-067C-4D77-839F-F4DC454B51F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C429CF7-C67B-4F3F-BDFA-901F0ACC8A5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INITIALIZATION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in the hidden directory .git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We’ll get to adding files a bit later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8E96FE7-4C0B-44F8-BE6D-73EAA26A9AC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033FE02-EF3F-4F25-A805-D4729460459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2" name="Picture 2" descr=""/>
          <p:cNvPicPr/>
          <p:nvPr/>
        </p:nvPicPr>
        <p:blipFill>
          <a:blip r:embed="rId1"/>
          <a:stretch/>
        </p:blipFill>
        <p:spPr>
          <a:xfrm>
            <a:off x="6842160" y="1870200"/>
            <a:ext cx="4169160" cy="360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INITIALIZATION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in the hidden directory .git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We’ll get to adding files a bit later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237E5E5-FF09-4439-9DBB-1F1CECC89A0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206F370-4370-49F0-BF5A-8DD7B8E106A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8" name="Picture 2" descr=""/>
          <p:cNvPicPr/>
          <p:nvPr/>
        </p:nvPicPr>
        <p:blipFill>
          <a:blip r:embed="rId1"/>
          <a:srcRect l="0" t="0" r="14809" b="0"/>
          <a:stretch/>
        </p:blipFill>
        <p:spPr>
          <a:xfrm>
            <a:off x="5581080" y="2933640"/>
            <a:ext cx="6305760" cy="106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57459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most widely used version-control system!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Remembers entire project history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Easily undo changes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Track contributions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 and Open-Source Software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Fast &amp; Simple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Optimized for collaboration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Non-linear development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EE4978C-CD36-446F-A5EB-221049B0DE9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ECCB7F9-F45E-4112-8651-AC235C98B0D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37" name="Picture 7" descr=""/>
          <p:cNvPicPr/>
          <p:nvPr/>
        </p:nvPicPr>
        <p:blipFill>
          <a:blip r:embed="rId1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Downloads entire history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a repository hosted on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ways to get the URL: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09F28B0-8797-4E02-9C90-90155C12E6B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EA8D525-5420-4B5F-B017-C975332F399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44" name="Picture 6" descr=""/>
          <p:cNvPicPr/>
          <p:nvPr/>
        </p:nvPicPr>
        <p:blipFill>
          <a:blip r:embed="rId1"/>
          <a:stretch/>
        </p:blipFill>
        <p:spPr>
          <a:xfrm>
            <a:off x="2209680" y="2899440"/>
            <a:ext cx="7942680" cy="3277080"/>
          </a:xfrm>
          <a:prstGeom prst="rect">
            <a:avLst/>
          </a:prstGeom>
          <a:ln>
            <a:noFill/>
          </a:ln>
        </p:spPr>
      </p:pic>
      <p:sp>
        <p:nvSpPr>
          <p:cNvPr id="245" name="CustomShape 6"/>
          <p:cNvSpPr/>
          <p:nvPr/>
        </p:nvSpPr>
        <p:spPr>
          <a:xfrm>
            <a:off x="4130640" y="3216240"/>
            <a:ext cx="1717920" cy="20448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7"/>
          <p:cNvSpPr/>
          <p:nvPr/>
        </p:nvSpPr>
        <p:spPr>
          <a:xfrm>
            <a:off x="9067320" y="5940000"/>
            <a:ext cx="1085040" cy="21744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838080" y="1825560"/>
            <a:ext cx="5199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recent snapshot immediately available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Full history needs to be downloaded as well. Takes time &amp; space!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3C8B0B7-5071-473F-B02C-611D0E3584D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D1500E6-EB90-4003-8F32-2DE6B3E5B05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2" name="Picture 2" descr=""/>
          <p:cNvPicPr/>
          <p:nvPr/>
        </p:nvPicPr>
        <p:blipFill>
          <a:blip r:embed="rId1"/>
          <a:stretch/>
        </p:blipFill>
        <p:spPr>
          <a:xfrm>
            <a:off x="6258600" y="1152720"/>
            <a:ext cx="5141880" cy="321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EBFD75A-5A77-4ACC-9F0C-CBEA10FB6BA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58644D6-9772-4C24-9C1B-A5F93806D15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7" name="Picture 2" descr=""/>
          <p:cNvPicPr/>
          <p:nvPr/>
        </p:nvPicPr>
        <p:blipFill>
          <a:blip r:embed="rId1"/>
          <a:stretch/>
        </p:blipFill>
        <p:spPr>
          <a:xfrm>
            <a:off x="838080" y="1870200"/>
            <a:ext cx="5441400" cy="3754800"/>
          </a:xfrm>
          <a:prstGeom prst="rect">
            <a:avLst/>
          </a:prstGeom>
          <a:ln>
            <a:noFill/>
          </a:ln>
        </p:spPr>
      </p:pic>
      <p:pic>
        <p:nvPicPr>
          <p:cNvPr id="258" name="Picture 4" descr=""/>
          <p:cNvPicPr/>
          <p:nvPr/>
        </p:nvPicPr>
        <p:blipFill>
          <a:blip r:embed="rId2"/>
          <a:stretch/>
        </p:blipFill>
        <p:spPr>
          <a:xfrm>
            <a:off x="6436440" y="2592360"/>
            <a:ext cx="5257800" cy="231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Clone this repository from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GitHub now!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https://github.com/bakitybacon/rice-data-and-donuts-github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8A724DC-6E52-4E33-BF0C-D1D3B2867BD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E73B52C-9B26-46BF-9BC3-C2178FD2713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EDITING WORKFLOW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Editing, adding, staging, and committing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6A265B2-8EF4-401F-AC12-A0DD30BC25B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B7B5C42-597C-4CD4-BF39-274C0801E1F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REVIEW OF FILE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A00F3C2-3398-4672-A38F-090D4E3F3D4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2E41A8E-CE19-4F1F-85A2-62537FEBD9D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73" name="Content Placeholder 8" descr=""/>
          <p:cNvPicPr/>
          <p:nvPr/>
        </p:nvPicPr>
        <p:blipFill>
          <a:blip r:embed="rId1"/>
          <a:stretch/>
        </p:blipFill>
        <p:spPr>
          <a:xfrm>
            <a:off x="1365120" y="1905480"/>
            <a:ext cx="9461160" cy="395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WORKFLOW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838080" y="1825560"/>
            <a:ext cx="42667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Working Directory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Changed files on disk.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Index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We’ve told git to pay attention to these changes.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just the most recent commit (snapshot). You can come back here whenever!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20B99B7-6530-4665-8C71-805923717C6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F9D0912-B4F5-4A0D-B492-05644E6EA63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79" name="Picture 7" descr=""/>
          <p:cNvPicPr/>
          <p:nvPr/>
        </p:nvPicPr>
        <p:blipFill>
          <a:blip r:embed="rId1"/>
          <a:stretch/>
        </p:blipFill>
        <p:spPr>
          <a:xfrm>
            <a:off x="5105520" y="2104200"/>
            <a:ext cx="6248160" cy="35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EDITING A FILE LOCALLY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838080" y="1825560"/>
            <a:ext cx="50706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Open and edit any file using any program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“Show in Explorer” to easily find the most recent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C550E78-8855-4B9A-B843-8472F4F19B6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2FE0F66-2B3A-4C18-94DC-5096F42FD95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85" name="Picture 2" descr=""/>
          <p:cNvPicPr/>
          <p:nvPr/>
        </p:nvPicPr>
        <p:blipFill>
          <a:blip r:embed="rId1"/>
          <a:stretch/>
        </p:blipFill>
        <p:spPr>
          <a:xfrm>
            <a:off x="6180480" y="1690560"/>
            <a:ext cx="5535360" cy="406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EDITING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 FILE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LOCALLY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838080" y="1825560"/>
            <a:ext cx="49550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Starting from an empty 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do we know?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HEAD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doesn’t point to anything (no snapshots!)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edited a file in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Working Directory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but not yet told git to pay attention to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108370B-A39C-4F7B-810E-110A9780775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B8E3CC5-2838-49BD-9AAF-41C52799B6F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91" name="Picture 7" descr=""/>
          <p:cNvPicPr/>
          <p:nvPr/>
        </p:nvPicPr>
        <p:blipFill>
          <a:blip r:embed="rId1"/>
          <a:stretch/>
        </p:blipFill>
        <p:spPr>
          <a:xfrm>
            <a:off x="5909040" y="1464480"/>
            <a:ext cx="5979240" cy="480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TELLING GIT ABOUT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838080" y="1825560"/>
            <a:ext cx="5032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 will automatically find what we changed. All we have to do is tell it what we want to save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Toggle whether we want to add this change using check boxes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Monitor changes to text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Green: added in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Red: taken out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White: not changed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6E1BDDD-DA4C-47E9-85C9-4AA0213F3A9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5C03F57-393E-445B-9F99-42DDED8E443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97" name="Picture 2" descr=""/>
          <p:cNvPicPr/>
          <p:nvPr/>
        </p:nvPicPr>
        <p:blipFill>
          <a:blip r:embed="rId1"/>
          <a:srcRect l="0" t="0" r="64286" b="0"/>
          <a:stretch/>
        </p:blipFill>
        <p:spPr>
          <a:xfrm>
            <a:off x="7112880" y="1467360"/>
            <a:ext cx="3733560" cy="2852640"/>
          </a:xfrm>
          <a:prstGeom prst="rect">
            <a:avLst/>
          </a:prstGeom>
          <a:ln>
            <a:noFill/>
          </a:ln>
        </p:spPr>
      </p:pic>
      <p:pic>
        <p:nvPicPr>
          <p:cNvPr id="298" name="Picture 4" descr=""/>
          <p:cNvPicPr/>
          <p:nvPr/>
        </p:nvPicPr>
        <p:blipFill>
          <a:blip r:embed="rId2"/>
          <a:stretch/>
        </p:blipFill>
        <p:spPr>
          <a:xfrm>
            <a:off x="7083720" y="4383360"/>
            <a:ext cx="3762720" cy="174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NOT?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566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Affiliated with GitHub (which is owned by Microsoft)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file editor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graphical user interface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Many user interfaces exist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Proactive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Must tell git about everything we do!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571F2E3-4765-4321-84DD-981CA930622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4CF1D06-92F4-4446-BE37-2866931FA90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43" name="Picture 7" descr=""/>
          <p:cNvPicPr/>
          <p:nvPr/>
        </p:nvPicPr>
        <p:blipFill>
          <a:blip r:embed="rId1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VIEWING CHANGES: IMAGES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838080" y="1825560"/>
            <a:ext cx="4952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2-Up: side-by-side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Swipe: left of divider is first image, right is second image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Onion Peel: images are overlaid, slider changes transparency setting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C49998D-2229-40B0-AE01-0014901F55A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9178156-4CDC-4DBE-A6BE-A4378730680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04" name="Picture 6" descr=""/>
          <p:cNvPicPr/>
          <p:nvPr/>
        </p:nvPicPr>
        <p:blipFill>
          <a:blip r:embed="rId1"/>
          <a:stretch/>
        </p:blipFill>
        <p:spPr>
          <a:xfrm>
            <a:off x="5639760" y="1967760"/>
            <a:ext cx="6124320" cy="406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VIEWING CHANGES: DOCUMENTS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Prose Diff: see word-by-word changes in formatting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FA509A6-6E08-4616-8828-04A53515DDE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E7B5193-4F0D-4EE8-9380-8A6FD70AC1A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10" name="Picture 6" descr=""/>
          <p:cNvPicPr/>
          <p:nvPr/>
        </p:nvPicPr>
        <p:blipFill>
          <a:blip r:embed="rId1"/>
          <a:stretch/>
        </p:blipFill>
        <p:spPr>
          <a:xfrm>
            <a:off x="7077240" y="2396160"/>
            <a:ext cx="4276440" cy="3209400"/>
          </a:xfrm>
          <a:prstGeom prst="rect">
            <a:avLst/>
          </a:prstGeom>
          <a:ln>
            <a:noFill/>
          </a:ln>
        </p:spPr>
      </p:pic>
      <p:pic>
        <p:nvPicPr>
          <p:cNvPr id="311" name="Picture 7" descr=""/>
          <p:cNvPicPr/>
          <p:nvPr/>
        </p:nvPicPr>
        <p:blipFill>
          <a:blip r:embed="rId2"/>
          <a:stretch/>
        </p:blipFill>
        <p:spPr>
          <a:xfrm>
            <a:off x="1540080" y="2396160"/>
            <a:ext cx="3457080" cy="1304640"/>
          </a:xfrm>
          <a:prstGeom prst="rect">
            <a:avLst/>
          </a:prstGeom>
          <a:ln>
            <a:noFill/>
          </a:ln>
        </p:spPr>
      </p:pic>
      <p:pic>
        <p:nvPicPr>
          <p:cNvPr id="312" name="Picture 8" descr=""/>
          <p:cNvPicPr/>
          <p:nvPr/>
        </p:nvPicPr>
        <p:blipFill>
          <a:blip r:embed="rId3"/>
          <a:stretch/>
        </p:blipFill>
        <p:spPr>
          <a:xfrm>
            <a:off x="1540080" y="3880800"/>
            <a:ext cx="3457080" cy="1864440"/>
          </a:xfrm>
          <a:prstGeom prst="rect">
            <a:avLst/>
          </a:prstGeom>
          <a:ln>
            <a:noFill/>
          </a:ln>
        </p:spPr>
      </p:pic>
      <p:sp>
        <p:nvSpPr>
          <p:cNvPr id="313" name="CustomShape 6"/>
          <p:cNvSpPr/>
          <p:nvPr/>
        </p:nvSpPr>
        <p:spPr>
          <a:xfrm>
            <a:off x="5318640" y="3407040"/>
            <a:ext cx="1554120" cy="1188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TELLING GIT ABOUT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838080" y="1825560"/>
            <a:ext cx="5293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that we have made file.txt, we can tell git to pay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attention to the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Transition between which two states for file.txt?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Command: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git add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Whatever we have added will be changed in the new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snapshot. No add means it won’t change!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39EAEEB-BAC7-4ABF-95F6-7CCF9AB716E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09D20C2-C497-46F8-8BB7-170AF1FC21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19" name="Picture 6" descr=""/>
          <p:cNvPicPr/>
          <p:nvPr/>
        </p:nvPicPr>
        <p:blipFill>
          <a:blip r:embed="rId1"/>
          <a:stretch/>
        </p:blipFill>
        <p:spPr>
          <a:xfrm>
            <a:off x="6187320" y="1472400"/>
            <a:ext cx="5454000" cy="454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 OF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we have reached a milestone, or we just want to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quickly and reversibly save our changes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Annotating our Snapshot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Short, simple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summary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 A few words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Extended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description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of approach. A few sentences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changes locally!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75192B7-F5C5-4927-8B26-B679ABB0A6F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A654E4D-891F-4EF1-98A8-A63EBBBE34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25" name="Picture 2" descr=""/>
          <p:cNvPicPr/>
          <p:nvPr/>
        </p:nvPicPr>
        <p:blipFill>
          <a:blip r:embed="rId1"/>
          <a:stretch/>
        </p:blipFill>
        <p:spPr>
          <a:xfrm>
            <a:off x="6654600" y="1870200"/>
            <a:ext cx="4698720" cy="37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 OF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838080" y="1825560"/>
            <a:ext cx="52549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Tell git to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take 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snapshot of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files!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Transition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between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which two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states for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file.txt?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Command: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git commit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HEAD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points to our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recent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snapshot!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66613D7-51CA-4E08-A821-16711D4E0EB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1D87427-C318-418F-BAD4-F097841607E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31" name="Picture 6" descr=""/>
          <p:cNvPicPr/>
          <p:nvPr/>
        </p:nvPicPr>
        <p:blipFill>
          <a:blip r:embed="rId1"/>
          <a:stretch/>
        </p:blipFill>
        <p:spPr>
          <a:xfrm>
            <a:off x="6427800" y="1626120"/>
            <a:ext cx="5434560" cy="475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UPLOADING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838080" y="1825560"/>
            <a:ext cx="50626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we have a commit, we can send it to 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called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push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Changes are not sent to the server by 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643C852-3B5E-426F-A9C5-E8DDD6FF6F8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921715C-8589-46BE-A116-EFF03B3D27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37" name="Picture 2" descr=""/>
          <p:cNvPicPr/>
          <p:nvPr/>
        </p:nvPicPr>
        <p:blipFill>
          <a:blip r:embed="rId1"/>
          <a:stretch/>
        </p:blipFill>
        <p:spPr>
          <a:xfrm>
            <a:off x="6095880" y="1825560"/>
            <a:ext cx="5617800" cy="411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UPLOADING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the repository cloned earlier, upload a file with any message you like!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3AA3A6A-4D5F-4204-93F8-44602DC5E72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1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42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90C0484-51C7-468C-A44C-119874D735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GOING BACK IN TIME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if we accidentally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made a change that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deleted something we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really needed?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Solution: Revert to 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previous commit!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this doesn’t delete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changes after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revert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0CCA607-32CA-4339-9303-C9870318831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4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C32F255-F627-46BA-B791-2E303F268E2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48" name="Picture 2" descr=""/>
          <p:cNvPicPr/>
          <p:nvPr/>
        </p:nvPicPr>
        <p:blipFill>
          <a:blip r:embed="rId1"/>
          <a:stretch/>
        </p:blipFill>
        <p:spPr>
          <a:xfrm>
            <a:off x="7898400" y="1027800"/>
            <a:ext cx="2971800" cy="504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GOING BACK IN TIME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838080" y="1825560"/>
            <a:ext cx="10891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Revert your message,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 commit something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different and push again!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CDC908E-8E1C-49A3-9A2F-5B55DCAB0EB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5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354B51E-A36B-48CC-9627-A68110C1FA5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MAKING COMMENTS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838080" y="1825560"/>
            <a:ext cx="10957680" cy="356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GitHub allows us to write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comments about 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Aids discussion of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changes, hopefully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productive arguments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History → Commits →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Right Click → View on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045C34F-DDC8-4E46-B213-863E231C145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717E48D-5D36-421D-BFD0-0FB9E318B7C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59" name="" descr=""/>
          <p:cNvPicPr/>
          <p:nvPr/>
        </p:nvPicPr>
        <p:blipFill>
          <a:blip r:embed="rId1"/>
          <a:stretch/>
        </p:blipFill>
        <p:spPr>
          <a:xfrm>
            <a:off x="3657600" y="3898800"/>
            <a:ext cx="5303520" cy="21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GITHUB?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Content Placeholder 7" descr=""/>
          <p:cNvPicPr/>
          <p:nvPr/>
        </p:nvPicPr>
        <p:blipFill>
          <a:blip r:embed="rId1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715E405-551C-4870-8263-EF5BA083BA6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82D6B8B-6C7E-4D16-95AF-D4763D983D6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49" name="Picture 9" descr=""/>
          <p:cNvPicPr/>
          <p:nvPr/>
        </p:nvPicPr>
        <p:blipFill>
          <a:blip r:embed="rId2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838080" y="1825560"/>
            <a:ext cx="519912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largest host for Git repositories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 (for public repositories)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great place to collaborate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Support for unique features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Comment sections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Organizations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Issue tracking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Extensible!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MAKING COMMENTS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a comment on either the revision or the original commit you made!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F2DE4DE-1212-4EF0-9D62-87E21CA3E33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6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925A6F9-178C-42D6-899E-B5C451D175B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BRANCHES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&amp; MERGING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Creating, working on, combining, and switching branches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9B5C713-E89D-455F-B711-DB6B857DB71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E2FF1D5-586D-4050-81DD-E236E83BA5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BRANCHES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838080" y="1825560"/>
            <a:ext cx="4947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you’re working on different features or as part of a larger team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Divergent history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Independent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Avoids unintended consequences!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Easy integration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BC99D88-A891-4507-A332-0B6AA34EA52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7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D2ED614-E6CD-4564-9A98-D30177D9C4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75" name="Picture 9" descr=""/>
          <p:cNvPicPr/>
          <p:nvPr/>
        </p:nvPicPr>
        <p:blipFill>
          <a:blip r:embed="rId1"/>
          <a:stretch/>
        </p:blipFill>
        <p:spPr>
          <a:xfrm>
            <a:off x="5533920" y="2362680"/>
            <a:ext cx="6152760" cy="29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CREATING &amp; SWITCHING BRANCHES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838080" y="1825560"/>
            <a:ext cx="5247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on the “Current branch” tab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 branch isn’t listed, you may have to search for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sure to publish the branch to GitHub!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BB19D31-C4B5-4CEF-9C47-E51725367A3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8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1311542-2AD9-4D76-AD23-191B6B182C2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81" name="Picture 2" descr=""/>
          <p:cNvPicPr/>
          <p:nvPr/>
        </p:nvPicPr>
        <p:blipFill>
          <a:blip r:embed="rId1"/>
          <a:stretch/>
        </p:blipFill>
        <p:spPr>
          <a:xfrm>
            <a:off x="6842160" y="2111760"/>
            <a:ext cx="4306680" cy="3513240"/>
          </a:xfrm>
          <a:prstGeom prst="rect">
            <a:avLst/>
          </a:prstGeom>
          <a:ln>
            <a:noFill/>
          </a:ln>
        </p:spPr>
      </p:pic>
      <p:pic>
        <p:nvPicPr>
          <p:cNvPr id="382" name="Picture 4" descr=""/>
          <p:cNvPicPr/>
          <p:nvPr/>
        </p:nvPicPr>
        <p:blipFill>
          <a:blip r:embed="rId2"/>
          <a:stretch/>
        </p:blipFill>
        <p:spPr>
          <a:xfrm>
            <a:off x="647280" y="4405320"/>
            <a:ext cx="5628960" cy="133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838080" y="1825560"/>
            <a:ext cx="27428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Integrates changes that take place in a different branch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Usually goes smoothly if branches don’t overlap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20802F6-4078-4319-9B4C-06769CFCF38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0B13937-AAD4-4526-828F-D2E857832F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88" name="Picture 2" descr=""/>
          <p:cNvPicPr/>
          <p:nvPr/>
        </p:nvPicPr>
        <p:blipFill>
          <a:blip r:embed="rId1"/>
          <a:srcRect l="21971" t="0" r="0" b="0"/>
          <a:stretch/>
        </p:blipFill>
        <p:spPr>
          <a:xfrm>
            <a:off x="3581280" y="1488600"/>
            <a:ext cx="3470760" cy="4687920"/>
          </a:xfrm>
          <a:prstGeom prst="rect">
            <a:avLst/>
          </a:prstGeom>
          <a:ln>
            <a:noFill/>
          </a:ln>
        </p:spPr>
      </p:pic>
      <p:pic>
        <p:nvPicPr>
          <p:cNvPr id="389" name="Picture 4" descr=""/>
          <p:cNvPicPr/>
          <p:nvPr/>
        </p:nvPicPr>
        <p:blipFill>
          <a:blip r:embed="rId2"/>
          <a:stretch/>
        </p:blipFill>
        <p:spPr>
          <a:xfrm>
            <a:off x="7284960" y="1488600"/>
            <a:ext cx="4551480" cy="468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6517535-38A2-488E-B8EA-D3618AD1733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96DCA41-011F-4136-9006-24CF6112840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94" name="Picture 6" descr=""/>
          <p:cNvPicPr/>
          <p:nvPr/>
        </p:nvPicPr>
        <p:blipFill>
          <a:blip r:embed="rId1"/>
          <a:srcRect l="0" t="10246" r="0" b="0"/>
          <a:stretch/>
        </p:blipFill>
        <p:spPr>
          <a:xfrm>
            <a:off x="3220560" y="1418760"/>
            <a:ext cx="6571800" cy="2307960"/>
          </a:xfrm>
          <a:prstGeom prst="rect">
            <a:avLst/>
          </a:prstGeom>
          <a:ln>
            <a:noFill/>
          </a:ln>
        </p:spPr>
      </p:pic>
      <p:pic>
        <p:nvPicPr>
          <p:cNvPr id="395" name="Picture 7" descr=""/>
          <p:cNvPicPr/>
          <p:nvPr/>
        </p:nvPicPr>
        <p:blipFill>
          <a:blip r:embed="rId2"/>
          <a:srcRect l="0" t="21553" r="0" b="5603"/>
          <a:stretch/>
        </p:blipFill>
        <p:spPr>
          <a:xfrm>
            <a:off x="3220560" y="4143240"/>
            <a:ext cx="6571800" cy="179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EE570C4-4B92-4032-8E1B-EF9744A5856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8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D3DB584-51E5-4D19-B0E1-80D8FC60687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00" name="Picture 2" descr=""/>
          <p:cNvPicPr/>
          <p:nvPr/>
        </p:nvPicPr>
        <p:blipFill>
          <a:blip r:embed="rId1"/>
          <a:srcRect l="0" t="0" r="4424" b="0"/>
          <a:stretch/>
        </p:blipFill>
        <p:spPr>
          <a:xfrm>
            <a:off x="156240" y="3121560"/>
            <a:ext cx="4140720" cy="1267200"/>
          </a:xfrm>
          <a:prstGeom prst="rect">
            <a:avLst/>
          </a:prstGeom>
          <a:ln>
            <a:noFill/>
          </a:ln>
        </p:spPr>
      </p:pic>
      <p:pic>
        <p:nvPicPr>
          <p:cNvPr id="401" name="Picture 4" descr=""/>
          <p:cNvPicPr/>
          <p:nvPr/>
        </p:nvPicPr>
        <p:blipFill>
          <a:blip r:embed="rId2"/>
          <a:stretch/>
        </p:blipFill>
        <p:spPr>
          <a:xfrm>
            <a:off x="4298760" y="4573080"/>
            <a:ext cx="3594240" cy="1537560"/>
          </a:xfrm>
          <a:prstGeom prst="rect">
            <a:avLst/>
          </a:prstGeom>
          <a:ln>
            <a:noFill/>
          </a:ln>
        </p:spPr>
      </p:pic>
      <p:pic>
        <p:nvPicPr>
          <p:cNvPr id="402" name="Picture 6" descr=""/>
          <p:cNvPicPr/>
          <p:nvPr/>
        </p:nvPicPr>
        <p:blipFill>
          <a:blip r:embed="rId3"/>
          <a:srcRect l="0" t="6388" r="0" b="0"/>
          <a:stretch/>
        </p:blipFill>
        <p:spPr>
          <a:xfrm>
            <a:off x="4297320" y="1318320"/>
            <a:ext cx="3597120" cy="1618560"/>
          </a:xfrm>
          <a:prstGeom prst="rect">
            <a:avLst/>
          </a:prstGeom>
          <a:ln>
            <a:noFill/>
          </a:ln>
        </p:spPr>
      </p:pic>
      <p:pic>
        <p:nvPicPr>
          <p:cNvPr id="403" name="Picture 8" descr=""/>
          <p:cNvPicPr/>
          <p:nvPr/>
        </p:nvPicPr>
        <p:blipFill>
          <a:blip r:embed="rId4"/>
          <a:stretch/>
        </p:blipFill>
        <p:spPr>
          <a:xfrm>
            <a:off x="8147160" y="2758680"/>
            <a:ext cx="3206520" cy="1992600"/>
          </a:xfrm>
          <a:prstGeom prst="rect">
            <a:avLst/>
          </a:prstGeom>
          <a:ln>
            <a:noFill/>
          </a:ln>
        </p:spPr>
      </p:pic>
      <p:sp>
        <p:nvSpPr>
          <p:cNvPr id="404" name="CustomShape 5"/>
          <p:cNvSpPr/>
          <p:nvPr/>
        </p:nvSpPr>
        <p:spPr>
          <a:xfrm flipH="1" flipV="1" rot="5400000">
            <a:off x="2631960" y="1455480"/>
            <a:ext cx="1260720" cy="20700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6"/>
          <p:cNvSpPr/>
          <p:nvPr/>
        </p:nvSpPr>
        <p:spPr>
          <a:xfrm flipH="1" rot="16200000">
            <a:off x="2785680" y="3829320"/>
            <a:ext cx="952560" cy="20718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7"/>
          <p:cNvSpPr/>
          <p:nvPr/>
        </p:nvSpPr>
        <p:spPr>
          <a:xfrm>
            <a:off x="7893360" y="1860480"/>
            <a:ext cx="1856880" cy="8982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8"/>
          <p:cNvSpPr/>
          <p:nvPr/>
        </p:nvSpPr>
        <p:spPr>
          <a:xfrm flipV="1">
            <a:off x="7893360" y="4750920"/>
            <a:ext cx="1856880" cy="59004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9"/>
          <p:cNvSpPr/>
          <p:nvPr/>
        </p:nvSpPr>
        <p:spPr>
          <a:xfrm>
            <a:off x="2693880" y="155232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(INTO)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CustomShape 10"/>
          <p:cNvSpPr/>
          <p:nvPr/>
        </p:nvSpPr>
        <p:spPr>
          <a:xfrm>
            <a:off x="2693880" y="501048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CustomShape 11"/>
          <p:cNvSpPr/>
          <p:nvPr/>
        </p:nvSpPr>
        <p:spPr>
          <a:xfrm>
            <a:off x="9750240" y="2003400"/>
            <a:ext cx="1424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(MERGED)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838080" y="1825560"/>
            <a:ext cx="54046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Occasionally, two people may have edited the same part of the same file on different branches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version do we take?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Must manually resolve conflicts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9B0C1AE-8A9B-4FBB-BF6E-217A18AD020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2C5FDF1-4724-4AFB-AEA5-E9B1D7911A8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16" name="Picture 2" descr=""/>
          <p:cNvPicPr/>
          <p:nvPr/>
        </p:nvPicPr>
        <p:blipFill>
          <a:blip r:embed="rId1"/>
          <a:stretch/>
        </p:blipFill>
        <p:spPr>
          <a:xfrm>
            <a:off x="7218720" y="1150920"/>
            <a:ext cx="4134960" cy="4240800"/>
          </a:xfrm>
          <a:prstGeom prst="rect">
            <a:avLst/>
          </a:prstGeom>
          <a:ln>
            <a:noFill/>
          </a:ln>
        </p:spPr>
      </p:pic>
      <p:pic>
        <p:nvPicPr>
          <p:cNvPr id="417" name="Picture 4" descr=""/>
          <p:cNvPicPr/>
          <p:nvPr/>
        </p:nvPicPr>
        <p:blipFill>
          <a:blip r:embed="rId2"/>
          <a:stretch/>
        </p:blipFill>
        <p:spPr>
          <a:xfrm>
            <a:off x="1524600" y="4048920"/>
            <a:ext cx="4113000" cy="226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E7B49AA-BE30-4EAA-AECF-A45BCB03F53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1719A66-5FAB-4827-BDA5-049FBE2079C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22" name="Picture 2" descr=""/>
          <p:cNvPicPr/>
          <p:nvPr/>
        </p:nvPicPr>
        <p:blipFill>
          <a:blip r:embed="rId1"/>
          <a:srcRect l="5194" t="0" r="4146" b="0"/>
          <a:stretch/>
        </p:blipFill>
        <p:spPr>
          <a:xfrm>
            <a:off x="110520" y="3333960"/>
            <a:ext cx="3846600" cy="1135080"/>
          </a:xfrm>
          <a:prstGeom prst="rect">
            <a:avLst/>
          </a:prstGeom>
          <a:ln>
            <a:noFill/>
          </a:ln>
        </p:spPr>
      </p:pic>
      <p:pic>
        <p:nvPicPr>
          <p:cNvPr id="423" name="Picture 4" descr=""/>
          <p:cNvPicPr/>
          <p:nvPr/>
        </p:nvPicPr>
        <p:blipFill>
          <a:blip r:embed="rId2"/>
          <a:srcRect l="5730" t="6849" r="2358" b="7211"/>
          <a:stretch/>
        </p:blipFill>
        <p:spPr>
          <a:xfrm>
            <a:off x="3957120" y="1458000"/>
            <a:ext cx="3588840" cy="1612800"/>
          </a:xfrm>
          <a:prstGeom prst="rect">
            <a:avLst/>
          </a:prstGeom>
          <a:ln>
            <a:noFill/>
          </a:ln>
        </p:spPr>
      </p:pic>
      <p:sp>
        <p:nvSpPr>
          <p:cNvPr id="424" name="CustomShape 5"/>
          <p:cNvSpPr/>
          <p:nvPr/>
        </p:nvSpPr>
        <p:spPr>
          <a:xfrm flipH="1" flipV="1" rot="5400000">
            <a:off x="2291760" y="1727280"/>
            <a:ext cx="1260720" cy="20700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5" name="Picture 6" descr=""/>
          <p:cNvPicPr/>
          <p:nvPr/>
        </p:nvPicPr>
        <p:blipFill>
          <a:blip r:embed="rId3"/>
          <a:stretch/>
        </p:blipFill>
        <p:spPr>
          <a:xfrm>
            <a:off x="3957120" y="4732560"/>
            <a:ext cx="3588840" cy="1623240"/>
          </a:xfrm>
          <a:prstGeom prst="rect">
            <a:avLst/>
          </a:prstGeom>
          <a:ln>
            <a:noFill/>
          </a:ln>
        </p:spPr>
      </p:pic>
      <p:sp>
        <p:nvSpPr>
          <p:cNvPr id="426" name="CustomShape 6"/>
          <p:cNvSpPr/>
          <p:nvPr/>
        </p:nvSpPr>
        <p:spPr>
          <a:xfrm flipH="1" rot="16200000">
            <a:off x="2458080" y="4044960"/>
            <a:ext cx="1074600" cy="19231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>
            <a:off x="7546320" y="2264400"/>
            <a:ext cx="2685240" cy="10692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9958320" y="3333960"/>
            <a:ext cx="546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 flipV="1">
            <a:off x="7546320" y="4257360"/>
            <a:ext cx="2685240" cy="13003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3EAFB7C-E3E7-4065-92D5-E6A50185F51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A41E31F-6D36-4B28-AA50-FB2596B7C98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34" name="Picture 4" descr=""/>
          <p:cNvPicPr/>
          <p:nvPr/>
        </p:nvPicPr>
        <p:blipFill>
          <a:blip r:embed="rId1"/>
          <a:srcRect l="5730" t="6849" r="2358" b="7211"/>
          <a:stretch/>
        </p:blipFill>
        <p:spPr>
          <a:xfrm>
            <a:off x="835560" y="1897920"/>
            <a:ext cx="3588840" cy="1612800"/>
          </a:xfrm>
          <a:prstGeom prst="rect">
            <a:avLst/>
          </a:prstGeom>
          <a:ln>
            <a:noFill/>
          </a:ln>
        </p:spPr>
      </p:pic>
      <p:pic>
        <p:nvPicPr>
          <p:cNvPr id="435" name="Picture 6" descr=""/>
          <p:cNvPicPr/>
          <p:nvPr/>
        </p:nvPicPr>
        <p:blipFill>
          <a:blip r:embed="rId2"/>
          <a:stretch/>
        </p:blipFill>
        <p:spPr>
          <a:xfrm>
            <a:off x="835560" y="4525560"/>
            <a:ext cx="3585960" cy="1623240"/>
          </a:xfrm>
          <a:prstGeom prst="rect">
            <a:avLst/>
          </a:prstGeom>
          <a:ln>
            <a:noFill/>
          </a:ln>
        </p:spPr>
      </p:pic>
      <p:sp>
        <p:nvSpPr>
          <p:cNvPr id="436" name="CustomShape 5"/>
          <p:cNvSpPr/>
          <p:nvPr/>
        </p:nvSpPr>
        <p:spPr>
          <a:xfrm flipH="1" rot="16200000">
            <a:off x="3440880" y="2700000"/>
            <a:ext cx="512280" cy="213336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7" name="Picture 2" descr=""/>
          <p:cNvPicPr/>
          <p:nvPr/>
        </p:nvPicPr>
        <p:blipFill>
          <a:blip r:embed="rId3"/>
          <a:stretch/>
        </p:blipFill>
        <p:spPr>
          <a:xfrm>
            <a:off x="8046000" y="3157560"/>
            <a:ext cx="3871800" cy="1737000"/>
          </a:xfrm>
          <a:prstGeom prst="rect">
            <a:avLst/>
          </a:prstGeom>
          <a:ln>
            <a:noFill/>
          </a:ln>
        </p:spPr>
      </p:pic>
      <p:pic>
        <p:nvPicPr>
          <p:cNvPr id="438" name="Picture 4" descr=""/>
          <p:cNvPicPr/>
          <p:nvPr/>
        </p:nvPicPr>
        <p:blipFill>
          <a:blip r:embed="rId4"/>
          <a:stretch/>
        </p:blipFill>
        <p:spPr>
          <a:xfrm>
            <a:off x="4763880" y="2222640"/>
            <a:ext cx="2939760" cy="3601440"/>
          </a:xfrm>
          <a:prstGeom prst="rect">
            <a:avLst/>
          </a:prstGeom>
          <a:ln>
            <a:noFill/>
          </a:ln>
        </p:spPr>
      </p:pic>
      <p:sp>
        <p:nvSpPr>
          <p:cNvPr id="439" name="CustomShape 6"/>
          <p:cNvSpPr/>
          <p:nvPr/>
        </p:nvSpPr>
        <p:spPr>
          <a:xfrm flipH="1" flipV="1" rot="5400000">
            <a:off x="3445560" y="3205800"/>
            <a:ext cx="501480" cy="21348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7"/>
          <p:cNvSpPr/>
          <p:nvPr/>
        </p:nvSpPr>
        <p:spPr>
          <a:xfrm>
            <a:off x="7704000" y="4023360"/>
            <a:ext cx="341640" cy="21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GITHUB NOT?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only option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GitLab, Bitbucket, 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version-control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Everything is on top of git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for source code and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programming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Difficult!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CC63718-A457-4CF2-BA90-991A59E936A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872860C-892B-4C72-9D62-8430B0796CB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56" name="Content Placeholder 7" descr=""/>
          <p:cNvPicPr/>
          <p:nvPr/>
        </p:nvPicPr>
        <p:blipFill>
          <a:blip r:embed="rId1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pic>
        <p:nvPicPr>
          <p:cNvPr id="157" name="Picture 8" descr=""/>
          <p:cNvPicPr/>
          <p:nvPr/>
        </p:nvPicPr>
        <p:blipFill>
          <a:blip r:embed="rId2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 AND 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new branch.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community.txt to include only a one-line message.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Try to merge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it fails, merge by combining the two messages. Don’t delete anyone else’s work!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A328BC5-D69E-4DE1-A657-91DB197AAF3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A283ECD-F103-40FC-8097-C1DC3C768D2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DISTRIBUTED WORK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Paradigms for getting the most out of working as a team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1BAFE7E-BB67-4384-AD02-4235E528C4B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76F20F6-DCBD-4215-BCB3-0A1954C933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0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BRANCHING WORKFLOWS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technically distributed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Try a lot of things out on separate branches &amp; merge!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work on many problems at the same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44DF15D-B7DA-42C7-9D25-B8DDA394196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DCB9083-4CDF-47AC-B009-703ACC8D0D0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6035040" y="1878840"/>
            <a:ext cx="5586120" cy="42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CENTRALIZED WORKFLOW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Everyone is equal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Leverages branches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Everyone must merge their own work!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What if you don’t like how someone else merged?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overhead from dedicated integration manager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4ED956E-7DC7-4B84-8C6D-848E13BB21B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7786317-37E1-44A6-ABF4-7FA43B07824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5519160" y="2319840"/>
            <a:ext cx="6276600" cy="270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INTEGRATION MANAGER WORKFLOW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Developers have copies of the “blessed” 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They make changes, then ask integration manager to incorporate them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overhead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accountability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FA19303-F741-433B-A5D7-72B4B13938A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8294CFE-1393-4010-9F13-93C00CAFCC9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68" name="" descr=""/>
          <p:cNvPicPr/>
          <p:nvPr/>
        </p:nvPicPr>
        <p:blipFill>
          <a:blip r:embed="rId1"/>
          <a:stretch/>
        </p:blipFill>
        <p:spPr>
          <a:xfrm>
            <a:off x="5429880" y="2560320"/>
            <a:ext cx="6457320" cy="215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LIEUTENA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NT &amp;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DICTATOR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WORKFLO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0" name="TextShape 2"/>
          <p:cNvSpPr txBox="1"/>
          <p:nvPr/>
        </p:nvSpPr>
        <p:spPr>
          <a:xfrm>
            <a:off x="838080" y="1825560"/>
            <a:ext cx="4831200" cy="439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Essentially the same as integration manager with one more layer to go through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overhead, but can use expertise effectively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Lieutenant 1 expert in programming, Lieutenant 2 in design, for example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E974704-0152-42A9-80F0-C1D2C45E1F5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7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37B73CA-5A17-4C6B-ACAE-ABB2534D96A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74" name="" descr=""/>
          <p:cNvPicPr/>
          <p:nvPr/>
        </p:nvPicPr>
        <p:blipFill>
          <a:blip r:embed="rId1"/>
          <a:stretch/>
        </p:blipFill>
        <p:spPr>
          <a:xfrm>
            <a:off x="5669280" y="2229480"/>
            <a:ext cx="6409800" cy="32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ACKNOWLEDGMENTS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figures are taken from Pro Git book, written by Scott Chacon and Ben Straub and published by Apress, used under the terms of the Creative Commons Attribution-NonCommercial-ShareAlike 3.0 Unported License.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GitHub Mark and Octocat are used under their official license (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https://github.com/logos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Git logo is used under the Creative Commons Attribution 3.0 Unported License.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Screenshots are taken from GitHub Desktop and Atom.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F8C2598-7A1C-4B26-8341-4A666547507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2D31008-3077-4951-AFDB-C356D787A30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INTEGRATION MANAGER WORKFLOW IN GITHUB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see this workflow in GitHub all the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Fork &amp; Pull Request: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Make a copy of a repository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Make a change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Ask the original repository’s owner to “pull” your proposed change into his project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BA89914-50F0-4D1D-97CF-305EA0CE7E9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B8BD0E0-526B-405F-AA51-03E28E8B0E2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GITHUB &amp; GITHUB DESKTOP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A walkthrough of the user interfaces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B3F4BAF-9867-4AF1-97A4-1A40ABF91C9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767CEB3-C8D7-4D7F-9CB0-27A92FC1FCF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GETTING OUR BEARINGS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F315771-EA56-469F-B16A-97B3C3863E6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5B995B1-097C-4845-A463-A7CF0AE151B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STRUCTURE OF A GIT REPOSITORY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Snapshots, Locality, File States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1A81E3B-5740-412F-A8F5-BA2C0EC62AD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5E565B9-9F37-45F4-812E-342D9A77A7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38080" y="1825560"/>
            <a:ext cx="10261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Sample Snapshot: Caption and Set of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see all files present at any of these times!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E29BE9B-257C-418D-9762-AF491DE26E8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ACAFFF2-320B-4A4A-858E-49C88C630C4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7" name="Picture 11" descr=""/>
          <p:cNvPicPr/>
          <p:nvPr/>
        </p:nvPicPr>
        <p:blipFill>
          <a:blip r:embed="rId1"/>
          <a:srcRect l="0" t="38722" r="0" b="0"/>
          <a:stretch/>
        </p:blipFill>
        <p:spPr>
          <a:xfrm>
            <a:off x="1380960" y="2355840"/>
            <a:ext cx="9429480" cy="1284120"/>
          </a:xfrm>
          <a:prstGeom prst="rect">
            <a:avLst/>
          </a:prstGeom>
          <a:ln>
            <a:noFill/>
          </a:ln>
        </p:spPr>
      </p:pic>
      <p:sp>
        <p:nvSpPr>
          <p:cNvPr id="17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79" name="Picture 7" descr=""/>
          <p:cNvPicPr/>
          <p:nvPr/>
        </p:nvPicPr>
        <p:blipFill>
          <a:blip r:embed="rId2"/>
          <a:stretch/>
        </p:blipFill>
        <p:spPr>
          <a:xfrm>
            <a:off x="5495760" y="4394880"/>
            <a:ext cx="5857560" cy="1247400"/>
          </a:xfrm>
          <a:prstGeom prst="rect">
            <a:avLst/>
          </a:prstGeom>
          <a:ln>
            <a:noFill/>
          </a:ln>
        </p:spPr>
      </p:pic>
      <p:pic>
        <p:nvPicPr>
          <p:cNvPr id="180" name="Picture 8" descr=""/>
          <p:cNvPicPr/>
          <p:nvPr/>
        </p:nvPicPr>
        <p:blipFill>
          <a:blip r:embed="rId3"/>
          <a:stretch/>
        </p:blipFill>
        <p:spPr>
          <a:xfrm>
            <a:off x="838080" y="4575600"/>
            <a:ext cx="4246920" cy="88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1889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2019-05-29T19:12:27Z</dcterms:created>
  <dc:creator>blanqui</dc:creator>
  <dc:description/>
  <dc:language>en-US</dc:language>
  <cp:lastModifiedBy/>
  <dcterms:modified xsi:type="dcterms:W3CDTF">2019-06-16T22:34:48Z</dcterms:modified>
  <cp:revision>318</cp:revision>
  <dc:subject/>
  <dc:title>Introduction to Git &amp; Github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44</vt:i4>
  </property>
</Properties>
</file>