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07" r:id="rId1"/>
  </p:sldMasterIdLst>
  <p:notesMasterIdLst>
    <p:notesMasterId r:id="rId41"/>
  </p:notesMasterIdLst>
  <p:sldIdLst>
    <p:sldId id="266" r:id="rId2"/>
    <p:sldId id="264" r:id="rId3"/>
    <p:sldId id="269" r:id="rId4"/>
    <p:sldId id="286" r:id="rId5"/>
    <p:sldId id="278" r:id="rId6"/>
    <p:sldId id="288" r:id="rId7"/>
    <p:sldId id="267" r:id="rId8"/>
    <p:sldId id="289" r:id="rId9"/>
    <p:sldId id="270" r:id="rId10"/>
    <p:sldId id="272" r:id="rId11"/>
    <p:sldId id="292" r:id="rId12"/>
    <p:sldId id="294" r:id="rId13"/>
    <p:sldId id="295" r:id="rId14"/>
    <p:sldId id="277" r:id="rId15"/>
    <p:sldId id="296" r:id="rId16"/>
    <p:sldId id="276" r:id="rId17"/>
    <p:sldId id="273" r:id="rId18"/>
    <p:sldId id="274" r:id="rId19"/>
    <p:sldId id="275" r:id="rId20"/>
    <p:sldId id="297" r:id="rId21"/>
    <p:sldId id="298" r:id="rId22"/>
    <p:sldId id="279" r:id="rId23"/>
    <p:sldId id="301" r:id="rId24"/>
    <p:sldId id="302" r:id="rId25"/>
    <p:sldId id="303" r:id="rId26"/>
    <p:sldId id="280" r:id="rId27"/>
    <p:sldId id="304" r:id="rId28"/>
    <p:sldId id="281" r:id="rId29"/>
    <p:sldId id="282" r:id="rId30"/>
    <p:sldId id="283" r:id="rId31"/>
    <p:sldId id="284" r:id="rId32"/>
    <p:sldId id="299" r:id="rId33"/>
    <p:sldId id="300" r:id="rId34"/>
    <p:sldId id="285" r:id="rId35"/>
    <p:sldId id="305" r:id="rId36"/>
    <p:sldId id="307" r:id="rId37"/>
    <p:sldId id="306" r:id="rId38"/>
    <p:sldId id="309" r:id="rId39"/>
    <p:sldId id="26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67" d="100"/>
          <a:sy n="67" d="100"/>
        </p:scale>
        <p:origin x="76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3B93-8523-4DBC-8FC5-65A9B9CDE5EE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628E46-8560-4C79-B9D9-6B96D08CE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58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6EB4-B6EF-44F6-BBD1-CD5E279CFAE2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7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05AA7-4C18-4A99-8AAA-8677C1976FC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28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D668-33DD-41B9-B668-7E7FF430C34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3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966" y="365125"/>
            <a:ext cx="8930833" cy="1325563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73C59A9-E4E5-4D3F-8716-3C8F974175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838200" y="365125"/>
            <a:ext cx="1282521" cy="128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6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2F255A-62D8-4526-AB18-ADD83C0FBA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378849" y="2581174"/>
            <a:ext cx="1981301" cy="198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27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C325-9442-4629-8CC6-5CAC69736C93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FACB-3FED-4607-9FDD-34A82581A119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3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05D6-2E3E-42F7-ABBA-DCD51C704328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7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5AAB-8888-45FB-8C4E-B86AF9A05200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6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6CED-8AFA-412F-B61A-472E6093CDBA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8AB2-2970-444D-B1FF-A9F37FC020F5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384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8AE1E-D441-45CD-8192-49B13802301D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Digital Scholarship Services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 dirty="0"/>
              <a:t> cf24@rice.edu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 dirty="0"/>
              <a:t> library.rice.edu/</a:t>
            </a:r>
            <a:r>
              <a:rPr lang="en-US" dirty="0" err="1"/>
              <a:t>dss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8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6236"/>
            <a:ext cx="9144000" cy="260372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Introduction to </a:t>
            </a:r>
            <a:br>
              <a:rPr lang="en-US" b="1" dirty="0"/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Time Series Analysis</a:t>
            </a:r>
            <a:br>
              <a:rPr lang="en-US" sz="6600" dirty="0">
                <a:solidFill>
                  <a:srgbClr val="860000"/>
                </a:solidFill>
              </a:rPr>
            </a:br>
            <a:endParaRPr lang="en-US" dirty="0">
              <a:solidFill>
                <a:srgbClr val="86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27113" y="80423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27112" y="6090491"/>
            <a:ext cx="10421957" cy="22034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159" y="5088031"/>
            <a:ext cx="1849755" cy="636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19309" y="5045316"/>
            <a:ext cx="1954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Fondren</a:t>
            </a:r>
            <a:r>
              <a:rPr lang="en-US" b="1" dirty="0"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Library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51342" y="5355604"/>
            <a:ext cx="272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Digital Scholarship Services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491D1FC-6841-42CB-9899-8DD49951D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356415" y="2549820"/>
            <a:ext cx="3175116" cy="3175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95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COMPONENTS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Cycles that repeat</a:t>
            </a:r>
          </a:p>
          <a:p>
            <a:r>
              <a:rPr lang="en-US" dirty="0"/>
              <a:t>Commonly by month, day of week, day of year,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HOUR OF DAY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pic>
        <p:nvPicPr>
          <p:cNvPr id="3" name="Picture 2" descr="A picture containing wall, photo&#10;&#10;Description automatically generated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36" y="1605064"/>
            <a:ext cx="6761123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DAY OF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B4BA44-0590-403D-983E-E588E897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33427" y="1605064"/>
            <a:ext cx="6761122" cy="450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7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HOLIDAYS</a:t>
            </a:r>
          </a:p>
        </p:txBody>
      </p:sp>
      <p:pic>
        <p:nvPicPr>
          <p:cNvPr id="3" name="Content Placeholder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E1134249-FB42-45A5-8E66-082581C51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BACK AT 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6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NOISE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easy to quantify, but the assumption is that there is some randomness we haven’t accounted for</a:t>
            </a:r>
          </a:p>
          <a:p>
            <a:r>
              <a:rPr lang="en-US" dirty="0"/>
              <a:t>The statistician’s approach: assume this randomness behaves nicely so we can build some great models!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7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YOUR</a:t>
            </a:r>
            <a:br>
              <a:rPr lang="en-US" dirty="0"/>
            </a:br>
            <a:r>
              <a:rPr lang="en-US" dirty="0"/>
              <a:t>DATA STATIONARY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your data appetizing for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39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STATIONARY DATA?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Intuitively, it doesn’t matter where you are in the series</a:t>
            </a:r>
          </a:p>
          <a:p>
            <a:pPr lvl="1"/>
            <a:r>
              <a:rPr lang="en-US" dirty="0"/>
              <a:t>If it’s Monday or Friday, you can model it the same way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493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7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WHAT ARE TIME SERIES?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| Email cf24@rice.edu | library.rice.edu/dss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6C9ED-58DA-41A6-B894-9B830C59600E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03A20F-A47A-4830-AA63-199D9599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Simply, data that are collected in a certain order</a:t>
            </a:r>
          </a:p>
          <a:p>
            <a:r>
              <a:rPr lang="en-US" dirty="0"/>
              <a:t>Evenly or unevenly spaced</a:t>
            </a:r>
          </a:p>
          <a:p>
            <a:r>
              <a:rPr lang="en-US" dirty="0"/>
              <a:t>Any number of variables</a:t>
            </a:r>
          </a:p>
        </p:txBody>
      </p:sp>
    </p:spTree>
    <p:extLst>
      <p:ext uri="{BB962C8B-B14F-4D97-AF65-F5344CB8AC3E}">
        <p14:creationId xmlns:p14="http://schemas.microsoft.com/office/powerpoint/2010/main" val="999144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 EXAMPLE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81D79DD3-1A23-4425-93AB-C2F4AD2C0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366431"/>
            <a:ext cx="5715798" cy="3810532"/>
          </a:xfrm>
          <a:prstGeom prst="rect">
            <a:avLst/>
          </a:prstGeom>
        </p:spPr>
      </p:pic>
      <p:pic>
        <p:nvPicPr>
          <p:cNvPr id="10" name="Picture 9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4DB675E2-5136-47EF-A8E1-1A96E56E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2366431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0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DETRENDING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our estimate of the data looking at trend only</a:t>
            </a:r>
          </a:p>
          <a:p>
            <a:r>
              <a:rPr lang="en-US" dirty="0"/>
              <a:t>But where do we get the trend from?</a:t>
            </a:r>
          </a:p>
          <a:p>
            <a:pPr lvl="1"/>
            <a:r>
              <a:rPr lang="en-US" dirty="0"/>
              <a:t>We have to estimate it ourselves!</a:t>
            </a:r>
          </a:p>
          <a:p>
            <a:pPr lvl="1"/>
            <a:r>
              <a:rPr lang="en-US" dirty="0"/>
              <a:t>What kind of trend is it? Trends don’t have to be linear!</a:t>
            </a:r>
          </a:p>
          <a:p>
            <a:pPr lvl="1"/>
            <a:r>
              <a:rPr lang="en-US" dirty="0"/>
              <a:t>Something else that could go wrong…</a:t>
            </a:r>
          </a:p>
          <a:p>
            <a:pPr lvl="1"/>
            <a:r>
              <a:rPr lang="en-US" dirty="0"/>
              <a:t>Can we do better?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73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40A6-4344-46B7-89C4-4E16031C9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Subtracting values separated by some constant value</a:t>
            </a:r>
          </a:p>
          <a:p>
            <a:r>
              <a:rPr lang="en-US" dirty="0"/>
              <a:t>If there’s a linear trend, first order differencing will get rid of it!</a:t>
            </a:r>
          </a:p>
          <a:p>
            <a:pPr lvl="1"/>
            <a:r>
              <a:rPr lang="en-US" dirty="0"/>
              <a:t>You can do higher orders for quadratic trends,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Also, used for removing some cyclic effects</a:t>
            </a:r>
          </a:p>
          <a:p>
            <a:pPr lvl="1"/>
            <a:r>
              <a:rPr lang="en-US" dirty="0"/>
              <a:t>Weekly cycle? Difference by 7!</a:t>
            </a:r>
          </a:p>
          <a:p>
            <a:r>
              <a:rPr lang="en-US" dirty="0"/>
              <a:t>Can do many of these at once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5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1</a:t>
            </a:r>
            <a:r>
              <a:rPr lang="en-US" baseline="30000" dirty="0"/>
              <a:t>st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2" name="Picture 11" descr="A close up of an object&#10;&#10;Description automatically generated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32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7</a:t>
            </a:r>
            <a:r>
              <a:rPr lang="en-US" baseline="30000" dirty="0"/>
              <a:t>th</a:t>
            </a:r>
            <a:r>
              <a:rPr lang="en-US" dirty="0"/>
              <a:t>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95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862C-8B28-4EF5-9C6F-0187B05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DIFFERENCING EXAMPLE: BOTH!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79BB-4734-4439-A76F-2976CABC2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93F74-35B5-4B3E-BE77-B47F3529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E8AA-9A3E-467A-A16A-CED9E58C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BDA63B-B698-427D-8F40-BBF7EE5F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84803" y="1954613"/>
            <a:ext cx="5715798" cy="3810532"/>
          </a:xfrm>
          <a:prstGeom prst="rect">
            <a:avLst/>
          </a:prstGeom>
        </p:spPr>
      </p:pic>
      <p:pic>
        <p:nvPicPr>
          <p:cNvPr id="14" name="Picture 13" descr="A picture containing object&#10;&#10;Description automatically generated">
            <a:extLst>
              <a:ext uri="{FF2B5EF4-FFF2-40B4-BE49-F238E27FC236}">
                <a16:creationId xmlns:a16="http://schemas.microsoft.com/office/drawing/2014/main" id="{7137C433-1CD0-43BC-9688-AF18563F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7" y="1954613"/>
            <a:ext cx="5715798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56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know what orders are likely to help?</a:t>
            </a:r>
          </a:p>
          <a:p>
            <a:r>
              <a:rPr lang="en-US" dirty="0"/>
              <a:t>Lagged scatterplots!</a:t>
            </a:r>
          </a:p>
          <a:p>
            <a:pPr lvl="1"/>
            <a:r>
              <a:rPr lang="en-US" dirty="0"/>
              <a:t>Essentially, plotting one point versus a previous point</a:t>
            </a:r>
          </a:p>
          <a:p>
            <a:r>
              <a:rPr lang="en-US" dirty="0"/>
              <a:t>If there’s an obvious trend (either positive or negative) it’s probably a good idea to try differencing!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67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LAGGED SCATTERPLOTS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BC82BB-F89F-4421-9F16-389C95C2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258" y="1454284"/>
            <a:ext cx="4946515" cy="49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61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Interpretable, simple and speedy time series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65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Auto-Regressive Integrated Moving Average models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Great at producing flexible models, solid support of periodic behavior and trending</a:t>
            </a:r>
          </a:p>
          <a:p>
            <a:pPr lvl="1"/>
            <a:r>
              <a:rPr lang="en-US" dirty="0"/>
              <a:t>Parameters are fairly easy to interpret</a:t>
            </a:r>
          </a:p>
          <a:p>
            <a:pPr lvl="1"/>
            <a:r>
              <a:rPr lang="en-US" dirty="0"/>
              <a:t>Widely used and mathematically well-understood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Bit of a pain to figure out the right parameters</a:t>
            </a:r>
          </a:p>
          <a:p>
            <a:pPr lvl="1"/>
            <a:r>
              <a:rPr lang="en-US" dirty="0"/>
              <a:t>Not great at dealing with holidays,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5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SO SPECIAL ABOUT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statistical models depend upon data points being independent</a:t>
            </a:r>
          </a:p>
          <a:p>
            <a:pPr lvl="1"/>
            <a:r>
              <a:rPr lang="en-US" dirty="0"/>
              <a:t>Linear Regression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Many more!</a:t>
            </a:r>
          </a:p>
          <a:p>
            <a:r>
              <a:rPr lang="en-US" dirty="0"/>
              <a:t>With time series, this basic assumption underlying the entire model can be wrong!</a:t>
            </a:r>
          </a:p>
          <a:p>
            <a:r>
              <a:rPr lang="en-US" dirty="0"/>
              <a:t>Disastrous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78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6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CF90-3E7B-4978-AB0C-ED516541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FEF5-E74A-4EFE-9368-8FD74B05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A09F-EC7A-4EF6-AB3A-0DC48B1B7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B7F07-2C50-4473-BABC-57C52FDD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5E43E-0696-4C60-A72C-BBB5B444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777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350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5820-4288-4CB6-888A-5CBF5468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AUTOCORRELATION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943F-FC31-4BE3-AB00-BAB4B1295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348B-D7FE-46ED-8C48-CF5A55FF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9279-A1E7-4F19-B4BF-8C6B59A4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22C41-7366-4DE2-9AF4-E75E189A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24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0482-6913-4A5E-A533-479864CB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71C9-2790-46C9-B80B-52D21543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DAF35-209C-48FA-AAAB-F69E141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22A6-180D-41CF-9959-4347A11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E3146-0C2B-4CC7-BC7C-FD23AAF7E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40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Facebook’s in-house forecasting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73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Cutting up a forecast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Fast and scalable</a:t>
            </a:r>
          </a:p>
          <a:p>
            <a:pPr lvl="1"/>
            <a:r>
              <a:rPr lang="en-US" dirty="0"/>
              <a:t>Parameters are very easy to understand</a:t>
            </a:r>
          </a:p>
          <a:p>
            <a:pPr lvl="1"/>
            <a:r>
              <a:rPr lang="en-US" dirty="0"/>
              <a:t>Deals with holidays very elegantly</a:t>
            </a:r>
          </a:p>
          <a:p>
            <a:pPr lvl="1"/>
            <a:r>
              <a:rPr lang="en-US" dirty="0"/>
              <a:t>Splitting models up allows even more flexibility</a:t>
            </a:r>
          </a:p>
          <a:p>
            <a:pPr lvl="1"/>
            <a:r>
              <a:rPr lang="en-US" dirty="0"/>
              <a:t>Performs quite well! Results often better than ARIMA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Not as widely used (released in Sept. 2017)!</a:t>
            </a:r>
          </a:p>
          <a:p>
            <a:pPr lvl="1"/>
            <a:r>
              <a:rPr lang="en-US" dirty="0"/>
              <a:t>The jury’s still out on this 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1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02FB34-7510-47BC-8952-A1FE9728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  <a:br>
              <a:rPr lang="en-US" dirty="0"/>
            </a:br>
            <a:r>
              <a:rPr lang="en-US" dirty="0"/>
              <a:t>APPROACHES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CA70F1A-579E-4144-AE97-14FFC08FF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Breaking out the big guns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929EF-0967-4B34-81B8-24D9EF91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35DD-F2EA-40D3-8039-8CD3802B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B9A57-323C-47F5-867F-693F95A1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732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C0DCD3-95F8-4E1F-BF1A-5FAAB84A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BB1FAB-BB61-4B66-A4EA-A0EABC2B3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Incomprehensible but extremely powerful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Often extremely accurate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More or less impossible to understand what any of the parameters mean</a:t>
            </a:r>
          </a:p>
          <a:p>
            <a:pPr lvl="1"/>
            <a:r>
              <a:rPr lang="en-US" dirty="0"/>
              <a:t>Can take a very long time to train the model</a:t>
            </a:r>
          </a:p>
          <a:p>
            <a:pPr lvl="1"/>
            <a:r>
              <a:rPr lang="en-US" dirty="0"/>
              <a:t>Lots of moving parts and things that can go wrong</a:t>
            </a:r>
          </a:p>
          <a:p>
            <a:r>
              <a:rPr lang="en-US" dirty="0"/>
              <a:t>But perhaps here, </a:t>
            </a:r>
            <a:r>
              <a:rPr lang="en-US"/>
              <a:t>that one pro </a:t>
            </a:r>
            <a:r>
              <a:rPr lang="en-US" dirty="0"/>
              <a:t>may outweigh all the cons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6D86-7CE0-416E-B2A3-402D20EE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D112-7CF4-4BB9-B46E-B366A505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5551-85BF-4C9F-8893-AA28ECA8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54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ED3EB3-7E98-4A82-8335-7321D9E3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Plots were created using the ggplot2 package in R</a:t>
            </a:r>
          </a:p>
          <a:p>
            <a:r>
              <a:rPr lang="en-US" dirty="0"/>
              <a:t>Shumway and </a:t>
            </a:r>
            <a:r>
              <a:rPr lang="en-US" dirty="0" err="1"/>
              <a:t>Stoffer’s</a:t>
            </a:r>
            <a:r>
              <a:rPr lang="en-US" dirty="0"/>
              <a:t> </a:t>
            </a:r>
            <a:r>
              <a:rPr lang="en-US" i="1" dirty="0"/>
              <a:t>Time Series Analysis and Its Applications With R Examples, Fourth Edition </a:t>
            </a:r>
            <a:r>
              <a:rPr lang="en-US" dirty="0"/>
              <a:t>published by Springer was used as the main reference for the ARIMA section</a:t>
            </a:r>
          </a:p>
          <a:p>
            <a:r>
              <a:rPr lang="en-US" i="1" dirty="0"/>
              <a:t>Forecasting at Scale </a:t>
            </a:r>
            <a:r>
              <a:rPr lang="en-US" dirty="0"/>
              <a:t>by Sean J. Taylor and Benjamin </a:t>
            </a:r>
            <a:r>
              <a:rPr lang="en-US" dirty="0" err="1"/>
              <a:t>Letham</a:t>
            </a:r>
            <a:r>
              <a:rPr lang="en-US" dirty="0"/>
              <a:t> at Facebook was used as the main reference for the Prophet section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 are extremely useful for forecasting</a:t>
            </a:r>
          </a:p>
          <a:p>
            <a:pPr lvl="1"/>
            <a:r>
              <a:rPr lang="en-US" dirty="0"/>
              <a:t>Weather</a:t>
            </a:r>
          </a:p>
          <a:p>
            <a:pPr lvl="1"/>
            <a:r>
              <a:rPr lang="en-US" dirty="0"/>
              <a:t>Stocks (although this is very hard!)</a:t>
            </a:r>
          </a:p>
          <a:p>
            <a:pPr lvl="1"/>
            <a:r>
              <a:rPr lang="en-US" dirty="0"/>
              <a:t>Sports predictions</a:t>
            </a:r>
          </a:p>
          <a:p>
            <a:pPr lvl="1"/>
            <a:r>
              <a:rPr lang="en-US" dirty="0"/>
              <a:t>Election predictions</a:t>
            </a:r>
          </a:p>
          <a:p>
            <a:r>
              <a:rPr lang="en-US" dirty="0"/>
              <a:t>Well suited to a wide class of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 descr="A picture containing sky, water, boat&#10;&#10;Description automatically generated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3"/>
          <a:stretch/>
        </p:blipFill>
        <p:spPr>
          <a:xfrm>
            <a:off x="2422966" y="2285662"/>
            <a:ext cx="7339519" cy="40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1736-8933-4842-81FB-C5DCC7C0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QUICK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2C4E3-F71B-4C6F-8570-4ECA72D7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Simple Linear Regression vs. a Time Series Model (ARIMA)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D5B6F-54DE-49BD-B70E-94836B9B8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8BEBC-3FBD-4574-BD63-2697EB242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21C00-87BF-4A7C-B66E-67269A1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DB8445-603D-48AA-9FDD-1C2B83BA1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6"/>
          <a:stretch/>
        </p:blipFill>
        <p:spPr>
          <a:xfrm>
            <a:off x="2588062" y="2302043"/>
            <a:ext cx="7015876" cy="41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6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4E2338-1026-45D4-9455-B21A88F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AND</a:t>
            </a:r>
            <a:br>
              <a:rPr lang="en-US" dirty="0"/>
            </a:br>
            <a:r>
              <a:rPr lang="en-US" dirty="0"/>
              <a:t>SEASONALITY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42CCAB-C8E2-48A8-A9DF-EB0383A8B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filter out the noise and model what really matters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94ACB-62A5-4F09-8C21-F0CE9BFB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E40A0-A7D8-4DC3-BC9E-BADA32DA200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02B0-893D-4696-B6F7-A126B8D1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A495-0063-4571-8969-0DD770DB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96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TIME SERIES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72C99-D8A9-48D3-AA08-A12DBDE8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96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5B4BC0-844B-4414-A623-BEF78AAC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F37F1-4F33-429F-A568-1A3ADC499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EED8-D7D4-44E9-BFBC-ED06B5996D94}" type="datetime4">
              <a:rPr lang="en-US" smtClean="0"/>
              <a:t>July 29, 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FA57-C126-4795-A5F6-DD33AAC5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Digital Scholarship Services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 Email</a:t>
            </a:r>
            <a:r>
              <a:rPr lang="en-US"/>
              <a:t> cf24@rice.edu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|</a:t>
            </a:r>
            <a:r>
              <a:rPr lang="en-US"/>
              <a:t> library.rice.edu/dss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9567-BB70-4798-8746-D0B522CC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9" name="Picture 8" descr="A picture containing object, wall&#10;&#10;Description automatically generated">
            <a:extLst>
              <a:ext uri="{FF2B5EF4-FFF2-40B4-BE49-F238E27FC236}">
                <a16:creationId xmlns:a16="http://schemas.microsoft.com/office/drawing/2014/main" id="{D1F54434-5FE9-421C-937F-45796FA60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09" y="1653161"/>
            <a:ext cx="6732750" cy="44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821766"/>
      </p:ext>
    </p:extLst>
  </p:cSld>
  <p:clrMapOvr>
    <a:masterClrMapping/>
  </p:clrMapOvr>
</p:sld>
</file>

<file path=ppt/theme/theme1.xml><?xml version="1.0" encoding="utf-8"?>
<a:theme xmlns:a="http://schemas.openxmlformats.org/drawingml/2006/main" name="fondren scholarship servic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ndren scholarship services" id="{8F06649C-F4CB-4283-B31C-864C02E279B8}" vid="{A4B97B29-6DDA-4F37-9EE7-1740D7A852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fondren scholarship services</Template>
  <TotalTime>364</TotalTime>
  <Words>1480</Words>
  <Application>Microsoft Office PowerPoint</Application>
  <PresentationFormat>Widescreen</PresentationFormat>
  <Paragraphs>230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fondren scholarship services</vt:lpstr>
      <vt:lpstr>Introduction to  Time Series Analysis </vt:lpstr>
      <vt:lpstr>WHAT ARE TIME SERIES?</vt:lpstr>
      <vt:lpstr>WHAT’S SO SPECIAL ABOUT TIME?</vt:lpstr>
      <vt:lpstr>WHY IS THIS IMPORTANT?</vt:lpstr>
      <vt:lpstr>ONE QUICK EXAMPLE</vt:lpstr>
      <vt:lpstr>ONE QUICK EXAMPLE</vt:lpstr>
      <vt:lpstr>TRENDS AND SEASONALITY</vt:lpstr>
      <vt:lpstr>A SAMPLE TIME SERIES</vt:lpstr>
      <vt:lpstr>TRENDS</vt:lpstr>
      <vt:lpstr>PERIODIC COMPONENTS</vt:lpstr>
      <vt:lpstr>BY HOUR OF DAY</vt:lpstr>
      <vt:lpstr>BY DAY OF MONTH</vt:lpstr>
      <vt:lpstr>BY MONTH</vt:lpstr>
      <vt:lpstr>HOLIDAYS</vt:lpstr>
      <vt:lpstr>LOOKING BACK AT IT</vt:lpstr>
      <vt:lpstr>WHITE NOISE</vt:lpstr>
      <vt:lpstr>HOW TO MAKE YOUR DATA STATIONARY</vt:lpstr>
      <vt:lpstr>WHAT IS STATIONARY DATA?</vt:lpstr>
      <vt:lpstr>DETRENDING</vt:lpstr>
      <vt:lpstr>DETRENDING EXAMPLE</vt:lpstr>
      <vt:lpstr>DETRENDING</vt:lpstr>
      <vt:lpstr>DIFFERENCING</vt:lpstr>
      <vt:lpstr>DIFFERENCING EXAMPLE: 1st ORDER</vt:lpstr>
      <vt:lpstr>DIFFERENCING EXAMPLE: 7th ORDER</vt:lpstr>
      <vt:lpstr>DIFFERENCING EXAMPLE: BOTH!</vt:lpstr>
      <vt:lpstr>LAGGED SCATTERPLOTS</vt:lpstr>
      <vt:lpstr>LAGGED SCATTERPLOTS EXAMPLE</vt:lpstr>
      <vt:lpstr>ARIMA MODELS</vt:lpstr>
      <vt:lpstr>ARIMA MODELS</vt:lpstr>
      <vt:lpstr>AUTOREGRESSIVE</vt:lpstr>
      <vt:lpstr>MOVING AVERAGE</vt:lpstr>
      <vt:lpstr>AUTOCORRELATION PLOTS</vt:lpstr>
      <vt:lpstr>PARTIAL AUTOCORRELATION PLOTS</vt:lpstr>
      <vt:lpstr>PLAYING AROUND WITH ARIMA</vt:lpstr>
      <vt:lpstr>PROPHET MODELS</vt:lpstr>
      <vt:lpstr>PROPHET MODELS</vt:lpstr>
      <vt:lpstr>NEURAL NETWORK APPROACHES</vt:lpstr>
      <vt:lpstr>NEURAL NETWORK MODELS</vt:lpstr>
      <vt:lpstr>ACKNOWLEDGMENTS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 &amp; Github</dc:title>
  <dc:creator>blanqui</dc:creator>
  <cp:lastModifiedBy>Corrin Fosmire</cp:lastModifiedBy>
  <cp:revision>131</cp:revision>
  <dcterms:created xsi:type="dcterms:W3CDTF">2019-05-29T19:12:27Z</dcterms:created>
  <dcterms:modified xsi:type="dcterms:W3CDTF">2019-07-30T02:44:01Z</dcterms:modified>
</cp:coreProperties>
</file>