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76"/>
  </p:notesMasterIdLst>
  <p:sldIdLst>
    <p:sldId id="266" r:id="rId2"/>
    <p:sldId id="264" r:id="rId3"/>
    <p:sldId id="269" r:id="rId4"/>
    <p:sldId id="286" r:id="rId5"/>
    <p:sldId id="278" r:id="rId6"/>
    <p:sldId id="288" r:id="rId7"/>
    <p:sldId id="267" r:id="rId8"/>
    <p:sldId id="289" r:id="rId9"/>
    <p:sldId id="270" r:id="rId10"/>
    <p:sldId id="272" r:id="rId11"/>
    <p:sldId id="292" r:id="rId12"/>
    <p:sldId id="294" r:id="rId13"/>
    <p:sldId id="295" r:id="rId14"/>
    <p:sldId id="277" r:id="rId15"/>
    <p:sldId id="296" r:id="rId16"/>
    <p:sldId id="276" r:id="rId17"/>
    <p:sldId id="273" r:id="rId18"/>
    <p:sldId id="274" r:id="rId19"/>
    <p:sldId id="298" r:id="rId20"/>
    <p:sldId id="297" r:id="rId21"/>
    <p:sldId id="279" r:id="rId22"/>
    <p:sldId id="301" r:id="rId23"/>
    <p:sldId id="302" r:id="rId24"/>
    <p:sldId id="303" r:id="rId25"/>
    <p:sldId id="280" r:id="rId26"/>
    <p:sldId id="304" r:id="rId27"/>
    <p:sldId id="310" r:id="rId28"/>
    <p:sldId id="311" r:id="rId29"/>
    <p:sldId id="316" r:id="rId30"/>
    <p:sldId id="317" r:id="rId31"/>
    <p:sldId id="321" r:id="rId32"/>
    <p:sldId id="318" r:id="rId33"/>
    <p:sldId id="319" r:id="rId34"/>
    <p:sldId id="320" r:id="rId35"/>
    <p:sldId id="281" r:id="rId36"/>
    <p:sldId id="282" r:id="rId37"/>
    <p:sldId id="283" r:id="rId38"/>
    <p:sldId id="284" r:id="rId39"/>
    <p:sldId id="299" r:id="rId40"/>
    <p:sldId id="300" r:id="rId41"/>
    <p:sldId id="314" r:id="rId42"/>
    <p:sldId id="315" r:id="rId43"/>
    <p:sldId id="285" r:id="rId44"/>
    <p:sldId id="322" r:id="rId45"/>
    <p:sldId id="323" r:id="rId46"/>
    <p:sldId id="324" r:id="rId47"/>
    <p:sldId id="305" r:id="rId48"/>
    <p:sldId id="307" r:id="rId49"/>
    <p:sldId id="326" r:id="rId50"/>
    <p:sldId id="327" r:id="rId51"/>
    <p:sldId id="328" r:id="rId52"/>
    <p:sldId id="330" r:id="rId53"/>
    <p:sldId id="329" r:id="rId54"/>
    <p:sldId id="325" r:id="rId55"/>
    <p:sldId id="331" r:id="rId56"/>
    <p:sldId id="306" r:id="rId57"/>
    <p:sldId id="309" r:id="rId58"/>
    <p:sldId id="332" r:id="rId59"/>
    <p:sldId id="333" r:id="rId60"/>
    <p:sldId id="335" r:id="rId61"/>
    <p:sldId id="336" r:id="rId62"/>
    <p:sldId id="340" r:id="rId63"/>
    <p:sldId id="337" r:id="rId64"/>
    <p:sldId id="341" r:id="rId65"/>
    <p:sldId id="342" r:id="rId66"/>
    <p:sldId id="339" r:id="rId67"/>
    <p:sldId id="344" r:id="rId68"/>
    <p:sldId id="346" r:id="rId69"/>
    <p:sldId id="348" r:id="rId70"/>
    <p:sldId id="347" r:id="rId71"/>
    <p:sldId id="349" r:id="rId72"/>
    <p:sldId id="351" r:id="rId73"/>
    <p:sldId id="352" r:id="rId74"/>
    <p:sldId id="268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1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3B93-8523-4DBC-8FC5-65A9B9CDE5EE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8E46-8560-4C79-B9D9-6B96D08C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6EB4-B6EF-44F6-BBD1-CD5E279CFAE2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AA7-4C18-4A99-8AAA-8677C1976FC9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D668-33DD-41B9-B668-7E7FF430C345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966" y="365125"/>
            <a:ext cx="8930833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73C59A9-E4E5-4D3F-8716-3C8F974175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838200" y="365125"/>
            <a:ext cx="1282521" cy="128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56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2F255A-62D8-4526-AB18-ADD83C0FBA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9378849" y="2581174"/>
            <a:ext cx="1981301" cy="198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C325-9442-4629-8CC6-5CAC69736C93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FACB-3FED-4607-9FDD-34A82581A119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5D6-2E3E-42F7-ABBA-DCD51C704328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AAB-8888-45FB-8C4E-B86AF9A05200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6CED-8AFA-412F-B61A-472E6093CDBA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8AB2-2970-444D-B1FF-A9F37FC020F5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AE1E-D441-45CD-8192-49B13802301D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Introduction to </a:t>
            </a:r>
            <a:br>
              <a:rPr lang="en-US" b="1" dirty="0"/>
            </a:b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Time Series Analysis</a:t>
            </a:r>
            <a:br>
              <a:rPr lang="en-US" sz="6600" dirty="0">
                <a:solidFill>
                  <a:srgbClr val="860000"/>
                </a:solidFill>
              </a:rPr>
            </a:br>
            <a:endParaRPr lang="en-US" dirty="0">
              <a:solidFill>
                <a:srgbClr val="86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159" y="508803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491D1FC-6841-42CB-9899-8DD49951D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356415" y="2549820"/>
            <a:ext cx="3175116" cy="317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 COMPONENTS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Cycles that repeat</a:t>
            </a:r>
          </a:p>
          <a:p>
            <a:r>
              <a:rPr lang="en-US" dirty="0"/>
              <a:t>Commonly by month, day of week, day of year, etc.</a:t>
            </a:r>
          </a:p>
          <a:p>
            <a:r>
              <a:rPr lang="en-US" dirty="0"/>
              <a:t>Also called seasonality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9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HOUR OF 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4BA44-0590-403D-983E-E588E897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18836" y="1605064"/>
            <a:ext cx="6761122" cy="450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DAY OF MONTH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4BA44-0590-403D-983E-E588E897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33427" y="1605064"/>
            <a:ext cx="6761122" cy="450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4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MONTH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4BA44-0590-403D-983E-E588E897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33427" y="1605064"/>
            <a:ext cx="6761121" cy="450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7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HOLIDAYS</a:t>
            </a:r>
          </a:p>
        </p:txBody>
      </p:sp>
      <p:pic>
        <p:nvPicPr>
          <p:cNvPr id="3" name="Content Placeholder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134249-FB42-45A5-8E66-082581C51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5465" y="1825625"/>
            <a:ext cx="3481070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8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BACK AT 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772C99-D8A9-48D3-AA08-A12DBDE898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66309" y="1653161"/>
            <a:ext cx="6732750" cy="44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16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NOISE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very easy to quantify, but the assumption is that there is some randomness we haven’t accounted for</a:t>
            </a:r>
          </a:p>
          <a:p>
            <a:r>
              <a:rPr lang="en-US" dirty="0"/>
              <a:t>The statistician’s approach: assume this randomness behaves nicely so we can build some great models!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72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YOUR</a:t>
            </a:r>
            <a:br>
              <a:rPr lang="en-US" dirty="0"/>
            </a:br>
            <a:r>
              <a:rPr lang="en-US" dirty="0"/>
              <a:t>DATA STATIONARY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your data appetizing for modeling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339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STATIONARY DATA?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Intuitively, it doesn’t matter where you are in the series</a:t>
            </a:r>
          </a:p>
          <a:p>
            <a:pPr lvl="1"/>
            <a:r>
              <a:rPr lang="en-US" dirty="0"/>
              <a:t>If it’s Monday or Friday, you can model it the same way</a:t>
            </a:r>
          </a:p>
          <a:p>
            <a:r>
              <a:rPr lang="en-US" dirty="0"/>
              <a:t>Once we have our data stationary (or at least close), we can build amazing models!</a:t>
            </a:r>
          </a:p>
          <a:p>
            <a:r>
              <a:rPr lang="en-US" dirty="0"/>
              <a:t>Can’t have a trend</a:t>
            </a:r>
          </a:p>
          <a:p>
            <a:pPr lvl="1"/>
            <a:r>
              <a:rPr lang="en-US" dirty="0"/>
              <a:t>If we do, we need to know when we are</a:t>
            </a:r>
          </a:p>
          <a:p>
            <a:r>
              <a:rPr lang="en-US" dirty="0"/>
              <a:t>Should minimize interaction between data points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93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DETRENDING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Subtracting our estimate of the data looking at trend only</a:t>
            </a:r>
          </a:p>
          <a:p>
            <a:r>
              <a:rPr lang="en-US" dirty="0"/>
              <a:t>But where do we get the trend from?</a:t>
            </a:r>
          </a:p>
          <a:p>
            <a:pPr lvl="1"/>
            <a:r>
              <a:rPr lang="en-US" dirty="0"/>
              <a:t>We have to estimate it ourselves!</a:t>
            </a:r>
          </a:p>
          <a:p>
            <a:pPr lvl="1"/>
            <a:r>
              <a:rPr lang="en-US" dirty="0"/>
              <a:t>What kind of trend is it? Trends don’t have to be linear!</a:t>
            </a:r>
          </a:p>
          <a:p>
            <a:pPr lvl="1"/>
            <a:r>
              <a:rPr lang="en-US" dirty="0"/>
              <a:t>Something else that could go wrong…</a:t>
            </a:r>
          </a:p>
          <a:p>
            <a:pPr lvl="1"/>
            <a:r>
              <a:rPr lang="en-US" dirty="0"/>
              <a:t>Can we do better?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7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ARE TIME SERIES?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C9ED-58DA-41A6-B894-9B830C59600E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03A20F-A47A-4830-AA63-199D9599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Simply, data that are collected in a certain order</a:t>
            </a:r>
          </a:p>
          <a:p>
            <a:r>
              <a:rPr lang="en-US" dirty="0"/>
              <a:t>Evenly or unevenly spaced</a:t>
            </a:r>
          </a:p>
          <a:p>
            <a:r>
              <a:rPr lang="en-US" dirty="0"/>
              <a:t>Any number of variables</a:t>
            </a:r>
          </a:p>
        </p:txBody>
      </p:sp>
    </p:spTree>
    <p:extLst>
      <p:ext uri="{BB962C8B-B14F-4D97-AF65-F5344CB8AC3E}">
        <p14:creationId xmlns:p14="http://schemas.microsoft.com/office/powerpoint/2010/main" val="999144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DETRENDING EXAMPLE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Subtracting our estimate of the data looking at trend only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D79DD3-1A23-4425-93AB-C2F4AD2C0E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91250" y="2366431"/>
            <a:ext cx="5715798" cy="3810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B675E2-5136-47EF-A8E1-1A96E56E60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0975" y="2366431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90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C40A6-4344-46B7-89C4-4E16031C9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Subtracting values separated by some constant value</a:t>
            </a:r>
          </a:p>
          <a:p>
            <a:r>
              <a:rPr lang="en-US" dirty="0"/>
              <a:t>Say we have a list of 1, 7, 10, 13, and 2</a:t>
            </a:r>
          </a:p>
          <a:p>
            <a:pPr lvl="1"/>
            <a:r>
              <a:rPr lang="en-US" dirty="0"/>
              <a:t>First order difference: 7-1, 10-7, 13-10, 2-13</a:t>
            </a:r>
          </a:p>
          <a:p>
            <a:pPr lvl="1"/>
            <a:r>
              <a:rPr lang="en-US" dirty="0"/>
              <a:t>Third order difference: 13-1, 2-7</a:t>
            </a:r>
          </a:p>
          <a:p>
            <a:pPr lvl="1"/>
            <a:r>
              <a:rPr lang="en-US" dirty="0"/>
              <a:t>Losing data at the start!</a:t>
            </a:r>
          </a:p>
          <a:p>
            <a:r>
              <a:rPr lang="en-US" dirty="0"/>
              <a:t>If there’s a linear trend, first order differencing will get rid of it!</a:t>
            </a:r>
          </a:p>
          <a:p>
            <a:pPr lvl="1"/>
            <a:r>
              <a:rPr lang="en-US" dirty="0"/>
              <a:t>You can do higher orders for quadratic trends, etc.</a:t>
            </a:r>
          </a:p>
          <a:p>
            <a:r>
              <a:rPr lang="en-US" dirty="0"/>
              <a:t>Also used for removing some cyclic effects</a:t>
            </a:r>
          </a:p>
          <a:p>
            <a:pPr lvl="1"/>
            <a:r>
              <a:rPr lang="en-US" dirty="0"/>
              <a:t>Weekly cycle? Difference by 7!</a:t>
            </a:r>
          </a:p>
          <a:p>
            <a:r>
              <a:rPr lang="en-US" dirty="0"/>
              <a:t>Can do many of these at once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51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 EXAMPLE: 1</a:t>
            </a:r>
            <a:r>
              <a:rPr lang="en-US" baseline="30000" dirty="0"/>
              <a:t>st</a:t>
            </a:r>
            <a:r>
              <a:rPr lang="en-US" dirty="0"/>
              <a:t> ORDER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BDA63B-B698-427D-8F40-BBF7EE5F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84803" y="1954613"/>
            <a:ext cx="5715798" cy="3810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37C433-1CD0-43BC-9688-AF18563F70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9297" y="1954613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32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 EXAMPLE: 7</a:t>
            </a:r>
            <a:r>
              <a:rPr lang="en-US" baseline="30000" dirty="0"/>
              <a:t>th</a:t>
            </a:r>
            <a:r>
              <a:rPr lang="en-US" dirty="0"/>
              <a:t> ORDER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BDA63B-B698-427D-8F40-BBF7EE5F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84803" y="1954613"/>
            <a:ext cx="5715798" cy="3810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37C433-1CD0-43BC-9688-AF18563F70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9297" y="1954613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79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 EXAMPLE: BOTH!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BDA63B-B698-427D-8F40-BBF7EE5F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84803" y="1954613"/>
            <a:ext cx="5715798" cy="3810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37C433-1CD0-43BC-9688-AF18563F70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9297" y="1954613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56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LAGGED SCATTERPLOTS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943F-FC31-4BE3-AB00-BAB4B1295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know what orders are likely to help?</a:t>
            </a:r>
          </a:p>
          <a:p>
            <a:r>
              <a:rPr lang="en-US" dirty="0"/>
              <a:t>Lagged scatterplots!</a:t>
            </a:r>
          </a:p>
          <a:p>
            <a:pPr lvl="1"/>
            <a:r>
              <a:rPr lang="en-US" dirty="0"/>
              <a:t>Essentially, plotting one point versus a previous point</a:t>
            </a:r>
          </a:p>
          <a:p>
            <a:r>
              <a:rPr lang="en-US" dirty="0"/>
              <a:t>If there’s an obvious trend (either positive or negative) it’s probably a good idea to try differencing!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67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LAGGED SCATTERPLOTS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  <p:pic>
        <p:nvPicPr>
          <p:cNvPr id="36" name="Picture 35" descr="A close up of a map&#10;&#10;Description automatically generated">
            <a:extLst>
              <a:ext uri="{FF2B5EF4-FFF2-40B4-BE49-F238E27FC236}">
                <a16:creationId xmlns:a16="http://schemas.microsoft.com/office/drawing/2014/main" id="{3C70D8D5-BE0B-4104-8E31-7985B77E8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99" y="2194714"/>
            <a:ext cx="3657607" cy="3657607"/>
          </a:xfrm>
          <a:prstGeom prst="rect">
            <a:avLst/>
          </a:prstGeom>
        </p:spPr>
      </p:pic>
      <p:pic>
        <p:nvPicPr>
          <p:cNvPr id="38" name="Picture 37" descr="A close up of a map&#10;&#10;Description automatically generated">
            <a:extLst>
              <a:ext uri="{FF2B5EF4-FFF2-40B4-BE49-F238E27FC236}">
                <a16:creationId xmlns:a16="http://schemas.microsoft.com/office/drawing/2014/main" id="{C19FC7B9-4121-4D6F-B103-D200D3CE9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6" y="2194715"/>
            <a:ext cx="3657607" cy="3657607"/>
          </a:xfrm>
          <a:prstGeom prst="rect">
            <a:avLst/>
          </a:prstGeom>
        </p:spPr>
      </p:pic>
      <p:pic>
        <p:nvPicPr>
          <p:cNvPr id="40" name="Picture 3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1057DC-347E-448E-90C8-67AFC5721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493" y="2194715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61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LAGGED SCATTERPLOTS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C70D8D5-BE0B-4104-8E31-7985B77E8B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5899" y="2194714"/>
            <a:ext cx="3657607" cy="36576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19FC7B9-4121-4D6F-B103-D200D3CE93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67196" y="2194715"/>
            <a:ext cx="3657607" cy="36576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41057DC-347E-448E-90C8-67AFC5721B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318493" y="2194715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76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LAGGED SCATTERPLOTS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C70D8D5-BE0B-4104-8E31-7985B77E8B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5899" y="2194714"/>
            <a:ext cx="3657607" cy="36576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19FC7B9-4121-4D6F-B103-D200D3CE93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67196" y="2194715"/>
            <a:ext cx="3657607" cy="36576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41057DC-347E-448E-90C8-67AFC5721B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318493" y="2194715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19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KNOW I’M STATIONARY?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266A5-720C-4201-AB4E-B30CDAF84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Augmented Dickey-Fuller test to the rescue!</a:t>
            </a:r>
          </a:p>
          <a:p>
            <a:pPr lvl="1"/>
            <a:r>
              <a:rPr lang="en-US" dirty="0"/>
              <a:t>The p-value in the output is a measure of how stationary the series is</a:t>
            </a:r>
          </a:p>
          <a:p>
            <a:pPr lvl="1"/>
            <a:r>
              <a:rPr lang="en-US" dirty="0"/>
              <a:t>If you have less than ~0.05, you’re all set to model!</a:t>
            </a:r>
          </a:p>
          <a:p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statsmodels.tsa.stattools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adfuller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adfuller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Your Time Series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adf.test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(Your Time Series)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SO SPECIAL ABOUT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statistical models depend upon data points being independent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Many more!</a:t>
            </a:r>
          </a:p>
          <a:p>
            <a:r>
              <a:rPr lang="en-US" dirty="0"/>
              <a:t>With time series, this basic assumption underlying the entire model can be wrong!</a:t>
            </a:r>
          </a:p>
          <a:p>
            <a:r>
              <a:rPr lang="en-US" dirty="0"/>
              <a:t>Disastrous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78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NOTES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modeling, forecasting, evaluating, plus explaining what these plots mean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75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MODELING PHILOSOPHY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“All models are wrong, but some are useful” – George Box</a:t>
            </a:r>
          </a:p>
          <a:p>
            <a:pPr lvl="1"/>
            <a:r>
              <a:rPr lang="en-US" dirty="0"/>
              <a:t>You’ll never get everything right</a:t>
            </a:r>
          </a:p>
          <a:p>
            <a:r>
              <a:rPr lang="en-US" dirty="0"/>
              <a:t>Try a bunch of things and see what works!</a:t>
            </a:r>
          </a:p>
          <a:p>
            <a:r>
              <a:rPr lang="en-US" dirty="0"/>
              <a:t>Interpretability matters</a:t>
            </a:r>
          </a:p>
          <a:p>
            <a:pPr lvl="1"/>
            <a:r>
              <a:rPr lang="en-US" dirty="0"/>
              <a:t>If we can predict well but we have absolutely no idea why, is the model really what we want?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47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FOR FORECASTING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use all our data to model, and then “forecast” based on that, we’re cheating!</a:t>
            </a:r>
          </a:p>
          <a:p>
            <a:pPr lvl="1"/>
            <a:r>
              <a:rPr lang="en-US" dirty="0"/>
              <a:t>A model could just memorize what we put in and get a perfect score</a:t>
            </a:r>
          </a:p>
          <a:p>
            <a:r>
              <a:rPr lang="en-US" dirty="0"/>
              <a:t>The real test of a model is its ability to forecast on unknown data</a:t>
            </a:r>
          </a:p>
          <a:p>
            <a:r>
              <a:rPr lang="en-US" dirty="0"/>
              <a:t>Solution: choose a point (usually ~70% of the way through the data set) and split the data into two chunks: before and after</a:t>
            </a:r>
          </a:p>
          <a:p>
            <a:r>
              <a:rPr lang="en-US" dirty="0"/>
              <a:t>Model with the first chunk, and check forecasting ability on the second chunk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57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statistical measures don’t apply well to time series</a:t>
            </a:r>
          </a:p>
          <a:p>
            <a:r>
              <a:rPr lang="en-US" dirty="0"/>
              <a:t>I’m going to be using mean relative error, which measures how close our predictions are on average to the true value</a:t>
            </a:r>
          </a:p>
          <a:p>
            <a:pPr lvl="1"/>
            <a:r>
              <a:rPr lang="en-US" dirty="0"/>
              <a:t>Another common metric: Mean Root Squared Error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65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966" y="365125"/>
            <a:ext cx="8930833" cy="1325563"/>
          </a:xfrm>
        </p:spPr>
        <p:txBody>
          <a:bodyPr/>
          <a:lstStyle/>
          <a:p>
            <a:r>
              <a:rPr lang="en-US" dirty="0"/>
              <a:t>A SAMPLE FORECAST GRAPH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09681" cy="4351338"/>
          </a:xfrm>
        </p:spPr>
        <p:txBody>
          <a:bodyPr/>
          <a:lstStyle/>
          <a:p>
            <a:r>
              <a:rPr lang="en-US" dirty="0"/>
              <a:t>Vertical blue line: switch from train to test</a:t>
            </a:r>
          </a:p>
          <a:p>
            <a:r>
              <a:rPr lang="en-US" dirty="0"/>
              <a:t>Red: predictions</a:t>
            </a:r>
          </a:p>
          <a:p>
            <a:r>
              <a:rPr lang="en-US" dirty="0"/>
              <a:t>Faint red ribbon: a prediction interval, if applicable</a:t>
            </a:r>
          </a:p>
          <a:p>
            <a:pPr lvl="1"/>
            <a:r>
              <a:rPr lang="en-US" dirty="0"/>
              <a:t>Basically, “I think it’s probably in here somewhere”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  <p:pic>
        <p:nvPicPr>
          <p:cNvPr id="3" name="Picture 2" descr="A picture containing object&#10;&#10;Description automatically generated">
            <a:extLst>
              <a:ext uri="{FF2B5EF4-FFF2-40B4-BE49-F238E27FC236}">
                <a16:creationId xmlns:a16="http://schemas.microsoft.com/office/drawing/2014/main" id="{31A1B247-4314-4A59-A10F-CCA14BE5A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118" y="2029572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35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Interpretable, simple and speedy time series modeling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5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Auto-Regressive Integrated Moving Average models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Great at producing flexible models, solid support of periodic behavior and trending</a:t>
            </a:r>
          </a:p>
          <a:p>
            <a:pPr lvl="1"/>
            <a:r>
              <a:rPr lang="en-US" dirty="0"/>
              <a:t>Parameters are fairly easy to interpret</a:t>
            </a:r>
          </a:p>
          <a:p>
            <a:pPr lvl="1"/>
            <a:r>
              <a:rPr lang="en-US" dirty="0"/>
              <a:t>Widely used and mathematically well-understood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Bit of a pain to figure out the right parameters</a:t>
            </a:r>
          </a:p>
          <a:p>
            <a:pPr lvl="1"/>
            <a:r>
              <a:rPr lang="en-US" dirty="0"/>
              <a:t>Not great at dealing with holidays,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50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AUTOCORRELATION?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measure of how much values depend on previous values</a:t>
            </a:r>
          </a:p>
          <a:p>
            <a:r>
              <a:rPr lang="en-US" dirty="0"/>
              <a:t>The “autoregressive” part of ARIMA</a:t>
            </a:r>
          </a:p>
          <a:p>
            <a:pPr lvl="1"/>
            <a:r>
              <a:rPr lang="en-US" dirty="0"/>
              <a:t>So we’re modeling based on the assumption that these relationships matter and aren’t just random noise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60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CF90-3E7B-4978-AB0C-ED516541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MOVING AVERAGE?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EFEF5-E74A-4EFE-9368-8FD74B05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12529"/>
          </a:xfrm>
        </p:spPr>
        <p:txBody>
          <a:bodyPr>
            <a:normAutofit/>
          </a:bodyPr>
          <a:lstStyle/>
          <a:p>
            <a:r>
              <a:rPr lang="en-US" dirty="0"/>
              <a:t>Essentially, a sliding window of interest upon which we take an average</a:t>
            </a:r>
          </a:p>
          <a:p>
            <a:r>
              <a:rPr lang="en-US" dirty="0"/>
              <a:t>Say we have a list of 1, 7, 10, 13, and 2</a:t>
            </a:r>
          </a:p>
          <a:p>
            <a:r>
              <a:rPr lang="en-US" dirty="0"/>
              <a:t>A moving average of order 3 would take all triples of components and average them</a:t>
            </a:r>
          </a:p>
          <a:p>
            <a:pPr lvl="1"/>
            <a:r>
              <a:rPr lang="en-US" dirty="0"/>
              <a:t>(1 + 7 + 10)/3, (7 + 10 + 13)/3, (10 + 13 + 2)/3</a:t>
            </a:r>
          </a:p>
          <a:p>
            <a:pPr lvl="1"/>
            <a:r>
              <a:rPr lang="en-US" dirty="0"/>
              <a:t>Notice we’re losing data points!</a:t>
            </a:r>
          </a:p>
          <a:p>
            <a:r>
              <a:rPr lang="en-US" dirty="0"/>
              <a:t>A kind of smoothing to reduce the effect of massive spikes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0A09F-EC7A-4EF6-AB3A-0DC48B1B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B7F07-2C50-4473-BABC-57C52FDD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5E43E-0696-4C60-A72C-BBB5B444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777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943F-FC31-4BE3-AB00-BAB4B1295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99953" cy="4351338"/>
          </a:xfrm>
        </p:spPr>
        <p:txBody>
          <a:bodyPr/>
          <a:lstStyle/>
          <a:p>
            <a:r>
              <a:rPr lang="en-US" dirty="0"/>
              <a:t>A plot of a range of autocorrelations for different orders</a:t>
            </a:r>
          </a:p>
          <a:p>
            <a:pPr lvl="1"/>
            <a:r>
              <a:rPr lang="en-US" dirty="0"/>
              <a:t>How far back do we look?</a:t>
            </a:r>
          </a:p>
          <a:p>
            <a:r>
              <a:rPr lang="en-US" dirty="0"/>
              <a:t>Find the lag to the right of which the columns are (mostly) within the blue region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5435D2-7683-439E-AE85-96980180FA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38153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5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series are extremely useful for forecasting</a:t>
            </a:r>
          </a:p>
          <a:p>
            <a:pPr lvl="1"/>
            <a:r>
              <a:rPr lang="en-US" dirty="0"/>
              <a:t>Weather</a:t>
            </a:r>
          </a:p>
          <a:p>
            <a:pPr lvl="1"/>
            <a:r>
              <a:rPr lang="en-US" dirty="0"/>
              <a:t>Stocks (although this is very hard!)</a:t>
            </a:r>
          </a:p>
          <a:p>
            <a:pPr lvl="1"/>
            <a:r>
              <a:rPr lang="en-US" dirty="0"/>
              <a:t>Sports predictions</a:t>
            </a:r>
          </a:p>
          <a:p>
            <a:pPr lvl="1"/>
            <a:r>
              <a:rPr lang="en-US" dirty="0"/>
              <a:t>Election predictions</a:t>
            </a:r>
          </a:p>
          <a:p>
            <a:r>
              <a:rPr lang="en-US" dirty="0"/>
              <a:t>Well suited to a wide class of problems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41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AUTOCORRELATION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943F-FC31-4BE3-AB00-BAB4B1295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A plot of a range of partial autocorrelations for different orders</a:t>
            </a:r>
          </a:p>
          <a:p>
            <a:pPr lvl="1"/>
            <a:r>
              <a:rPr lang="en-US" dirty="0"/>
              <a:t>How much smoothing do we apply?</a:t>
            </a:r>
          </a:p>
          <a:p>
            <a:r>
              <a:rPr lang="en-US" dirty="0"/>
              <a:t>Estimates the moving average component</a:t>
            </a:r>
          </a:p>
          <a:p>
            <a:r>
              <a:rPr lang="en-US" dirty="0"/>
              <a:t>Find the lag to the right of which the columns are (mostly) within the blue region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03D5D9-449B-4709-8421-C49A28D9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246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2BB1FAB-BB61-4B66-A4EA-A0EABC2B3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Some number of autoregressive components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How many? Check the autocorrelation plot!</a:t>
                </a:r>
              </a:p>
              <a:p>
                <a:r>
                  <a:rPr lang="en-US" dirty="0"/>
                  <a:t>A differencing order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What’s the order? Check the lagged scatterplots!</a:t>
                </a:r>
              </a:p>
              <a:p>
                <a:r>
                  <a:rPr lang="en-US" dirty="0"/>
                  <a:t>Some number of moving average components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How many? Check the partial autocorrelation plot!</a:t>
                </a:r>
              </a:p>
              <a:p>
                <a:r>
                  <a:rPr lang="en-US" dirty="0"/>
                  <a:t>Or, you can just experiment!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2BB1FAB-BB61-4B66-A4EA-A0EABC2B3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73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4953" cy="4351338"/>
          </a:xfrm>
        </p:spPr>
        <p:txBody>
          <a:bodyPr/>
          <a:lstStyle/>
          <a:p>
            <a:r>
              <a:rPr lang="en-US" dirty="0"/>
              <a:t>R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Your Time Series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order=c(p, d, q))</a:t>
            </a:r>
          </a:p>
          <a:p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statsmodels.tsa.statespace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sarimax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sarimax.SARIMAX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Your Time Series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order=(p, d, q))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195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THINGS ABOUT 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71C9-2790-46C9-B80B-52D215430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is slow, especially when compared to our next class of models</a:t>
            </a:r>
          </a:p>
          <a:p>
            <a:r>
              <a:rPr lang="en-US" dirty="0"/>
              <a:t>Figuring out what values to use for the orders is not an exact science</a:t>
            </a:r>
          </a:p>
          <a:p>
            <a:pPr lvl="1"/>
            <a:r>
              <a:rPr lang="en-US" dirty="0"/>
              <a:t>Our plots give us a good idea, but it’s a good idea to try a few more in the general area</a:t>
            </a:r>
          </a:p>
          <a:p>
            <a:pPr lvl="1"/>
            <a:r>
              <a:rPr lang="en-US" dirty="0"/>
              <a:t>Can do a grid search, for example</a:t>
            </a:r>
          </a:p>
          <a:p>
            <a:pPr lvl="2"/>
            <a:r>
              <a:rPr lang="en-US"/>
              <a:t>Automatically try </a:t>
            </a:r>
            <a:r>
              <a:rPr lang="en-US" dirty="0"/>
              <a:t>a bunch of models and see what works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409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ARIMA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44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Mean Relative Error: 5.6%</a:t>
            </a:r>
          </a:p>
          <a:p>
            <a:r>
              <a:rPr lang="en-US" dirty="0"/>
              <a:t>Follows peaks nicely!</a:t>
            </a:r>
          </a:p>
          <a:p>
            <a:pPr lvl="1"/>
            <a:r>
              <a:rPr lang="en-US" dirty="0"/>
              <a:t>Only major miss is the huge spike</a:t>
            </a:r>
          </a:p>
        </p:txBody>
      </p:sp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64B67945-AF39-4BB8-86D4-3E74D0B6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696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IN 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/>
              <a:t>Explore your data with plots</a:t>
            </a:r>
          </a:p>
          <a:p>
            <a:pPr lvl="1"/>
            <a:r>
              <a:rPr lang="en-US" dirty="0"/>
              <a:t>Plot by day, day of week, day of month, month, hour, minute, etc.</a:t>
            </a:r>
          </a:p>
          <a:p>
            <a:pPr lvl="2"/>
            <a:r>
              <a:rPr lang="en-US" dirty="0"/>
              <a:t>This will help you get a feel for the data</a:t>
            </a:r>
          </a:p>
          <a:p>
            <a:pPr lvl="1"/>
            <a:r>
              <a:rPr lang="en-US" dirty="0"/>
              <a:t>Try out some lags, moving averages, and detrending</a:t>
            </a:r>
          </a:p>
          <a:p>
            <a:pPr lvl="1"/>
            <a:r>
              <a:rPr lang="en-US" dirty="0"/>
              <a:t>If you can get a stationary data series, remember what you did to get there!</a:t>
            </a:r>
          </a:p>
          <a:p>
            <a:r>
              <a:rPr lang="en-US" dirty="0"/>
              <a:t>Estimate parameters</a:t>
            </a:r>
          </a:p>
          <a:p>
            <a:pPr lvl="1"/>
            <a:r>
              <a:rPr lang="en-US" dirty="0"/>
              <a:t>Use (partial)autocorrelation function to figure out the order of moving average and autoregressive components</a:t>
            </a:r>
          </a:p>
          <a:p>
            <a:pPr lvl="1"/>
            <a:r>
              <a:rPr lang="en-US" dirty="0"/>
              <a:t>Use lagged scatterplots to deal with </a:t>
            </a:r>
          </a:p>
          <a:p>
            <a:r>
              <a:rPr lang="en-US" dirty="0"/>
              <a:t>Model, forecast, and repeat!</a:t>
            </a:r>
          </a:p>
        </p:txBody>
      </p:sp>
    </p:spTree>
    <p:extLst>
      <p:ext uri="{BB962C8B-B14F-4D97-AF65-F5344CB8AC3E}">
        <p14:creationId xmlns:p14="http://schemas.microsoft.com/office/powerpoint/2010/main" val="37564642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EXTENSIONS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46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/>
              <a:t>Won’t explore these here</a:t>
            </a:r>
          </a:p>
          <a:p>
            <a:r>
              <a:rPr lang="en-US" dirty="0"/>
              <a:t>Seasonal ARIMA: better support for seasonal cycles (longer range)</a:t>
            </a:r>
          </a:p>
          <a:p>
            <a:pPr lvl="1"/>
            <a:r>
              <a:rPr lang="en-US" dirty="0"/>
              <a:t>Even more parameters to figure out</a:t>
            </a:r>
          </a:p>
          <a:p>
            <a:r>
              <a:rPr lang="en-US" dirty="0"/>
              <a:t>ARIMAX: use external variables to help prediction</a:t>
            </a:r>
          </a:p>
          <a:p>
            <a:pPr lvl="1"/>
            <a:r>
              <a:rPr lang="en-US" dirty="0"/>
              <a:t>Maybe if we knew the unemployment rate, that would help us predict inflation</a:t>
            </a:r>
          </a:p>
          <a:p>
            <a:pPr lvl="1"/>
            <a:r>
              <a:rPr lang="en-US" dirty="0"/>
              <a:t>Usually pretty simple</a:t>
            </a:r>
          </a:p>
          <a:p>
            <a:r>
              <a:rPr lang="en-US" dirty="0"/>
              <a:t>SARIMAX: both!</a:t>
            </a:r>
          </a:p>
        </p:txBody>
      </p:sp>
    </p:spTree>
    <p:extLst>
      <p:ext uri="{BB962C8B-B14F-4D97-AF65-F5344CB8AC3E}">
        <p14:creationId xmlns:p14="http://schemas.microsoft.com/office/powerpoint/2010/main" val="22282181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Facebook’s in-house forecasting tool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390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Cutting up a forecast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Fast and scalable</a:t>
            </a:r>
          </a:p>
          <a:p>
            <a:pPr lvl="1"/>
            <a:r>
              <a:rPr lang="en-US" dirty="0"/>
              <a:t>Parameters are very easy to understand</a:t>
            </a:r>
          </a:p>
          <a:p>
            <a:pPr lvl="1"/>
            <a:r>
              <a:rPr lang="en-US" dirty="0"/>
              <a:t>Deals with holidays very elegantly</a:t>
            </a:r>
          </a:p>
          <a:p>
            <a:pPr lvl="1"/>
            <a:r>
              <a:rPr lang="en-US" dirty="0"/>
              <a:t>Splitting models up allows even more flexibility</a:t>
            </a:r>
          </a:p>
          <a:p>
            <a:pPr lvl="1"/>
            <a:r>
              <a:rPr lang="en-US" dirty="0"/>
              <a:t>Performs quite well! Results often better than ARIMA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Not as widely used (released in Sept. 2017)!</a:t>
            </a:r>
          </a:p>
          <a:p>
            <a:pPr lvl="1"/>
            <a:r>
              <a:rPr lang="en-US" dirty="0"/>
              <a:t>The jury’s still out on this 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617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CHANGEPOINTS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 data into various sections and model them differently</a:t>
            </a:r>
          </a:p>
          <a:p>
            <a:r>
              <a:rPr lang="en-US" dirty="0"/>
              <a:t>Why? Maybe things actually have changed</a:t>
            </a:r>
          </a:p>
          <a:p>
            <a:pPr lvl="1"/>
            <a:r>
              <a:rPr lang="en-US" dirty="0"/>
              <a:t>In business, there can be some major shakeups</a:t>
            </a:r>
          </a:p>
          <a:p>
            <a:pPr lvl="1"/>
            <a:r>
              <a:rPr lang="en-US" dirty="0"/>
              <a:t>It doesn’t always make sense to predict based on what happened twenty years ago. Is that data even still applicable?</a:t>
            </a:r>
          </a:p>
          <a:p>
            <a:r>
              <a:rPr lang="en-US" dirty="0"/>
              <a:t>Automatically detected by prophet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9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QUICK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Simple Linear Regression vs. a Time Series Model (ARIMA)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 descr="A picture containing sky, water, boat&#10;&#10;Description automatically generated">
            <a:extLst>
              <a:ext uri="{FF2B5EF4-FFF2-40B4-BE49-F238E27FC236}">
                <a16:creationId xmlns:a16="http://schemas.microsoft.com/office/drawing/2014/main" id="{9BDB8445-603D-48AA-9FDD-1C2B83BA1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33"/>
          <a:stretch/>
        </p:blipFill>
        <p:spPr>
          <a:xfrm>
            <a:off x="2422966" y="2285662"/>
            <a:ext cx="7339519" cy="407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249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HOLIDAYS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list of holidays</a:t>
            </a:r>
          </a:p>
          <a:p>
            <a:r>
              <a:rPr lang="en-US" dirty="0"/>
              <a:t>Maybe things do change on a New Year’s Day</a:t>
            </a:r>
          </a:p>
          <a:p>
            <a:pPr lvl="1"/>
            <a:r>
              <a:rPr lang="en-US" dirty="0"/>
              <a:t>People are going to want to be picked up after partying, but are drivers going to be working?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957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SEASONALITY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cyclic components we noted earlier</a:t>
            </a:r>
          </a:p>
          <a:p>
            <a:pPr lvl="1"/>
            <a:r>
              <a:rPr lang="en-US" dirty="0"/>
              <a:t>Do things repeat every day? week? hour?</a:t>
            </a:r>
          </a:p>
          <a:p>
            <a:r>
              <a:rPr lang="en-US" dirty="0"/>
              <a:t>Extremely easy to deal with in prophet</a:t>
            </a:r>
          </a:p>
          <a:p>
            <a:r>
              <a:rPr lang="en-US" dirty="0"/>
              <a:t>Just enable the </a:t>
            </a:r>
            <a:r>
              <a:rPr lang="en-US" dirty="0" err="1"/>
              <a:t>seasonalities</a:t>
            </a:r>
            <a:r>
              <a:rPr lang="en-US" dirty="0"/>
              <a:t> in the modeling call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8740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ANNOYING CONVENTIONS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Prophet requires that your data be arranged in a very specific way</a:t>
            </a:r>
          </a:p>
          <a:p>
            <a:pPr lvl="1"/>
            <a:r>
              <a:rPr lang="en-US" dirty="0"/>
              <a:t>ARIMA doesn’t</a:t>
            </a:r>
          </a:p>
          <a:p>
            <a:r>
              <a:rPr lang="en-US" dirty="0"/>
              <a:t>Rename your date column to ‘ds’ and convert it to a datetime format</a:t>
            </a:r>
          </a:p>
          <a:p>
            <a:r>
              <a:rPr lang="en-US" dirty="0"/>
              <a:t>Rename the variable you want to model to ‘y’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863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library(prophet)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prophet(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yearly.seasonality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=TRUE, …)</a:t>
            </a:r>
          </a:p>
          <a:p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fbprophet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fbprophet.Prophet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yearly_seasonality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=TRUE, …)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5925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PROPHET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54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Mean Relative Error: 7.4%</a:t>
            </a:r>
          </a:p>
          <a:p>
            <a:r>
              <a:rPr lang="en-US" dirty="0"/>
              <a:t>Very interested in cycles</a:t>
            </a:r>
          </a:p>
          <a:p>
            <a:r>
              <a:rPr lang="en-US" dirty="0"/>
              <a:t>Not bad, but slightly worse than ARIMA</a:t>
            </a:r>
          </a:p>
          <a:p>
            <a:pPr lvl="1"/>
            <a:r>
              <a:rPr lang="en-US" dirty="0"/>
              <a:t>Much faster, though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B67945-AF39-4BB8-86D4-3E74D0B6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0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78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Look at individual components of the model</a:t>
            </a:r>
          </a:p>
          <a:p>
            <a:pPr lvl="1"/>
            <a:r>
              <a:rPr lang="en-US" dirty="0"/>
              <a:t>trend, weekly and daily seasonality</a:t>
            </a:r>
          </a:p>
          <a:p>
            <a:r>
              <a:rPr lang="en-US" dirty="0"/>
              <a:t>R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prophet_plot_components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.plot_components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B67945-AF39-4BB8-86D4-3E74D0B6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54885" y="365125"/>
            <a:ext cx="2937346" cy="587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5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  <a:br>
              <a:rPr lang="en-US" dirty="0"/>
            </a:br>
            <a:r>
              <a:rPr lang="en-US" dirty="0"/>
              <a:t>APPROACHES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Breaking out the big guns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325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Incomprehensible but extremely powerful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Often extremely accurate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More or less impossible to understand what any of the parameters mean</a:t>
            </a:r>
          </a:p>
          <a:p>
            <a:pPr lvl="1"/>
            <a:r>
              <a:rPr lang="en-US" dirty="0"/>
              <a:t>Can take a very long time to train the model (can be days)</a:t>
            </a:r>
          </a:p>
          <a:p>
            <a:pPr lvl="1"/>
            <a:r>
              <a:rPr lang="en-US" dirty="0"/>
              <a:t>Lots of moving parts and things that can go wrong</a:t>
            </a:r>
          </a:p>
          <a:p>
            <a:r>
              <a:rPr lang="en-US" dirty="0"/>
              <a:t>But depending on the problem, that one pro may outweigh all the cons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547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Simplest time series applicable neural network model</a:t>
            </a:r>
          </a:p>
          <a:p>
            <a:r>
              <a:rPr lang="en-US" dirty="0"/>
              <a:t>Neural net that feeds back into itself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58</a:t>
            </a:fld>
            <a:endParaRPr lang="en-US" dirty="0"/>
          </a:p>
        </p:txBody>
      </p:sp>
      <p:pic>
        <p:nvPicPr>
          <p:cNvPr id="3" name="Picture 2" descr="A screen shot of a clock&#10;&#10;Description automatically generated">
            <a:extLst>
              <a:ext uri="{FF2B5EF4-FFF2-40B4-BE49-F238E27FC236}">
                <a16:creationId xmlns:a16="http://schemas.microsoft.com/office/drawing/2014/main" id="{46F705B0-A535-470D-A5E2-A0308894D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54" y="2753222"/>
            <a:ext cx="10800945" cy="360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841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Cells and gates</a:t>
            </a:r>
          </a:p>
          <a:p>
            <a:pPr lvl="1"/>
            <a:r>
              <a:rPr lang="en-US" dirty="0"/>
              <a:t>Forget gate</a:t>
            </a:r>
          </a:p>
          <a:p>
            <a:pPr lvl="1"/>
            <a:r>
              <a:rPr lang="en-US" dirty="0"/>
              <a:t>Input gate</a:t>
            </a:r>
          </a:p>
          <a:p>
            <a:pPr lvl="1"/>
            <a:r>
              <a:rPr lang="en-US" dirty="0"/>
              <a:t>Output gate</a:t>
            </a:r>
          </a:p>
          <a:p>
            <a:r>
              <a:rPr lang="en-US" dirty="0"/>
              <a:t>Basically, LSTM models ‘learn’ how long they need to pay attention</a:t>
            </a:r>
          </a:p>
          <a:p>
            <a:r>
              <a:rPr lang="en-US" dirty="0"/>
              <a:t>Don’t worry about the details!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59</a:t>
            </a:fld>
            <a:endParaRPr lang="en-US" dirty="0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6F1CCF5F-655F-4E5A-BA70-B8FBB9839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864" y="2057542"/>
            <a:ext cx="6272718" cy="344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31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QUICK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Simple Linear Regression vs. a Time Series Model (ARIMA)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DB8445-603D-48AA-9FDD-1C2B83BA1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36"/>
          <a:stretch/>
        </p:blipFill>
        <p:spPr>
          <a:xfrm>
            <a:off x="2588062" y="2302043"/>
            <a:ext cx="7015876" cy="419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663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RNN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keras_model_sequential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layer_simple_rnn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(units) …</a:t>
            </a:r>
          </a:p>
          <a:p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keras.models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models.Sequential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SimpleRNN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(units) 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581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RNN MODEL: SAME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61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Just not enough data!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B67945-AF39-4BB8-86D4-3E74D0B6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0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64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RNN MODEL: USING ALL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Each minute from January 1</a:t>
            </a:r>
            <a:r>
              <a:rPr lang="en-US" baseline="30000" dirty="0"/>
              <a:t>st</a:t>
            </a:r>
            <a:r>
              <a:rPr lang="en-US" dirty="0"/>
              <a:t> to May 31</a:t>
            </a:r>
            <a:r>
              <a:rPr lang="en-US" baseline="30000" dirty="0"/>
              <a:t>st</a:t>
            </a:r>
          </a:p>
          <a:p>
            <a:r>
              <a:rPr lang="en-US" dirty="0"/>
              <a:t>Mean Relative Error: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B67945-AF39-4BB8-86D4-3E74D0B6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0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74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LSTM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keras_model_sequential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layer_lstm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(units) …</a:t>
            </a:r>
          </a:p>
          <a:p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keras.models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models.Sequential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LSTM(units) 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252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LSTM MODEL: SAME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64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Just not enough data!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B67945-AF39-4BB8-86D4-3E74D0B6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0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171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LSTM MODEL: USING ALL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Each minute from January 1</a:t>
            </a:r>
            <a:r>
              <a:rPr lang="en-US" baseline="30000" dirty="0"/>
              <a:t>st</a:t>
            </a:r>
            <a:r>
              <a:rPr lang="en-US" dirty="0"/>
              <a:t> to May 31</a:t>
            </a:r>
            <a:r>
              <a:rPr lang="en-US" baseline="30000" dirty="0"/>
              <a:t>st</a:t>
            </a:r>
          </a:p>
          <a:p>
            <a:r>
              <a:rPr lang="en-US" dirty="0"/>
              <a:t>Mean Relative Error: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B67945-AF39-4BB8-86D4-3E74D0B6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0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776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4472AF-9F8F-4DDB-87F2-C7E7CE453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AND</a:t>
            </a:r>
            <a:br>
              <a:rPr lang="en-US" dirty="0"/>
            </a:br>
            <a:r>
              <a:rPr lang="en-US" dirty="0"/>
              <a:t>SUMMARY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688F21-A860-408B-AB59-DE6ECA051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look back at our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FDE93-390C-49C9-82C5-E17C875C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ED-0352-4AB1-9F1D-E1A89A11A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9B17D-061B-423C-94B0-38D32F83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8068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COMPARISON: ARIMA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67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Mean Relative Error: 5.6%</a:t>
            </a:r>
          </a:p>
          <a:p>
            <a:r>
              <a:rPr lang="en-US" dirty="0"/>
              <a:t>Follows peaks nicely!</a:t>
            </a:r>
          </a:p>
          <a:p>
            <a:pPr lvl="1"/>
            <a:r>
              <a:rPr lang="en-US" dirty="0"/>
              <a:t>Only major miss is the huge spike</a:t>
            </a:r>
          </a:p>
        </p:txBody>
      </p:sp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64B67945-AF39-4BB8-86D4-3E74D0B6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566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COMPARISON: PROPHET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68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Mean Relative Error: 7.4%</a:t>
            </a:r>
          </a:p>
          <a:p>
            <a:r>
              <a:rPr lang="en-US" dirty="0"/>
              <a:t>Very interested in cycles</a:t>
            </a:r>
          </a:p>
          <a:p>
            <a:r>
              <a:rPr lang="en-US" dirty="0"/>
              <a:t>Not bad, but slightly worse than ARIMA</a:t>
            </a:r>
          </a:p>
          <a:p>
            <a:pPr lvl="1"/>
            <a:r>
              <a:rPr lang="en-US" dirty="0"/>
              <a:t>Much faster, though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B67945-AF39-4BB8-86D4-3E74D0B6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0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92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COMPARISON: RNN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69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Mean Relative Error: 7.4%</a:t>
            </a:r>
          </a:p>
          <a:p>
            <a:r>
              <a:rPr lang="en-US" dirty="0"/>
              <a:t>Very interested in cycles</a:t>
            </a:r>
          </a:p>
          <a:p>
            <a:r>
              <a:rPr lang="en-US" dirty="0"/>
              <a:t>Not bad, but slightly worse than ARIMA</a:t>
            </a:r>
          </a:p>
          <a:p>
            <a:pPr lvl="1"/>
            <a:r>
              <a:rPr lang="en-US" dirty="0"/>
              <a:t>Much faster, though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B67945-AF39-4BB8-86D4-3E74D0B6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0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3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AND</a:t>
            </a:r>
            <a:br>
              <a:rPr lang="en-US" dirty="0"/>
            </a:br>
            <a:r>
              <a:rPr lang="en-US" dirty="0"/>
              <a:t>SEASONALITY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filter out the noise and model what really matters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629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COMPARISON: LSTM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70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Mean Relative Error: 7.4%</a:t>
            </a:r>
          </a:p>
          <a:p>
            <a:r>
              <a:rPr lang="en-US" dirty="0"/>
              <a:t>Very interested in cycles</a:t>
            </a:r>
          </a:p>
          <a:p>
            <a:r>
              <a:rPr lang="en-US" dirty="0"/>
              <a:t>Not bad, but slightly worse than ARIMA</a:t>
            </a:r>
          </a:p>
          <a:p>
            <a:pPr lvl="1"/>
            <a:r>
              <a:rPr lang="en-US" dirty="0"/>
              <a:t>Much faster, though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B67945-AF39-4BB8-86D4-3E74D0B6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0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793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7E1CB-6C3C-4BC7-8386-7D3C4C84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STRENGTHS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179F-E1A1-4EC1-ADBD-FF50D7EA5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034"/>
            <a:ext cx="10515600" cy="4351338"/>
          </a:xfrm>
        </p:spPr>
        <p:txBody>
          <a:bodyPr/>
          <a:lstStyle/>
          <a:p>
            <a:r>
              <a:rPr lang="en-US" dirty="0"/>
              <a:t>ARIMA</a:t>
            </a:r>
          </a:p>
          <a:p>
            <a:pPr lvl="1"/>
            <a:r>
              <a:rPr lang="en-US" dirty="0"/>
              <a:t>Flexible, interpretable, not too complicated to estimate parameters, easy to tweak</a:t>
            </a:r>
          </a:p>
          <a:p>
            <a:r>
              <a:rPr lang="en-US" dirty="0"/>
              <a:t>Prophet</a:t>
            </a:r>
          </a:p>
          <a:p>
            <a:pPr lvl="1"/>
            <a:r>
              <a:rPr lang="en-US" dirty="0"/>
              <a:t>Great for business-style forecasting (Facebook’s interest), fast, interpretable, holidays, longer seasonality</a:t>
            </a:r>
          </a:p>
          <a:p>
            <a:r>
              <a:rPr lang="en-US" dirty="0"/>
              <a:t>Simple RNN</a:t>
            </a:r>
          </a:p>
          <a:p>
            <a:pPr lvl="1"/>
            <a:r>
              <a:rPr lang="en-US" dirty="0"/>
              <a:t>Somewhat less complicated than LSTM</a:t>
            </a:r>
          </a:p>
          <a:p>
            <a:r>
              <a:rPr lang="en-US" dirty="0"/>
              <a:t>LSTM</a:t>
            </a:r>
          </a:p>
          <a:p>
            <a:pPr lvl="1"/>
            <a:r>
              <a:rPr lang="en-US" dirty="0"/>
              <a:t>Highest ceiling, extreme flexibility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8F40E-A27B-49B2-B497-6F5BD5CE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04C65-71CE-41A8-A0E2-02185BFF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F10BF-F78F-40C0-B461-213D5763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673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7E1CB-6C3C-4BC7-8386-7D3C4C84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179F-E1A1-4EC1-ADBD-FF50D7EA5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034"/>
            <a:ext cx="10515600" cy="4351338"/>
          </a:xfrm>
        </p:spPr>
        <p:txBody>
          <a:bodyPr/>
          <a:lstStyle/>
          <a:p>
            <a:r>
              <a:rPr lang="en-US" dirty="0"/>
              <a:t>ARIMA</a:t>
            </a:r>
          </a:p>
          <a:p>
            <a:pPr lvl="1"/>
            <a:r>
              <a:rPr lang="en-US" dirty="0"/>
              <a:t>Not great at longer seasonal trends, never forgets</a:t>
            </a:r>
          </a:p>
          <a:p>
            <a:r>
              <a:rPr lang="en-US" dirty="0"/>
              <a:t>Prophet</a:t>
            </a:r>
          </a:p>
          <a:p>
            <a:pPr lvl="1"/>
            <a:r>
              <a:rPr lang="en-US" dirty="0"/>
              <a:t>Annoying interface, </a:t>
            </a:r>
          </a:p>
          <a:p>
            <a:r>
              <a:rPr lang="en-US" dirty="0"/>
              <a:t>Simple RNN</a:t>
            </a:r>
          </a:p>
          <a:p>
            <a:pPr lvl="1"/>
            <a:r>
              <a:rPr lang="en-US" dirty="0"/>
              <a:t>All the drawbacks of LSTM, but also less flexibility</a:t>
            </a:r>
          </a:p>
          <a:p>
            <a:r>
              <a:rPr lang="en-US" dirty="0"/>
              <a:t>LSTM</a:t>
            </a:r>
          </a:p>
          <a:p>
            <a:pPr lvl="1"/>
            <a:r>
              <a:rPr lang="en-US" dirty="0"/>
              <a:t>Can be very finicky to train, uninterpretable, extremely slow and resource-intensive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8F40E-A27B-49B2-B497-6F5BD5CE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04C65-71CE-41A8-A0E2-02185BFF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F10BF-F78F-40C0-B461-213D5763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699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7E1CB-6C3C-4BC7-8386-7D3C4C84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PERSONAL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179F-E1A1-4EC1-ADBD-FF50D7EA5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034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Visualize your data extensively</a:t>
            </a:r>
          </a:p>
          <a:p>
            <a:pPr lvl="1"/>
            <a:r>
              <a:rPr lang="en-US" dirty="0"/>
              <a:t>Lots of great insights can be found</a:t>
            </a:r>
          </a:p>
          <a:p>
            <a:pPr lvl="1"/>
            <a:r>
              <a:rPr lang="en-US" dirty="0"/>
              <a:t>Lagged scatterplots, plots by day/week/hour of day</a:t>
            </a:r>
            <a:r>
              <a:rPr lang="en-US"/>
              <a:t>, (partial</a:t>
            </a:r>
            <a:r>
              <a:rPr lang="en-US" dirty="0"/>
              <a:t>)-autocorrelation plots</a:t>
            </a:r>
          </a:p>
          <a:p>
            <a:r>
              <a:rPr lang="en-US" dirty="0"/>
              <a:t>Make it stationary</a:t>
            </a:r>
          </a:p>
          <a:p>
            <a:pPr lvl="1"/>
            <a:r>
              <a:rPr lang="en-US" dirty="0"/>
              <a:t>This will help you understand the data more</a:t>
            </a:r>
          </a:p>
          <a:p>
            <a:r>
              <a:rPr lang="en-US" dirty="0"/>
              <a:t>Start with a Prophet model</a:t>
            </a:r>
          </a:p>
          <a:p>
            <a:pPr lvl="1"/>
            <a:r>
              <a:rPr lang="en-US" dirty="0"/>
              <a:t>Quick and fast</a:t>
            </a:r>
          </a:p>
          <a:p>
            <a:r>
              <a:rPr lang="en-US" dirty="0"/>
              <a:t>Try out a few ARIMA models</a:t>
            </a:r>
          </a:p>
          <a:p>
            <a:pPr lvl="1"/>
            <a:r>
              <a:rPr lang="en-US" dirty="0"/>
              <a:t>Tweak the parameters a little bit</a:t>
            </a:r>
          </a:p>
          <a:p>
            <a:r>
              <a:rPr lang="en-US" dirty="0"/>
              <a:t>If, and only if, these models don’t meet your needs, build and tune an LSTM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8F40E-A27B-49B2-B497-6F5BD5CE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04C65-71CE-41A8-A0E2-02185BFF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F10BF-F78F-40C0-B461-213D5763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089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Plots were created using the ggplot2 package in R</a:t>
            </a:r>
          </a:p>
          <a:p>
            <a:r>
              <a:rPr lang="en-US" dirty="0"/>
              <a:t>Shumway and </a:t>
            </a:r>
            <a:r>
              <a:rPr lang="en-US" dirty="0" err="1"/>
              <a:t>Stoffer’s</a:t>
            </a:r>
            <a:r>
              <a:rPr lang="en-US" dirty="0"/>
              <a:t> </a:t>
            </a:r>
            <a:r>
              <a:rPr lang="en-US" i="1" dirty="0"/>
              <a:t>Time Series Analysis and Its Applications With R Examples, Fourth Edition </a:t>
            </a:r>
            <a:r>
              <a:rPr lang="en-US" dirty="0"/>
              <a:t>published by Springer was used as the main reference for the ARIMA section</a:t>
            </a:r>
          </a:p>
          <a:p>
            <a:r>
              <a:rPr lang="en-US" i="1" dirty="0"/>
              <a:t>Forecasting at Scale </a:t>
            </a:r>
            <a:r>
              <a:rPr lang="en-US" dirty="0"/>
              <a:t>by Sean J. Taylor and Benjamin </a:t>
            </a:r>
            <a:r>
              <a:rPr lang="en-US" dirty="0" err="1"/>
              <a:t>Letham</a:t>
            </a:r>
            <a:r>
              <a:rPr lang="en-US" dirty="0"/>
              <a:t> at Facebook was used as the main reference for the Prophet section</a:t>
            </a:r>
          </a:p>
          <a:p>
            <a:r>
              <a:rPr lang="en-US" dirty="0"/>
              <a:t>The pictures under Neural Networks are licensed for free use under Wikimedia Commons.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6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TIME SERIES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772C99-D8A9-48D3-AA08-A12DBDE898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66309" y="1653161"/>
            <a:ext cx="6732750" cy="44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6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8" descr="A picture containing object, wall&#10;&#10;Description automatically generated">
            <a:extLst>
              <a:ext uri="{FF2B5EF4-FFF2-40B4-BE49-F238E27FC236}">
                <a16:creationId xmlns:a16="http://schemas.microsoft.com/office/drawing/2014/main" id="{D1F54434-5FE9-421C-937F-45796FA60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309" y="1653161"/>
            <a:ext cx="6732750" cy="44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21766"/>
      </p:ext>
    </p:extLst>
  </p:cSld>
  <p:clrMapOvr>
    <a:masterClrMapping/>
  </p:clrMapOvr>
</p:sld>
</file>

<file path=ppt/theme/theme1.xml><?xml version="1.0" encoding="utf-8"?>
<a:theme xmlns:a="http://schemas.openxmlformats.org/drawingml/2006/main" name="fondren scholarship servi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ren scholarship services" id="{8F06649C-F4CB-4283-B31C-864C02E279B8}" vid="{A4B97B29-6DDA-4F37-9EE7-1740D7A85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909</TotalTime>
  <Words>3856</Words>
  <Application>Microsoft Office PowerPoint</Application>
  <PresentationFormat>Widescreen</PresentationFormat>
  <Paragraphs>565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Arial</vt:lpstr>
      <vt:lpstr>Calibri</vt:lpstr>
      <vt:lpstr>Calibri Light</vt:lpstr>
      <vt:lpstr>Cambria Math</vt:lpstr>
      <vt:lpstr>Courier New</vt:lpstr>
      <vt:lpstr>fondren scholarship services</vt:lpstr>
      <vt:lpstr>Introduction to  Time Series Analysis </vt:lpstr>
      <vt:lpstr>WHAT ARE TIME SERIES?</vt:lpstr>
      <vt:lpstr>WHAT’S SO SPECIAL ABOUT TIME?</vt:lpstr>
      <vt:lpstr>WHY IS THIS IMPORTANT?</vt:lpstr>
      <vt:lpstr>ONE QUICK EXAMPLE</vt:lpstr>
      <vt:lpstr>ONE QUICK EXAMPLE</vt:lpstr>
      <vt:lpstr>TRENDS AND SEASONALITY</vt:lpstr>
      <vt:lpstr>A SAMPLE TIME SERIES</vt:lpstr>
      <vt:lpstr>TRENDS</vt:lpstr>
      <vt:lpstr>PERIODIC COMPONENTS</vt:lpstr>
      <vt:lpstr>BY HOUR OF DAY</vt:lpstr>
      <vt:lpstr>BY DAY OF MONTH</vt:lpstr>
      <vt:lpstr>BY MONTH</vt:lpstr>
      <vt:lpstr>HOLIDAYS</vt:lpstr>
      <vt:lpstr>LOOKING BACK AT IT</vt:lpstr>
      <vt:lpstr>WHITE NOISE</vt:lpstr>
      <vt:lpstr>HOW TO MAKE YOUR DATA STATIONARY</vt:lpstr>
      <vt:lpstr>WHAT IS STATIONARY DATA?</vt:lpstr>
      <vt:lpstr>DETRENDING</vt:lpstr>
      <vt:lpstr>DETRENDING EXAMPLE</vt:lpstr>
      <vt:lpstr>DIFFERENCING</vt:lpstr>
      <vt:lpstr>DIFFERENCING EXAMPLE: 1st ORDER</vt:lpstr>
      <vt:lpstr>DIFFERENCING EXAMPLE: 7th ORDER</vt:lpstr>
      <vt:lpstr>DIFFERENCING EXAMPLE: BOTH!</vt:lpstr>
      <vt:lpstr>LAGGED SCATTERPLOTS</vt:lpstr>
      <vt:lpstr>LAGGED SCATTERPLOTS EXAMPLE</vt:lpstr>
      <vt:lpstr>LAGGED SCATTERPLOTS EXAMPLE</vt:lpstr>
      <vt:lpstr>LAGGED SCATTERPLOTS EXAMPLE</vt:lpstr>
      <vt:lpstr>HOW DO I KNOW I’M STATIONARY?</vt:lpstr>
      <vt:lpstr>A FEW NOTES</vt:lpstr>
      <vt:lpstr>MY MODELING PHILOSOPHY</vt:lpstr>
      <vt:lpstr>MODELING FOR FORECASTING</vt:lpstr>
      <vt:lpstr>EVALUATING MODELS</vt:lpstr>
      <vt:lpstr>A SAMPLE FORECAST GRAPH</vt:lpstr>
      <vt:lpstr>ARIMA MODELS</vt:lpstr>
      <vt:lpstr>ARIMA MODELS</vt:lpstr>
      <vt:lpstr>WHAT IS AUTOCORRELATION?</vt:lpstr>
      <vt:lpstr>WHAT’S A MOVING AVERAGE?</vt:lpstr>
      <vt:lpstr>AUTOCORRELATION PLOTS</vt:lpstr>
      <vt:lpstr>PARTIAL AUTOCORRELATION PLOTS</vt:lpstr>
      <vt:lpstr>ARIMA COMPONENTS</vt:lpstr>
      <vt:lpstr>BUILDING THE MODEL</vt:lpstr>
      <vt:lpstr>A FEW THINGS ABOUT ARIMA</vt:lpstr>
      <vt:lpstr>AN ARIMA MODEL</vt:lpstr>
      <vt:lpstr>ARIMA IN SUMMARY</vt:lpstr>
      <vt:lpstr>ARIMA EXTENSIONS</vt:lpstr>
      <vt:lpstr>PROPHET MODELS</vt:lpstr>
      <vt:lpstr>PROPHET MODELS</vt:lpstr>
      <vt:lpstr>CHANGEPOINTS</vt:lpstr>
      <vt:lpstr>HOLIDAYS</vt:lpstr>
      <vt:lpstr>SEASONALITY</vt:lpstr>
      <vt:lpstr>SOME ANNOYING CONVENTIONS</vt:lpstr>
      <vt:lpstr>BUILDING THE MODEL</vt:lpstr>
      <vt:lpstr>A PROPHET MODEL</vt:lpstr>
      <vt:lpstr>DECOMPOSING</vt:lpstr>
      <vt:lpstr>NEURAL NETWORK APPROACHES</vt:lpstr>
      <vt:lpstr>NEURAL NETWORK MODELS</vt:lpstr>
      <vt:lpstr>RECURRENT NEURAL NETWORKS</vt:lpstr>
      <vt:lpstr>LONG SHORT-TERM MEMORY</vt:lpstr>
      <vt:lpstr>BUILDING AN RNN MODEL</vt:lpstr>
      <vt:lpstr>AN RNN MODEL: SAME DATA</vt:lpstr>
      <vt:lpstr>AN RNN MODEL: USING ALL DATA</vt:lpstr>
      <vt:lpstr>BUILDING AN LSTM MODEL</vt:lpstr>
      <vt:lpstr>AN LSTM MODEL: SAME DATA</vt:lpstr>
      <vt:lpstr>AN LSTM MODEL: USING ALL DATA</vt:lpstr>
      <vt:lpstr>COMPARISON AND SUMMARY</vt:lpstr>
      <vt:lpstr>MODEL COMPARISON: ARIMA</vt:lpstr>
      <vt:lpstr>MODEL COMPARISON: PROPHET</vt:lpstr>
      <vt:lpstr>MODEL COMPARISON: RNN</vt:lpstr>
      <vt:lpstr>MODEL COMPARISON: LSTM</vt:lpstr>
      <vt:lpstr>MODEL STRENGTHS</vt:lpstr>
      <vt:lpstr>MODEL WEAKNESSES</vt:lpstr>
      <vt:lpstr>MY PERSONAL ADVICE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Corrin Fosmire</cp:lastModifiedBy>
  <cp:revision>286</cp:revision>
  <dcterms:created xsi:type="dcterms:W3CDTF">2019-05-29T19:12:27Z</dcterms:created>
  <dcterms:modified xsi:type="dcterms:W3CDTF">2019-07-30T23:52:58Z</dcterms:modified>
</cp:coreProperties>
</file>