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5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76" r:id="rId9"/>
    <p:sldId id="278" r:id="rId10"/>
    <p:sldId id="279" r:id="rId11"/>
    <p:sldId id="287" r:id="rId12"/>
    <p:sldId id="269" r:id="rId13"/>
    <p:sldId id="281" r:id="rId14"/>
    <p:sldId id="283" r:id="rId15"/>
    <p:sldId id="308" r:id="rId16"/>
    <p:sldId id="284" r:id="rId17"/>
    <p:sldId id="307" r:id="rId18"/>
    <p:sldId id="288" r:id="rId19"/>
    <p:sldId id="286" r:id="rId20"/>
    <p:sldId id="285" r:id="rId21"/>
    <p:sldId id="314" r:id="rId22"/>
    <p:sldId id="311" r:id="rId23"/>
    <p:sldId id="313" r:id="rId24"/>
    <p:sldId id="267" r:id="rId25"/>
    <p:sldId id="291" r:id="rId26"/>
    <p:sldId id="293" r:id="rId27"/>
    <p:sldId id="294" r:id="rId28"/>
    <p:sldId id="304" r:id="rId29"/>
    <p:sldId id="301" r:id="rId30"/>
    <p:sldId id="315" r:id="rId31"/>
    <p:sldId id="312" r:id="rId32"/>
    <p:sldId id="302" r:id="rId33"/>
    <p:sldId id="309" r:id="rId34"/>
    <p:sldId id="310" r:id="rId35"/>
    <p:sldId id="305" r:id="rId36"/>
    <p:sldId id="272" r:id="rId37"/>
    <p:sldId id="295" r:id="rId38"/>
    <p:sldId id="296" r:id="rId39"/>
    <p:sldId id="297" r:id="rId40"/>
    <p:sldId id="270" r:id="rId41"/>
    <p:sldId id="298" r:id="rId42"/>
    <p:sldId id="299" r:id="rId43"/>
    <p:sldId id="26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a value for future use</a:t>
            </a:r>
          </a:p>
          <a:p>
            <a:r>
              <a:rPr lang="en-US" dirty="0"/>
              <a:t>Value can change!</a:t>
            </a:r>
          </a:p>
          <a:p>
            <a:r>
              <a:rPr lang="en-US" dirty="0"/>
              <a:t>Variable names: must start with a letter, and then only letters, numbers, periods, and underscores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&lt;- 5, my.name &lt;- “hello”, COOL_VALUE &lt;-3 + 5i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1value &lt;- 3, my-name &lt;- 3, mass% &lt;- 42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as.(TYPE)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(3.3)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Integer conversion always rounds down!</a:t>
            </a:r>
          </a:p>
          <a:p>
            <a:r>
              <a:rPr lang="en-US" dirty="0">
                <a:cs typeface="Courier New" panose="02070309020205020404" pitchFamily="49" charset="0"/>
              </a:rPr>
              <a:t>Especially useful for converting between various numeric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Scalars, lists, arrays, matrices, factors, data frames,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value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Character: ‘a’</a:t>
            </a:r>
          </a:p>
          <a:p>
            <a:pPr lvl="1"/>
            <a:r>
              <a:rPr lang="en-US" dirty="0"/>
              <a:t>Numeric (decimal)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Logical: TRUE or FALSE</a:t>
            </a:r>
          </a:p>
          <a:p>
            <a:pPr lvl="1"/>
            <a:r>
              <a:rPr lang="en-US" dirty="0"/>
              <a:t>Complex</a:t>
            </a:r>
          </a:p>
          <a:p>
            <a:r>
              <a:rPr lang="en-US" dirty="0"/>
              <a:t>Special missing value: 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Fixed-length list of values of all the same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 function (concatenate)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2, 3), c(0.4, 0.5), c(“hello”, “hi”)</a:t>
            </a:r>
            <a:r>
              <a:rPr lang="en-US" dirty="0">
                <a:cs typeface="Courier New" panose="02070309020205020404" pitchFamily="49" charset="0"/>
              </a:rPr>
              <a:t>.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c(1, “hello”)</a:t>
            </a:r>
            <a:r>
              <a:rPr lang="en-US" dirty="0">
                <a:cs typeface="Courier New" panose="02070309020205020404" pitchFamily="49" charset="0"/>
              </a:rPr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vector,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element.</a:t>
            </a:r>
          </a:p>
          <a:p>
            <a:r>
              <a:rPr lang="en-US" dirty="0">
                <a:cs typeface="Courier New" panose="02070309020205020404" pitchFamily="49" charset="0"/>
              </a:rPr>
              <a:t>Ranges: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7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list of values of any type</a:t>
            </a:r>
          </a:p>
          <a:p>
            <a:r>
              <a:rPr lang="en-US" dirty="0"/>
              <a:t>Created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/>
              <a:t> function</a:t>
            </a:r>
          </a:p>
          <a:p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list(1, 2, 3), c(0.4, 0.5), c(“hello”, “hi”), list(1, “hello”)</a:t>
            </a:r>
          </a:p>
          <a:p>
            <a:r>
              <a:rPr lang="en-US" dirty="0"/>
              <a:t>Can always access by subscript.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cs typeface="Courier New" panose="02070309020205020404" pitchFamily="49" charset="0"/>
              </a:rPr>
              <a:t>is a list,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a[[1]] </a:t>
            </a:r>
            <a:r>
              <a:rPr lang="en-US" dirty="0">
                <a:cs typeface="Courier New" panose="02070309020205020404" pitchFamily="49" charset="0"/>
              </a:rPr>
              <a:t>returns the 1</a:t>
            </a:r>
            <a:r>
              <a:rPr lang="en-US" baseline="30000" dirty="0">
                <a:cs typeface="Courier New" panose="02070309020205020404" pitchFamily="49" charset="0"/>
              </a:rPr>
              <a:t>st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cs typeface="Courier New" panose="02070309020205020404" pitchFamily="49" charset="0"/>
              </a:rPr>
              <a:t>Also, can access by giving custom names to values!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ages &lt;- list(16, 17); names(ages) &lt;- c(“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“tony”)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ages$steve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Native support (uncommon in many programming languages!)</a:t>
                </a:r>
              </a:p>
              <a:p>
                <a:r>
                  <a:rPr lang="en-US" dirty="0"/>
                  <a:t>Initialize: provide list of values and number of rows or columns</a:t>
                </a:r>
              </a:p>
              <a:p>
                <a:r>
                  <a:rPr lang="en-US" dirty="0"/>
                  <a:t>Fills down a column first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matrix(1:4,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nrow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2) -&gt;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/>
                  <a:t>Arrays: just matrices with the option to have more dimensions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matrix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/>
              <a:t>Access one value: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mat[3,4]: </a:t>
            </a:r>
            <a:r>
              <a:rPr lang="en-US" dirty="0"/>
              <a:t>element in 3</a:t>
            </a:r>
            <a:r>
              <a:rPr lang="en-US" baseline="30000" dirty="0"/>
              <a:t>rd</a:t>
            </a:r>
            <a:r>
              <a:rPr lang="en-US" dirty="0"/>
              <a:t> row, 4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column: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mat[,3 ]: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Access a row: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mat[3,]: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pPr lvl="1"/>
            <a:r>
              <a:rPr lang="en-US" dirty="0"/>
              <a:t>Access a range of rows or columns: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mat[1:2, 3:5]</a:t>
            </a:r>
          </a:p>
          <a:p>
            <a:pPr lvl="3"/>
            <a:r>
              <a:rPr lang="en-US" dirty="0"/>
              <a:t>First 2 rows, columns 3 to 5</a:t>
            </a:r>
          </a:p>
          <a:p>
            <a:r>
              <a:rPr lang="en-US" dirty="0"/>
              <a:t>Can save to these as well using assignment operator</a:t>
            </a:r>
          </a:p>
          <a:p>
            <a:pPr lvl="1"/>
            <a:r>
              <a:rPr lang="en-US" dirty="0"/>
              <a:t>If using row or column, convert to matrix first!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%*%</a:t>
            </a:r>
            <a:r>
              <a:rPr lang="en-US" dirty="0"/>
              <a:t> (don’t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!)</a:t>
            </a:r>
          </a:p>
          <a:p>
            <a:r>
              <a:rPr lang="en-US" dirty="0"/>
              <a:t>Requires conformable dimensions</a:t>
            </a:r>
          </a:p>
          <a:p>
            <a:pPr lvl="1"/>
            <a:r>
              <a:rPr lang="en-US" dirty="0"/>
              <a:t>Number of columns in first matrix = number of rows in second matrix</a:t>
            </a:r>
          </a:p>
          <a:p>
            <a:r>
              <a:rPr lang="en-US" dirty="0"/>
              <a:t>Extremely fast!</a:t>
            </a:r>
          </a:p>
          <a:p>
            <a:pPr lvl="1"/>
            <a:r>
              <a:rPr lang="en-US" dirty="0"/>
              <a:t>Optimized libraries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dirty="0"/>
              <a:t>Only a few possible values</a:t>
            </a:r>
          </a:p>
          <a:p>
            <a:pPr lvl="1"/>
            <a:r>
              <a:rPr lang="en-US" dirty="0"/>
              <a:t>Example: US States</a:t>
            </a:r>
          </a:p>
          <a:p>
            <a:r>
              <a:rPr lang="en-US" dirty="0"/>
              <a:t>Create a factor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factor(c(...), levels=c(...))</a:t>
            </a:r>
          </a:p>
          <a:p>
            <a:r>
              <a:rPr lang="en-US" dirty="0">
                <a:cs typeface="Courier New" panose="02070309020205020404" pitchFamily="49" charset="0"/>
              </a:rPr>
              <a:t>First argument: vector </a:t>
            </a:r>
          </a:p>
          <a:p>
            <a:r>
              <a:rPr lang="en-US" dirty="0">
                <a:cs typeface="Courier New" panose="02070309020205020404" pitchFamily="49" charset="0"/>
              </a:rPr>
              <a:t>Levels: all possible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not provided, factor will assume you have provided all possibilities</a:t>
            </a:r>
          </a:p>
          <a:p>
            <a:r>
              <a:rPr lang="en-US" dirty="0">
                <a:cs typeface="Courier New" panose="02070309020205020404" pitchFamily="49" charset="0"/>
              </a:rPr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factor(c(“Grad Student”, “Grad Student”, “Staff”), levels=c(“Grad Student”, “Staff”, “Faculty”))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/>
              <a:t>Data handling and storage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Huge number of free packages give extended modeling, visualization, manipulation, and more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quintessential R data type</a:t>
            </a:r>
          </a:p>
          <a:p>
            <a:r>
              <a:rPr lang="en-US" dirty="0"/>
              <a:t>Extremely flexible and powerful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Column: a variable</a:t>
            </a:r>
          </a:p>
          <a:p>
            <a:pPr lvl="1"/>
            <a:r>
              <a:rPr lang="en-US" dirty="0"/>
              <a:t>Row: an observation</a:t>
            </a:r>
          </a:p>
          <a:p>
            <a:r>
              <a:rPr lang="en-US" dirty="0"/>
              <a:t>Give data as columns.</a:t>
            </a:r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John is 15, Molly is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15D5-CD75-48E6-90B3-4B3DFD1B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148A-909B-4128-85F9-17D379A1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 column: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Extract a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df[,1]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this is the same syntax as matrices!</a:t>
            </a:r>
          </a:p>
          <a:p>
            <a:r>
              <a:rPr lang="en-US" dirty="0">
                <a:cs typeface="Courier New" panose="02070309020205020404" pitchFamily="49" charset="0"/>
              </a:rPr>
              <a:t>Can also pass ranges of rows similarly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996-AD4A-4578-B0A5-CB3C5D7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9D71-0C0A-492B-B1A5-91B13285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824DE-C9F7-405E-87B6-FEDBCDB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DATA FRAMES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are frequently huge. Use the following commands to take a look without printing out thousands of lines: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first few entries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last few entries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 a look at the available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arguments/parameters to functions:</a:t>
            </a:r>
          </a:p>
          <a:p>
            <a:pPr lvl="1"/>
            <a:r>
              <a:rPr lang="en-US" dirty="0"/>
              <a:t>Positional: mean(data)</a:t>
            </a:r>
          </a:p>
          <a:p>
            <a:pPr lvl="1"/>
            <a:r>
              <a:rPr lang="en-US" dirty="0"/>
              <a:t>Keyword: mean(data, NA.RM=TRUE)</a:t>
            </a:r>
          </a:p>
          <a:p>
            <a:r>
              <a:rPr lang="en-US" dirty="0"/>
              <a:t>Functions in R often take optional keyword parameters. Check a function out in R with ?function or help(function) and see if there are any additional arguments that might help make your life easier!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8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br>
              <a:rPr lang="en-US" dirty="0"/>
            </a:br>
            <a:r>
              <a:rPr lang="en-US" dirty="0"/>
              <a:t>WRITING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/>
              <a:t>name,age,occupation</a:t>
            </a:r>
            <a:r>
              <a:rPr lang="en-US" dirty="0"/>
              <a:t> (first line: header)</a:t>
            </a:r>
          </a:p>
          <a:p>
            <a:pPr lvl="2"/>
            <a:r>
              <a:rPr lang="en-US" dirty="0"/>
              <a:t>tony,23,banker (all other lines: observations)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{“name”: “Tony”, “age”: 23, “occupation:” “banker”}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&lt;person&gt; &lt;name&gt;Tony&lt;/name&gt; &lt;age&gt;23&lt;/age&gt; &lt;occupation&gt;banker&lt;/occupation&gt; &lt;/person&gt;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 FORMATS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Comma/Tab Separated Values: (.csv, .</a:t>
            </a:r>
            <a:r>
              <a:rPr lang="en-US" dirty="0" err="1"/>
              <a:t>tsv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Write.csv</a:t>
            </a:r>
          </a:p>
          <a:p>
            <a:r>
              <a:rPr lang="en-US" dirty="0"/>
              <a:t>Excel files (.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xls</a:t>
            </a:r>
            <a:r>
              <a:rPr lang="en-US" dirty="0"/>
              <a:t>*)</a:t>
            </a:r>
          </a:p>
          <a:p>
            <a:r>
              <a:rPr lang="en-US" dirty="0"/>
              <a:t>JSON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XML (.xml)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 ON FACTORS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quick to assume strings you pass in data frames are factors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(name=c(“John”, “Molly”), age=c(15,17))</a:t>
            </a:r>
          </a:p>
          <a:p>
            <a:pPr lvl="1"/>
            <a:r>
              <a:rPr lang="en-US" dirty="0"/>
              <a:t>Name is a factor!</a:t>
            </a:r>
          </a:p>
          <a:p>
            <a:pPr lvl="1"/>
            <a:r>
              <a:rPr lang="en-US" dirty="0"/>
              <a:t>Does this make sense?</a:t>
            </a:r>
          </a:p>
          <a:p>
            <a:r>
              <a:rPr lang="en-US" dirty="0"/>
              <a:t>If this a problem (which it often is), change the type of the column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9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Subsetting and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3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RSTUDIO?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Open-source, but not entirely free</a:t>
            </a:r>
          </a:p>
          <a:p>
            <a:r>
              <a:rPr lang="en-US" dirty="0"/>
              <a:t>Graphical user interface providing easy access to R</a:t>
            </a:r>
          </a:p>
          <a:p>
            <a:r>
              <a:rPr lang="en-US" dirty="0"/>
              <a:t>Not officially affiliated with R</a:t>
            </a:r>
          </a:p>
          <a:p>
            <a:r>
              <a:rPr lang="en-US" dirty="0"/>
              <a:t>Provides amazing cheat sheets!</a:t>
            </a:r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NEW COLUMNS FROM OLD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Arithmetic operations can apply to the whole column with no extra work on your part!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useful for converting between units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df$length.cm &lt;- df$length.in * 2.54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(a == b)</a:t>
            </a:r>
          </a:p>
          <a:p>
            <a:r>
              <a:rPr lang="en-US" dirty="0"/>
              <a:t>Test for Inequality: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(a != b)</a:t>
            </a:r>
          </a:p>
          <a:p>
            <a:r>
              <a:rPr lang="en-US" dirty="0"/>
              <a:t>Test for Less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(a &lt; b)</a:t>
            </a:r>
          </a:p>
          <a:p>
            <a:r>
              <a:rPr lang="en-US" dirty="0"/>
              <a:t>Test for Less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(a &lt;= b)</a:t>
            </a:r>
          </a:p>
          <a:p>
            <a:r>
              <a:rPr lang="en-US" dirty="0"/>
              <a:t>Test for Greater than: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(a &gt; b)</a:t>
            </a:r>
          </a:p>
          <a:p>
            <a:r>
              <a:rPr lang="en-US" dirty="0"/>
              <a:t>Test for Greater than or equal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(a &gt; 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4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/ SUBSETTING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Row: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df[3-7]</a:t>
            </a:r>
            <a:r>
              <a:rPr lang="en-US" dirty="0"/>
              <a:t> selects the 3</a:t>
            </a:r>
            <a:r>
              <a:rPr lang="en-US" baseline="30000" dirty="0"/>
              <a:t>rd</a:t>
            </a:r>
            <a:r>
              <a:rPr lang="en-US" dirty="0"/>
              <a:t> through 7</a:t>
            </a:r>
            <a:r>
              <a:rPr lang="en-US" baseline="30000" dirty="0"/>
              <a:t>th</a:t>
            </a:r>
            <a:r>
              <a:rPr lang="en-US" dirty="0"/>
              <a:t> row</a:t>
            </a:r>
          </a:p>
          <a:p>
            <a:r>
              <a:rPr lang="en-US" dirty="0"/>
              <a:t>By Column: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subset(df, age &gt; 10) </a:t>
            </a:r>
            <a:r>
              <a:rPr lang="en-US" dirty="0">
                <a:cs typeface="Courier New" panose="02070309020205020404" pitchFamily="49" charset="0"/>
              </a:rPr>
              <a:t>takes all observations where age is greater than 10. note that age is a column in the data frame, and you don’t need to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dirty="0">
                <a:cs typeface="Courier New" panose="02070309020205020404" pitchFamily="49" charset="0"/>
              </a:rPr>
              <a:t>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9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subsetting</a:t>
            </a:r>
            <a:r>
              <a:rPr lang="en-US" dirty="0"/>
              <a:t> to delete unusable rows</a:t>
            </a:r>
          </a:p>
          <a:p>
            <a:pPr lvl="1"/>
            <a:r>
              <a:rPr lang="en-US" dirty="0"/>
              <a:t>Common use case: remove rows which have a NA (erroneous results)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&lt;- subset(df, !is.na(value))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!= NA </a:t>
            </a:r>
            <a:r>
              <a:rPr lang="en-US" dirty="0">
                <a:cs typeface="Courier New" panose="02070309020205020404" pitchFamily="49" charset="0"/>
              </a:rPr>
              <a:t>does not 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5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mean(data)</a:t>
            </a:r>
          </a:p>
          <a:p>
            <a:r>
              <a:rPr lang="en-US" dirty="0"/>
              <a:t>Median: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median(data)</a:t>
            </a:r>
          </a:p>
          <a:p>
            <a:r>
              <a:rPr lang="en-US" dirty="0"/>
              <a:t>Range: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range(data). </a:t>
            </a:r>
            <a:r>
              <a:rPr lang="en-US" dirty="0"/>
              <a:t>Gives lower and upper bounds</a:t>
            </a:r>
          </a:p>
          <a:p>
            <a:r>
              <a:rPr lang="en-US" dirty="0"/>
              <a:t>Standard Deviation: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na.rm </a:t>
            </a:r>
            <a:r>
              <a:rPr lang="en-US" dirty="0"/>
              <a:t>parameter: ignore any missing values. Summaries don’t work otherwise!</a:t>
            </a:r>
          </a:p>
          <a:p>
            <a:pPr lvl="1"/>
            <a:r>
              <a:rPr lang="en-US" dirty="0"/>
              <a:t>Example: median(data, na.rm = 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function)</a:t>
            </a:r>
          </a:p>
          <a:p>
            <a:pPr lvl="1"/>
            <a:r>
              <a:rPr lang="en-US" dirty="0"/>
              <a:t>Apply function to every element of a vector, and use simplest type of output (e.g. vector if all elements of list are the same)</a:t>
            </a:r>
          </a:p>
          <a:p>
            <a:pPr lvl="1"/>
            <a:r>
              <a:rPr lang="en-US" dirty="0"/>
              <a:t>Can pass a function as an argument to another function!</a:t>
            </a:r>
          </a:p>
          <a:p>
            <a:pPr lvl="2"/>
            <a:r>
              <a:rPr lang="en-US" dirty="0"/>
              <a:t>Ex: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(column, groups, function)</a:t>
            </a:r>
          </a:p>
          <a:p>
            <a:pPr lvl="1"/>
            <a:r>
              <a:rPr lang="en-US" dirty="0"/>
              <a:t>Apply a summary function to a column for each of the groups</a:t>
            </a:r>
          </a:p>
          <a:p>
            <a:pPr lvl="1"/>
            <a:r>
              <a:rPr lang="en-US" dirty="0"/>
              <a:t>Ex: Say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 of students.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gpadf$major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mean)</a:t>
            </a:r>
            <a:r>
              <a:rPr lang="en-US" dirty="0"/>
              <a:t> will give you the average GPA for each major!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3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Scatterplots, boxplots, and histograms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154769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y_axis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for vectors </a:t>
            </a:r>
            <a:r>
              <a:rPr lang="en-US" dirty="0" err="1">
                <a:cs typeface="Courier New" panose="02070309020205020404" pitchFamily="49" charset="0"/>
              </a:rPr>
              <a:t>x_axis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cs typeface="Courier New" panose="02070309020205020404" pitchFamily="49" charset="0"/>
              </a:rPr>
              <a:t>y_axis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if the data has two columns, will plot the first variable on the x-axis</a:t>
            </a:r>
          </a:p>
          <a:p>
            <a:r>
              <a:rPr lang="en-US" dirty="0">
                <a:cs typeface="Courier New" panose="02070309020205020404" pitchFamily="49" charset="0"/>
              </a:rPr>
              <a:t>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=“x-axis title”,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=“y-axis title”,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main=“Main Title” </a:t>
            </a:r>
            <a:r>
              <a:rPr lang="en-US" dirty="0">
                <a:cs typeface="Courier New" panose="02070309020205020404" pitchFamily="49" charset="0"/>
              </a:rPr>
              <a:t>to add titles!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6F6F03-C661-4FA0-A1B9-AAEDB34F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7940"/>
            <a:ext cx="5858758" cy="3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hist(values)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Plots how many values fit into each of a number of equal-sized sections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Mildly interesting: you can pass breaks=“</a:t>
            </a:r>
            <a:r>
              <a:rPr lang="en-US" dirty="0" err="1">
                <a:cs typeface="Courier New" panose="02070309020205020404" pitchFamily="49" charset="0"/>
              </a:rPr>
              <a:t>scott</a:t>
            </a:r>
            <a:r>
              <a:rPr lang="en-US" dirty="0">
                <a:cs typeface="Courier New" panose="02070309020205020404" pitchFamily="49" charset="0"/>
              </a:rPr>
              <a:t>” to employ an algorithm to automatically determine a bin size. This is named in honor of a Rice professor’s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03F00-A228-4F94-A282-584F7578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52" y="1455411"/>
            <a:ext cx="5967905" cy="39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536583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boxplot(column)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visualization to a histogram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Shows the minimum, 25% percentile, median, 75% percentile, and maximum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Also will detect and show outliers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A2BD9-4371-473A-8E8E-321697E1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24" y="1210489"/>
            <a:ext cx="705901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</a:t>
            </a:r>
          </a:p>
          <a:p>
            <a:pPr lvl="1"/>
            <a:r>
              <a:rPr lang="en-US" dirty="0"/>
              <a:t>former Rice professor</a:t>
            </a:r>
          </a:p>
          <a:p>
            <a:pPr lvl="1"/>
            <a:r>
              <a:rPr lang="en-US" dirty="0"/>
              <a:t>Chief Scientist at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Originator of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Author of “R for Data Science”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Linear Regression and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 uses the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command (linear model) to produce statistical models very quickly</a:t>
                </a:r>
              </a:p>
              <a:p>
                <a:r>
                  <a:rPr lang="en-US" dirty="0">
                    <a:cs typeface="Courier New" panose="02070309020205020404" pitchFamily="49" charset="0"/>
                  </a:rPr>
                  <a:t>The syntax can be confusing. Type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 &lt;-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~ x)</a:t>
                </a:r>
                <a:r>
                  <a:rPr lang="en-US" dirty="0">
                    <a:cs typeface="Courier New" panose="02070309020205020404" pitchFamily="49" charset="0"/>
                  </a:rPr>
                  <a:t>to model an expression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y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Expressions like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~ x</a:t>
                </a:r>
                <a:r>
                  <a:rPr lang="en-US" dirty="0"/>
                  <a:t> are called </a:t>
                </a:r>
                <a:r>
                  <a:rPr lang="en-US" b="1" dirty="0"/>
                  <a:t>formulas</a:t>
                </a:r>
                <a:r>
                  <a:rPr lang="en-US" dirty="0"/>
                  <a:t> in R. </a:t>
                </a:r>
              </a:p>
              <a:p>
                <a:r>
                  <a:rPr lang="en-US" dirty="0"/>
                  <a:t>Model is now a variable containing a lot of useful information!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model$fitted.values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model</a:t>
                </a:r>
                <a:r>
                  <a:rPr lang="en-US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$</a:t>
                </a: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LINEAR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to add a line to a graph that already exists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a linear model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col=“red” </a:t>
            </a:r>
            <a:r>
              <a:rPr lang="en-US" dirty="0">
                <a:cs typeface="Courier New" panose="02070309020205020404" pitchFamily="49" charset="0"/>
              </a:rPr>
              <a:t>(or any other common color name) to change the color of the line and make it easier to see!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87804-3951-4C5E-A530-CDEC4866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05" y="1944584"/>
            <a:ext cx="6096000" cy="40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 logo (https://www.r-project.org/logo/) is used under the terms of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RSTUDIO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walkthrough of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INTERFACE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Arithmetic, assignment, matrix multiplication, converting between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BASIC MATH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(5 + 3)</a:t>
            </a:r>
          </a:p>
          <a:p>
            <a:r>
              <a:rPr lang="en-US" dirty="0"/>
              <a:t>Subtraction: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(5 - 3). </a:t>
            </a:r>
            <a:r>
              <a:rPr lang="en-US" dirty="0"/>
              <a:t>Also, negation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(-3)</a:t>
            </a:r>
          </a:p>
          <a:p>
            <a:r>
              <a:rPr lang="en-US" dirty="0"/>
              <a:t>Multiplication: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(5 * 3)</a:t>
            </a:r>
          </a:p>
          <a:p>
            <a:r>
              <a:rPr lang="en-US" dirty="0"/>
              <a:t>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(5 / 3)</a:t>
            </a:r>
          </a:p>
          <a:p>
            <a:r>
              <a:rPr lang="en-US" dirty="0"/>
              <a:t>Power: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 (5**3, 5^3)</a:t>
            </a:r>
          </a:p>
          <a:p>
            <a:r>
              <a:rPr lang="en-US" dirty="0"/>
              <a:t>Square Root: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 function </a:t>
            </a:r>
            <a:r>
              <a:rPr lang="en-US" dirty="0">
                <a:cs typeface="Courier New" panose="02070309020205020404" pitchFamily="49" charset="0"/>
              </a:rPr>
              <a:t>(sqrt(5))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2894</TotalTime>
  <Words>2737</Words>
  <Application>Microsoft Office PowerPoint</Application>
  <PresentationFormat>Widescreen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SIMPLE OPERATIONS</vt:lpstr>
      <vt:lpstr>ARITHMETIC AND BASIC MATH</vt:lpstr>
      <vt:lpstr>ASSIGNMENT</vt:lpstr>
      <vt:lpstr>TYPE CONVERSION</vt:lpstr>
      <vt:lpstr>DATA TYPES</vt:lpstr>
      <vt:lpstr>SCALARS</vt:lpstr>
      <vt:lpstr>ATOMIC VECTORS</vt:lpstr>
      <vt:lpstr>LISTS</vt:lpstr>
      <vt:lpstr>MATRICES</vt:lpstr>
      <vt:lpstr>ACCESSING MATRICES</vt:lpstr>
      <vt:lpstr>MATRIX MULTIPLICATION</vt:lpstr>
      <vt:lpstr>FACTORS</vt:lpstr>
      <vt:lpstr>DATA FRAME</vt:lpstr>
      <vt:lpstr>ACCESSING DATA FRAMES</vt:lpstr>
      <vt:lpstr>EXAMINING DATA FRAMES</vt:lpstr>
      <vt:lpstr>A NOTE ABOUT FUNCTIONS</vt:lpstr>
      <vt:lpstr>READING AND  WRITING DATA</vt:lpstr>
      <vt:lpstr>COMMON FILE FORMATS</vt:lpstr>
      <vt:lpstr>READING FILE FORMATS</vt:lpstr>
      <vt:lpstr>WRITING FILE FORMATS</vt:lpstr>
      <vt:lpstr>A WORD OF WARNING ON FACTORS</vt:lpstr>
      <vt:lpstr>DATA MANIPULATION</vt:lpstr>
      <vt:lpstr>MAKING NEW COLUMNS FROM OLD</vt:lpstr>
      <vt:lpstr>LOGICAL OPERATORS</vt:lpstr>
      <vt:lpstr>FILTERING / SUBSETTING</vt:lpstr>
      <vt:lpstr>CLEANING</vt:lpstr>
      <vt:lpstr>SUMMARY FUNCTIONS</vt:lpstr>
      <vt:lpstr>THE APPLY FAMILY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269</cp:revision>
  <dcterms:created xsi:type="dcterms:W3CDTF">2019-05-29T19:12:27Z</dcterms:created>
  <dcterms:modified xsi:type="dcterms:W3CDTF">2019-07-01T16:12:35Z</dcterms:modified>
</cp:coreProperties>
</file>