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707" r:id="rId1"/>
  </p:sldMasterIdLst>
  <p:notesMasterIdLst>
    <p:notesMasterId r:id="rId23"/>
  </p:notesMasterIdLst>
  <p:sldIdLst>
    <p:sldId id="266" r:id="rId2"/>
    <p:sldId id="264" r:id="rId3"/>
    <p:sldId id="269" r:id="rId4"/>
    <p:sldId id="286" r:id="rId5"/>
    <p:sldId id="278" r:id="rId6"/>
    <p:sldId id="267" r:id="rId7"/>
    <p:sldId id="270" r:id="rId8"/>
    <p:sldId id="272" r:id="rId9"/>
    <p:sldId id="277" r:id="rId10"/>
    <p:sldId id="276" r:id="rId11"/>
    <p:sldId id="273" r:id="rId12"/>
    <p:sldId id="274" r:id="rId13"/>
    <p:sldId id="275" r:id="rId14"/>
    <p:sldId id="279" r:id="rId15"/>
    <p:sldId id="280" r:id="rId16"/>
    <p:sldId id="281" r:id="rId17"/>
    <p:sldId id="282" r:id="rId18"/>
    <p:sldId id="283" r:id="rId19"/>
    <p:sldId id="284" r:id="rId20"/>
    <p:sldId id="285" r:id="rId21"/>
    <p:sldId id="268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1" autoAdjust="0"/>
    <p:restoredTop sz="94660"/>
  </p:normalViewPr>
  <p:slideViewPr>
    <p:cSldViewPr snapToGrid="0">
      <p:cViewPr varScale="1">
        <p:scale>
          <a:sx n="64" d="100"/>
          <a:sy n="64" d="100"/>
        </p:scale>
        <p:origin x="4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6E3B93-8523-4DBC-8FC5-65A9B9CDE5EE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628E46-8560-4C79-B9D9-6B96D08CE1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8583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F6EB4-B6EF-44F6-BBD1-CD5E279CFAE2}" type="datetime4">
              <a:rPr lang="en-US" smtClean="0"/>
              <a:t>July 27,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| Email cf24@rice.edu |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471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05AA7-4C18-4A99-8AAA-8677C1976FC9}" type="datetime4">
              <a:rPr lang="en-US" smtClean="0"/>
              <a:t>July 27,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| Email cf24@rice.edu |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028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0D668-33DD-41B9-B668-7E7FF430C345}" type="datetime4">
              <a:rPr lang="en-US" smtClean="0"/>
              <a:t>July 27,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| Email cf24@rice.edu |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632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2966" y="365125"/>
            <a:ext cx="8930833" cy="1325563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27,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81400" y="6356350"/>
            <a:ext cx="5029200" cy="365125"/>
          </a:xfrm>
        </p:spPr>
        <p:txBody>
          <a:bodyPr/>
          <a:lstStyle/>
          <a:p>
            <a:r>
              <a:rPr lang="en-US" dirty="0"/>
              <a:t>Digital Scholarship Services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 dirty="0"/>
              <a:t> cf24@rice.edu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 dirty="0"/>
              <a:t> library.rice.edu/</a:t>
            </a:r>
            <a:r>
              <a:rPr lang="en-US" dirty="0" err="1"/>
              <a:t>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373C59A9-E4E5-4D3F-8716-3C8F9741750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/>
          <a:srcRect/>
          <a:stretch/>
        </p:blipFill>
        <p:spPr bwMode="auto">
          <a:xfrm>
            <a:off x="838200" y="365125"/>
            <a:ext cx="1282521" cy="1282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8569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July 27,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Digital Scholarship Services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 dirty="0"/>
              <a:t> cf24@rice.edu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 dirty="0"/>
              <a:t> library.rice.edu/</a:t>
            </a:r>
            <a:r>
              <a:rPr lang="en-US" dirty="0" err="1"/>
              <a:t>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C2F255A-62D8-4526-AB18-ADD83C0FBA9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/>
          <a:srcRect/>
          <a:stretch/>
        </p:blipFill>
        <p:spPr bwMode="auto">
          <a:xfrm>
            <a:off x="9378849" y="2581174"/>
            <a:ext cx="1981301" cy="1981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427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C325-9442-4629-8CC6-5CAC69736C93}" type="datetime4">
              <a:rPr lang="en-US" smtClean="0"/>
              <a:t>July 27, 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| Email cf24@rice.edu | library.rice.edu/dss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019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AFACB-3FED-4607-9FDD-34A82581A119}" type="datetime4">
              <a:rPr lang="en-US" smtClean="0"/>
              <a:t>July 27, 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| Email cf24@rice.edu | library.rice.edu/dss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883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805D6-2E3E-42F7-ABBA-DCD51C704328}" type="datetime4">
              <a:rPr lang="en-US" smtClean="0"/>
              <a:t>July 27, 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| Email cf24@rice.edu | library.rice.edu/dss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5376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45AAB-8888-45FB-8C4E-B86AF9A05200}" type="datetime4">
              <a:rPr lang="en-US" smtClean="0"/>
              <a:t>July 27, 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| Email cf24@rice.edu | library.rice.edu/dss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619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96CED-8AFA-412F-B61A-472E6093CDBA}" type="datetime4">
              <a:rPr lang="en-US" smtClean="0"/>
              <a:t>July 27, 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| Email cf24@rice.edu | library.rice.edu/dss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584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78AB2-2970-444D-B1FF-A9F37FC020F5}" type="datetime4">
              <a:rPr lang="en-US" smtClean="0"/>
              <a:t>July 27, 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| Email cf24@rice.edu | library.rice.edu/dss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384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48AE1E-D441-45CD-8192-49B13802301D}" type="datetime4">
              <a:rPr lang="en-US" smtClean="0"/>
              <a:t>July 27,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81400" y="6356350"/>
            <a:ext cx="5029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Digital Scholarship Services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 dirty="0"/>
              <a:t> cf24@rice.edu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 dirty="0"/>
              <a:t> library.rice.edu/</a:t>
            </a:r>
            <a:r>
              <a:rPr lang="en-US" dirty="0" err="1"/>
              <a:t>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081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906236"/>
            <a:ext cx="9144000" cy="2603727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accent1">
                    <a:lumMod val="50000"/>
                  </a:schemeClr>
                </a:solidFill>
              </a:rPr>
              <a:t>Introduction to </a:t>
            </a:r>
            <a:br>
              <a:rPr lang="en-US" b="1" dirty="0"/>
            </a:br>
            <a:r>
              <a:rPr lang="en-US" sz="6600" b="1" dirty="0">
                <a:solidFill>
                  <a:schemeClr val="accent1">
                    <a:lumMod val="50000"/>
                  </a:schemeClr>
                </a:solidFill>
              </a:rPr>
              <a:t>Time Series Analysis</a:t>
            </a:r>
            <a:br>
              <a:rPr lang="en-US" sz="6600" dirty="0">
                <a:solidFill>
                  <a:srgbClr val="860000"/>
                </a:solidFill>
              </a:rPr>
            </a:br>
            <a:endParaRPr lang="en-US" dirty="0">
              <a:solidFill>
                <a:srgbClr val="860000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727113" y="804231"/>
            <a:ext cx="10421957" cy="22034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727112" y="6090491"/>
            <a:ext cx="10421957" cy="22034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9" name="image1.jpe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7159" y="5088031"/>
            <a:ext cx="1849755" cy="63690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9119309" y="5045316"/>
            <a:ext cx="19543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rgbClr val="666666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Fondren</a:t>
            </a:r>
            <a:r>
              <a:rPr lang="en-US" b="1" dirty="0">
                <a:solidFill>
                  <a:srgbClr val="666666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Library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8351342" y="5355604"/>
            <a:ext cx="27223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Digital Scholarship Services</a:t>
            </a: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E491D1FC-6841-42CB-9899-8DD49951D6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/>
        </p:blipFill>
        <p:spPr bwMode="auto">
          <a:xfrm>
            <a:off x="4356415" y="2549820"/>
            <a:ext cx="3175116" cy="3175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30959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95B4BC0-844B-4414-A623-BEF78AAC1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WHITE NOISE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BED3EB3-7E98-4A82-8335-7321D9E37B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0F37F1-4F33-429F-A568-1A3ADC499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July 27,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FFA57-C126-4795-A5F6-DD33AAC5A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49567-BB70-4798-8746-D0B522CCE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7729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84E2338-1026-45D4-9455-B21A88F18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MAKE YOUR</a:t>
            </a:r>
            <a:br>
              <a:rPr lang="en-US" dirty="0"/>
            </a:br>
            <a:r>
              <a:rPr lang="en-US" dirty="0"/>
              <a:t>DATA STATIONARY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B42CCAB-C8E2-48A8-A9DF-EB0383A8B3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Make your data appetizing for modeling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A94ACB-62A5-4F09-8C21-F0CE9BFB1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27,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0B02B0-893D-4696-B6F7-A126B8D18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FDA495-0063-4571-8969-0DD770DB3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3398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95B4BC0-844B-4414-A623-BEF78AAC1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STATIONARITY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BED3EB3-7E98-4A82-8335-7321D9E37B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0F37F1-4F33-429F-A568-1A3ADC499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July 27,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FFA57-C126-4795-A5F6-DD33AAC5A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49567-BB70-4798-8746-D0B522CCE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04930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95B4BC0-844B-4414-A623-BEF78AAC1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DETRENDING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BED3EB3-7E98-4A82-8335-7321D9E37B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0F37F1-4F33-429F-A568-1A3ADC499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July 27,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FFA57-C126-4795-A5F6-DD33AAC5A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49567-BB70-4798-8746-D0B522CCE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3704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4862C-8B28-4EF5-9C6F-0187B05C2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LAGGING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FC40A6-4344-46B7-89C4-4E16031C9B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EE79BB-4734-4439-A76F-2976CABC2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27,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093F74-35B5-4B3E-BE77-B47F35290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F6E8AA-9A3E-467A-A16A-CED9E58CF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5510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E5820-4288-4CB6-888A-5CBF54688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LAGGED SCATTERPLOTS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52943F-FC31-4BE3-AB00-BAB4B12957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16348B-D7FE-46ED-8C48-CF5A55FF3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27,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059279-A1E7-4F19-B4BF-8C6B59A4C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722C41-7366-4DE2-9AF4-E75E189A7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3675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02FB34-7510-47BC-8952-A1FE9728B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ARIMA MODELS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CA70F1A-579E-4144-AE97-14FFC08FF0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Interpretable, simple and speedy time series modeling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D929EF-0967-4B34-81B8-24D9EF918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27,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5B35DD-F2EA-40D3-8039-8CD3802B2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EB9A57-323C-47F5-867F-693F95A15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653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5C0DCD3-95F8-4E1F-BF1A-5FAAB84A4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ARIMA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2BB1FAB-BB61-4B66-A4EA-A0EABC2B3E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256D86-7CE0-416E-B2A3-402D20EE9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July 27,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4ED112-7CF4-4BB9-B46E-B366A5054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C75551-85BF-4C9F-8893-AA28ECA8A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5505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5C0DCD3-95F8-4E1F-BF1A-5FAAB84A4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AUTOREGRESSIVE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2BB1FAB-BB61-4B66-A4EA-A0EABC2B3E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256D86-7CE0-416E-B2A3-402D20EE9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July 27,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4ED112-7CF4-4BB9-B46E-B366A5054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C75551-85BF-4C9F-8893-AA28ECA8A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65605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ACF90-3E7B-4978-AB0C-ED5165419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MOVING AVERAGE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CEFEF5-E74A-4EFE-9368-8FD74B059E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0A09F-EC7A-4EF6-AB3A-0DC48B1B7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27,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B7F07-2C50-4473-BABC-57C52FDD3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E5E43E-0696-4C60-A72C-BBB5B4448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777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WHAT ARE TIME SERIES?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| Email cf24@rice.edu | library.rice.edu/dss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6C9ED-58DA-41A6-B894-9B830C59600E}" type="datetime4">
              <a:rPr lang="en-US" smtClean="0"/>
              <a:t>July 27, 2019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C03A20F-A47A-4830-AA63-199D95995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Simply, data that are collected in a certain order</a:t>
            </a:r>
          </a:p>
          <a:p>
            <a:r>
              <a:rPr lang="en-US" dirty="0"/>
              <a:t>Evenly or unevenly spaced</a:t>
            </a:r>
          </a:p>
          <a:p>
            <a:r>
              <a:rPr lang="en-US" dirty="0"/>
              <a:t>Any number of variables</a:t>
            </a:r>
          </a:p>
        </p:txBody>
      </p:sp>
    </p:spTree>
    <p:extLst>
      <p:ext uri="{BB962C8B-B14F-4D97-AF65-F5344CB8AC3E}">
        <p14:creationId xmlns:p14="http://schemas.microsoft.com/office/powerpoint/2010/main" val="9991448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F0482-6913-4A5E-A533-479864CB5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PLAYING AROUND WITH ARIMA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8271C9-2790-46C9-B80B-52D215430C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DAF35-209C-48FA-AAAB-F69E14183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27,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8E22A6-180D-41CF-9959-4347A11F2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CE3146-0C2B-4CC7-BC7C-FD23AAF7E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45409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95B4BC0-844B-4414-A623-BEF78AAC1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ACKNOWLEDGMENTS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BED3EB3-7E98-4A82-8335-7321D9E37B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0F37F1-4F33-429F-A568-1A3ADC499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July 27,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FFA57-C126-4795-A5F6-DD33AAC5A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49567-BB70-4798-8746-D0B522CCE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568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B1736-8933-4842-81FB-C5DCC7C07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SO SPECIAL ABOUT TIME?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C2C4E3-F71B-4C6F-8570-4ECA72D77D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statistical models depend upon data points being independent</a:t>
            </a:r>
          </a:p>
          <a:p>
            <a:pPr lvl="1"/>
            <a:r>
              <a:rPr lang="en-US" dirty="0"/>
              <a:t>Linear Regression</a:t>
            </a:r>
          </a:p>
          <a:p>
            <a:pPr lvl="1"/>
            <a:r>
              <a:rPr lang="en-US" dirty="0"/>
              <a:t>Logistic Regression</a:t>
            </a:r>
          </a:p>
          <a:p>
            <a:pPr lvl="1"/>
            <a:r>
              <a:rPr lang="en-US" dirty="0"/>
              <a:t>Many more!</a:t>
            </a:r>
          </a:p>
          <a:p>
            <a:r>
              <a:rPr lang="en-US" dirty="0"/>
              <a:t>With time series, this basic assumption underlying the entire model can be wrong!</a:t>
            </a:r>
          </a:p>
          <a:p>
            <a:r>
              <a:rPr lang="en-US" dirty="0"/>
              <a:t>Disastrous results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1D5B6F-54DE-49BD-B70E-94836B9B8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27,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88BEBC-3FBD-4574-BD63-2697EB242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D21C00-87BF-4A7C-B66E-67269A15B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2789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B1736-8933-4842-81FB-C5DCC7C07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THIS IMPORTANT?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C2C4E3-F71B-4C6F-8570-4ECA72D77D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Time series are extremely useful for forecasting</a:t>
            </a:r>
          </a:p>
          <a:p>
            <a:pPr lvl="1"/>
            <a:r>
              <a:rPr lang="en-US" dirty="0"/>
              <a:t>Weather</a:t>
            </a:r>
          </a:p>
          <a:p>
            <a:pPr lvl="1"/>
            <a:r>
              <a:rPr lang="en-US" dirty="0"/>
              <a:t>Stocks (although this is very hard!)</a:t>
            </a:r>
          </a:p>
          <a:p>
            <a:pPr lvl="1"/>
            <a:r>
              <a:rPr lang="en-US" dirty="0"/>
              <a:t>Sports predictions</a:t>
            </a:r>
          </a:p>
          <a:p>
            <a:pPr lvl="1"/>
            <a:r>
              <a:rPr lang="en-US" dirty="0"/>
              <a:t>Election predictions</a:t>
            </a:r>
          </a:p>
          <a:p>
            <a:r>
              <a:rPr lang="en-US" dirty="0"/>
              <a:t>Well suited to a wide class of problems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1D5B6F-54DE-49BD-B70E-94836B9B8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27,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88BEBC-3FBD-4574-BD63-2697EB242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D21C00-87BF-4A7C-B66E-67269A15B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541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B1736-8933-4842-81FB-C5DCC7C07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QUICK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C2C4E3-F71B-4C6F-8570-4ECA72D77D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 Linear Regression vs. a Time Series Model (ARIMA)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1D5B6F-54DE-49BD-B70E-94836B9B8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27,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88BEBC-3FBD-4574-BD63-2697EB242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D21C00-87BF-4A7C-B66E-67269A15B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09249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84E2338-1026-45D4-9455-B21A88F18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TRENDS AND</a:t>
            </a:r>
            <a:br>
              <a:rPr lang="en-US" dirty="0"/>
            </a:br>
            <a:r>
              <a:rPr lang="en-US" dirty="0"/>
              <a:t>SEASONALITY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B42CCAB-C8E2-48A8-A9DF-EB0383A8B3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to filter out the noise and model what really matters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A94ACB-62A5-4F09-8C21-F0CE9BFB1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27,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0B02B0-893D-4696-B6F7-A126B8D18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FDA495-0063-4571-8969-0DD770DB3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19629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95B4BC0-844B-4414-A623-BEF78AAC1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TRENDS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BED3EB3-7E98-4A82-8335-7321D9E37B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0F37F1-4F33-429F-A568-1A3ADC499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July 27,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FFA57-C126-4795-A5F6-DD33AAC5A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49567-BB70-4798-8746-D0B522CCE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8217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95B4BC0-844B-4414-A623-BEF78AAC1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PERIODIC COMPONENTS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BED3EB3-7E98-4A82-8335-7321D9E37B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0F37F1-4F33-429F-A568-1A3ADC499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July 27,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FFA57-C126-4795-A5F6-DD33AAC5A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49567-BB70-4798-8746-D0B522CCE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7910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95B4BC0-844B-4414-A623-BEF78AAC1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HOLIDAYS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BED3EB3-7E98-4A82-8335-7321D9E37B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0F37F1-4F33-429F-A568-1A3ADC499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July 27,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FFA57-C126-4795-A5F6-DD33AAC5A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49567-BB70-4798-8746-D0B522CCE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48097"/>
      </p:ext>
    </p:extLst>
  </p:cSld>
  <p:clrMapOvr>
    <a:masterClrMapping/>
  </p:clrMapOvr>
</p:sld>
</file>

<file path=ppt/theme/theme1.xml><?xml version="1.0" encoding="utf-8"?>
<a:theme xmlns:a="http://schemas.openxmlformats.org/drawingml/2006/main" name="fondren scholarship service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ondren scholarship services" id="{8F06649C-F4CB-4283-B31C-864C02E279B8}" vid="{A4B97B29-6DDA-4F37-9EE7-1740D7A852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fondren scholarship services</Template>
  <TotalTime>157</TotalTime>
  <Words>570</Words>
  <Application>Microsoft Office PowerPoint</Application>
  <PresentationFormat>Widescreen</PresentationFormat>
  <Paragraphs>102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fondren scholarship services</vt:lpstr>
      <vt:lpstr>Introduction to  Time Series Analysis </vt:lpstr>
      <vt:lpstr>WHAT ARE TIME SERIES?</vt:lpstr>
      <vt:lpstr>WHAT’S SO SPECIAL ABOUT TIME?</vt:lpstr>
      <vt:lpstr>WHY IS THIS IMPORTANT?</vt:lpstr>
      <vt:lpstr>ONE QUICK EXAMPLE</vt:lpstr>
      <vt:lpstr>TRENDS AND SEASONALITY</vt:lpstr>
      <vt:lpstr>TRENDS</vt:lpstr>
      <vt:lpstr>PERIODIC COMPONENTS</vt:lpstr>
      <vt:lpstr>HOLIDAYS</vt:lpstr>
      <vt:lpstr>WHITE NOISE</vt:lpstr>
      <vt:lpstr>HOW TO MAKE YOUR DATA STATIONARY</vt:lpstr>
      <vt:lpstr>STATIONARITY</vt:lpstr>
      <vt:lpstr>DETRENDING</vt:lpstr>
      <vt:lpstr>LAGGING</vt:lpstr>
      <vt:lpstr>LAGGED SCATTERPLOTS</vt:lpstr>
      <vt:lpstr>ARIMA MODELS</vt:lpstr>
      <vt:lpstr>ARIMA</vt:lpstr>
      <vt:lpstr>AUTOREGRESSIVE</vt:lpstr>
      <vt:lpstr>MOVING AVERAGE</vt:lpstr>
      <vt:lpstr>PLAYING AROUND WITH ARIMA</vt:lpstr>
      <vt:lpstr>ACKNOWLEDGMENTS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Git &amp; Github</dc:title>
  <dc:creator>blanqui</dc:creator>
  <cp:lastModifiedBy>Corrin Fosmire</cp:lastModifiedBy>
  <cp:revision>67</cp:revision>
  <dcterms:created xsi:type="dcterms:W3CDTF">2019-05-29T19:12:27Z</dcterms:created>
  <dcterms:modified xsi:type="dcterms:W3CDTF">2019-07-28T06:17:12Z</dcterms:modified>
</cp:coreProperties>
</file>