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7" r:id="rId1"/>
  </p:sldMasterIdLst>
  <p:notesMasterIdLst>
    <p:notesMasterId r:id="rId46"/>
  </p:notesMasterIdLst>
  <p:sldIdLst>
    <p:sldId id="266" r:id="rId2"/>
    <p:sldId id="269" r:id="rId3"/>
    <p:sldId id="270" r:id="rId4"/>
    <p:sldId id="271" r:id="rId5"/>
    <p:sldId id="302" r:id="rId6"/>
    <p:sldId id="272" r:id="rId7"/>
    <p:sldId id="273" r:id="rId8"/>
    <p:sldId id="301" r:id="rId9"/>
    <p:sldId id="276" r:id="rId10"/>
    <p:sldId id="277" r:id="rId11"/>
    <p:sldId id="278" r:id="rId12"/>
    <p:sldId id="279" r:id="rId13"/>
    <p:sldId id="280" r:id="rId14"/>
    <p:sldId id="274" r:id="rId15"/>
    <p:sldId id="281" r:id="rId16"/>
    <p:sldId id="282" r:id="rId17"/>
    <p:sldId id="275" r:id="rId18"/>
    <p:sldId id="283" r:id="rId19"/>
    <p:sldId id="285" r:id="rId20"/>
    <p:sldId id="284" r:id="rId21"/>
    <p:sldId id="286" r:id="rId22"/>
    <p:sldId id="287" r:id="rId23"/>
    <p:sldId id="288" r:id="rId24"/>
    <p:sldId id="289" r:id="rId25"/>
    <p:sldId id="291" r:id="rId26"/>
    <p:sldId id="290" r:id="rId27"/>
    <p:sldId id="293" r:id="rId28"/>
    <p:sldId id="292" r:id="rId29"/>
    <p:sldId id="297" r:id="rId30"/>
    <p:sldId id="298" r:id="rId31"/>
    <p:sldId id="299" r:id="rId32"/>
    <p:sldId id="300" r:id="rId33"/>
    <p:sldId id="303" r:id="rId34"/>
    <p:sldId id="304" r:id="rId35"/>
    <p:sldId id="305" r:id="rId36"/>
    <p:sldId id="306" r:id="rId37"/>
    <p:sldId id="307" r:id="rId38"/>
    <p:sldId id="308" r:id="rId39"/>
    <p:sldId id="309" r:id="rId40"/>
    <p:sldId id="310" r:id="rId41"/>
    <p:sldId id="311" r:id="rId42"/>
    <p:sldId id="295" r:id="rId43"/>
    <p:sldId id="296" r:id="rId44"/>
    <p:sldId id="26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6" autoAdjust="0"/>
    <p:restoredTop sz="94660"/>
  </p:normalViewPr>
  <p:slideViewPr>
    <p:cSldViewPr snapToGrid="0">
      <p:cViewPr varScale="1">
        <p:scale>
          <a:sx n="131" d="100"/>
          <a:sy n="131" d="100"/>
        </p:scale>
        <p:origin x="656"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E3B93-8523-4DBC-8FC5-65A9B9CDE5EE}" type="datetimeFigureOut">
              <a:rPr lang="en-US" smtClean="0"/>
              <a:t>8/15/2019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28E46-8560-4C79-B9D9-6B96D08CE139}" type="slidenum">
              <a:rPr lang="en-US" smtClean="0"/>
              <a:t>‹#›</a:t>
            </a:fld>
            <a:endParaRPr lang="en-US"/>
          </a:p>
        </p:txBody>
      </p:sp>
    </p:spTree>
    <p:extLst>
      <p:ext uri="{BB962C8B-B14F-4D97-AF65-F5344CB8AC3E}">
        <p14:creationId xmlns:p14="http://schemas.microsoft.com/office/powerpoint/2010/main" val="3548858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E8F6EB4-B6EF-44F6-BBD1-CD5E279CFAE2}" type="datetime4">
              <a:rPr lang="en-US" smtClean="0"/>
              <a:t>August 15, 2019</a:t>
            </a:fld>
            <a:endParaRPr lang="en-US" dirty="0"/>
          </a:p>
        </p:txBody>
      </p:sp>
      <p:sp>
        <p:nvSpPr>
          <p:cNvPr id="5" name="Footer Placeholder 4"/>
          <p:cNvSpPr>
            <a:spLocks noGrp="1"/>
          </p:cNvSpPr>
          <p:nvPr>
            <p:ph type="ftr" sz="quarter" idx="11"/>
          </p:nvPr>
        </p:nvSpPr>
        <p:spPr/>
        <p:txBody>
          <a:bodyPr/>
          <a:lstStyle/>
          <a:p>
            <a:r>
              <a:rPr lang="en-US"/>
              <a:t>Digital Scholarship Services | Email cf24@rice.edu | library.rice.edu/dss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2747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405AA7-4C18-4A99-8AAA-8677C1976FC9}" type="datetime4">
              <a:rPr lang="en-US" smtClean="0"/>
              <a:t>August 15, 2019</a:t>
            </a:fld>
            <a:endParaRPr lang="en-US" dirty="0"/>
          </a:p>
        </p:txBody>
      </p:sp>
      <p:sp>
        <p:nvSpPr>
          <p:cNvPr id="5" name="Footer Placeholder 4"/>
          <p:cNvSpPr>
            <a:spLocks noGrp="1"/>
          </p:cNvSpPr>
          <p:nvPr>
            <p:ph type="ftr" sz="quarter" idx="11"/>
          </p:nvPr>
        </p:nvSpPr>
        <p:spPr/>
        <p:txBody>
          <a:bodyPr/>
          <a:lstStyle/>
          <a:p>
            <a:r>
              <a:rPr lang="en-US"/>
              <a:t>Digital Scholarship Services | Email cf24@rice.edu | library.rice.edu/dss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4402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A0D668-33DD-41B9-B668-7E7FF430C345}" type="datetime4">
              <a:rPr lang="en-US" smtClean="0"/>
              <a:t>August 15, 2019</a:t>
            </a:fld>
            <a:endParaRPr lang="en-US" dirty="0"/>
          </a:p>
        </p:txBody>
      </p:sp>
      <p:sp>
        <p:nvSpPr>
          <p:cNvPr id="5" name="Footer Placeholder 4"/>
          <p:cNvSpPr>
            <a:spLocks noGrp="1"/>
          </p:cNvSpPr>
          <p:nvPr>
            <p:ph type="ftr" sz="quarter" idx="11"/>
          </p:nvPr>
        </p:nvSpPr>
        <p:spPr/>
        <p:txBody>
          <a:bodyPr/>
          <a:lstStyle/>
          <a:p>
            <a:r>
              <a:rPr lang="en-US"/>
              <a:t>Digital Scholarship Services | Email cf24@rice.edu | library.rice.edu/dss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6632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22966" y="365125"/>
            <a:ext cx="8930833" cy="1325563"/>
          </a:xfrm>
        </p:spPr>
        <p:txBody>
          <a:bodyPr/>
          <a:lstStyle>
            <a:lvl1pPr>
              <a:defRPr>
                <a:latin typeface="+mn-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p:cNvSpPr>
            <a:spLocks noGrp="1"/>
          </p:cNvSpPr>
          <p:nvPr>
            <p:ph type="ftr" sz="quarter" idx="11"/>
          </p:nvPr>
        </p:nvSpPr>
        <p:spPr>
          <a:xfrm>
            <a:off x="3581400" y="6356350"/>
            <a:ext cx="5029200" cy="365125"/>
          </a:xfrm>
        </p:spPr>
        <p:txBody>
          <a:bodyPr/>
          <a:lstStyle/>
          <a:p>
            <a:r>
              <a:rPr lang="en-US" dirty="0"/>
              <a:t>Digital Scholarship Services </a:t>
            </a:r>
            <a:r>
              <a:rPr lang="en-US" dirty="0">
                <a:solidFill>
                  <a:schemeClr val="accent1">
                    <a:lumMod val="50000"/>
                  </a:schemeClr>
                </a:solidFill>
              </a:rPr>
              <a:t>| Email</a:t>
            </a:r>
            <a:r>
              <a:rPr lang="en-US" dirty="0"/>
              <a:t> cf24@rice.edu </a:t>
            </a:r>
            <a:r>
              <a:rPr lang="en-US" dirty="0">
                <a:solidFill>
                  <a:schemeClr val="accent1">
                    <a:lumMod val="50000"/>
                  </a:schemeClr>
                </a:solidFill>
              </a:rPr>
              <a:t>|</a:t>
            </a:r>
            <a:r>
              <a:rPr lang="en-US" dirty="0"/>
              <a:t> library.rice.edu/</a:t>
            </a:r>
            <a:r>
              <a:rPr lang="en-US" dirty="0" err="1"/>
              <a:t>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8" name="Picture 8">
            <a:extLst>
              <a:ext uri="{FF2B5EF4-FFF2-40B4-BE49-F238E27FC236}">
                <a16:creationId xmlns:a16="http://schemas.microsoft.com/office/drawing/2014/main" id="{77657988-EFC8-472F-894A-5E18A170D956}"/>
              </a:ext>
            </a:extLst>
          </p:cNvPr>
          <p:cNvPicPr>
            <a:picLocks noChangeAspect="1" noChangeArrowheads="1"/>
          </p:cNvPicPr>
          <p:nvPr userDrawn="1"/>
        </p:nvPicPr>
        <p:blipFill rotWithShape="1">
          <a:blip r:embed="rId2"/>
          <a:srcRect r="62560"/>
          <a:stretch/>
        </p:blipFill>
        <p:spPr bwMode="auto">
          <a:xfrm>
            <a:off x="997016" y="365125"/>
            <a:ext cx="1139981" cy="1281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569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mn-lt"/>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8FEED8-D7D4-44E9-BFBC-ED06B5996D94}" type="datetime4">
              <a:rPr lang="en-US" smtClean="0"/>
              <a:t>August 15, 2019</a:t>
            </a:fld>
            <a:endParaRPr lang="en-US" dirty="0"/>
          </a:p>
        </p:txBody>
      </p:sp>
      <p:sp>
        <p:nvSpPr>
          <p:cNvPr id="5" name="Footer Placeholder 4"/>
          <p:cNvSpPr>
            <a:spLocks noGrp="1"/>
          </p:cNvSpPr>
          <p:nvPr>
            <p:ph type="ftr" sz="quarter" idx="11"/>
          </p:nvPr>
        </p:nvSpPr>
        <p:spPr/>
        <p:txBody>
          <a:bodyPr/>
          <a:lstStyle/>
          <a:p>
            <a:r>
              <a:rPr lang="en-US" dirty="0"/>
              <a:t>Digital Scholarship Services </a:t>
            </a:r>
            <a:r>
              <a:rPr lang="en-US" dirty="0">
                <a:solidFill>
                  <a:schemeClr val="accent1">
                    <a:lumMod val="50000"/>
                  </a:schemeClr>
                </a:solidFill>
              </a:rPr>
              <a:t>| Email</a:t>
            </a:r>
            <a:r>
              <a:rPr lang="en-US" dirty="0"/>
              <a:t> cf24@rice.edu </a:t>
            </a:r>
            <a:r>
              <a:rPr lang="en-US" dirty="0">
                <a:solidFill>
                  <a:schemeClr val="accent1">
                    <a:lumMod val="50000"/>
                  </a:schemeClr>
                </a:solidFill>
              </a:rPr>
              <a:t>|</a:t>
            </a:r>
            <a:r>
              <a:rPr lang="en-US" dirty="0"/>
              <a:t> library.rice.edu/</a:t>
            </a:r>
            <a:r>
              <a:rPr lang="en-US" dirty="0" err="1"/>
              <a:t>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8" name="Picture 8">
            <a:extLst>
              <a:ext uri="{FF2B5EF4-FFF2-40B4-BE49-F238E27FC236}">
                <a16:creationId xmlns:a16="http://schemas.microsoft.com/office/drawing/2014/main" id="{FC1A90A0-3CAD-4979-9C14-5237DC70A136}"/>
              </a:ext>
            </a:extLst>
          </p:cNvPr>
          <p:cNvPicPr>
            <a:picLocks noChangeAspect="1" noChangeArrowheads="1"/>
          </p:cNvPicPr>
          <p:nvPr userDrawn="1"/>
        </p:nvPicPr>
        <p:blipFill>
          <a:blip r:embed="rId2"/>
          <a:srcRect/>
          <a:stretch/>
        </p:blipFill>
        <p:spPr bwMode="auto">
          <a:xfrm>
            <a:off x="8398042" y="3321499"/>
            <a:ext cx="2949408" cy="124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27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43C325-9442-4629-8CC6-5CAC69736C93}" type="datetime4">
              <a:rPr lang="en-US" smtClean="0"/>
              <a:t>August 15, 2019</a:t>
            </a:fld>
            <a:endParaRPr lang="en-US" dirty="0"/>
          </a:p>
        </p:txBody>
      </p:sp>
      <p:sp>
        <p:nvSpPr>
          <p:cNvPr id="6" name="Footer Placeholder 5"/>
          <p:cNvSpPr>
            <a:spLocks noGrp="1"/>
          </p:cNvSpPr>
          <p:nvPr>
            <p:ph type="ftr" sz="quarter" idx="11"/>
          </p:nvPr>
        </p:nvSpPr>
        <p:spPr/>
        <p:txBody>
          <a:bodyPr/>
          <a:lstStyle/>
          <a:p>
            <a:r>
              <a:rPr lang="en-US"/>
              <a:t>Digital Scholarship Services | Email cf24@rice.edu | library.rice.edu/dss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54019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DAFACB-3FED-4607-9FDD-34A82581A119}" type="datetime4">
              <a:rPr lang="en-US" smtClean="0"/>
              <a:t>August 15, 2019</a:t>
            </a:fld>
            <a:endParaRPr lang="en-US" dirty="0"/>
          </a:p>
        </p:txBody>
      </p:sp>
      <p:sp>
        <p:nvSpPr>
          <p:cNvPr id="8" name="Footer Placeholder 7"/>
          <p:cNvSpPr>
            <a:spLocks noGrp="1"/>
          </p:cNvSpPr>
          <p:nvPr>
            <p:ph type="ftr" sz="quarter" idx="11"/>
          </p:nvPr>
        </p:nvSpPr>
        <p:spPr/>
        <p:txBody>
          <a:bodyPr/>
          <a:lstStyle/>
          <a:p>
            <a:r>
              <a:rPr lang="en-US"/>
              <a:t>Digital Scholarship Services | Email cf24@rice.edu | library.rice.edu/dss</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42883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2805D6-2E3E-42F7-ABBA-DCD51C704328}" type="datetime4">
              <a:rPr lang="en-US" smtClean="0"/>
              <a:t>August 15, 2019</a:t>
            </a:fld>
            <a:endParaRPr lang="en-US" dirty="0"/>
          </a:p>
        </p:txBody>
      </p:sp>
      <p:sp>
        <p:nvSpPr>
          <p:cNvPr id="4" name="Footer Placeholder 3"/>
          <p:cNvSpPr>
            <a:spLocks noGrp="1"/>
          </p:cNvSpPr>
          <p:nvPr>
            <p:ph type="ftr" sz="quarter" idx="11"/>
          </p:nvPr>
        </p:nvSpPr>
        <p:spPr/>
        <p:txBody>
          <a:bodyPr/>
          <a:lstStyle/>
          <a:p>
            <a:r>
              <a:rPr lang="en-US"/>
              <a:t>Digital Scholarship Services | Email cf24@rice.edu | library.rice.edu/dss</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0537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45AAB-8888-45FB-8C4E-B86AF9A05200}" type="datetime4">
              <a:rPr lang="en-US" smtClean="0"/>
              <a:t>August 15, 2019</a:t>
            </a:fld>
            <a:endParaRPr lang="en-US" dirty="0"/>
          </a:p>
        </p:txBody>
      </p:sp>
      <p:sp>
        <p:nvSpPr>
          <p:cNvPr id="3" name="Footer Placeholder 2"/>
          <p:cNvSpPr>
            <a:spLocks noGrp="1"/>
          </p:cNvSpPr>
          <p:nvPr>
            <p:ph type="ftr" sz="quarter" idx="11"/>
          </p:nvPr>
        </p:nvSpPr>
        <p:spPr/>
        <p:txBody>
          <a:bodyPr/>
          <a:lstStyle/>
          <a:p>
            <a:r>
              <a:rPr lang="en-US"/>
              <a:t>Digital Scholarship Services | Email cf24@rice.edu | library.rice.edu/dss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4861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896CED-8AFA-412F-B61A-472E6093CDBA}" type="datetime4">
              <a:rPr lang="en-US" smtClean="0"/>
              <a:t>August 15, 2019</a:t>
            </a:fld>
            <a:endParaRPr lang="en-US" dirty="0"/>
          </a:p>
        </p:txBody>
      </p:sp>
      <p:sp>
        <p:nvSpPr>
          <p:cNvPr id="6" name="Footer Placeholder 5"/>
          <p:cNvSpPr>
            <a:spLocks noGrp="1"/>
          </p:cNvSpPr>
          <p:nvPr>
            <p:ph type="ftr" sz="quarter" idx="11"/>
          </p:nvPr>
        </p:nvSpPr>
        <p:spPr/>
        <p:txBody>
          <a:bodyPr/>
          <a:lstStyle/>
          <a:p>
            <a:r>
              <a:rPr lang="en-US"/>
              <a:t>Digital Scholarship Services | Email cf24@rice.edu | library.rice.edu/dss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01584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078AB2-2970-444D-B1FF-A9F37FC020F5}" type="datetime4">
              <a:rPr lang="en-US" smtClean="0"/>
              <a:t>August 15, 2019</a:t>
            </a:fld>
            <a:endParaRPr lang="en-US" dirty="0"/>
          </a:p>
        </p:txBody>
      </p:sp>
      <p:sp>
        <p:nvSpPr>
          <p:cNvPr id="6" name="Footer Placeholder 5"/>
          <p:cNvSpPr>
            <a:spLocks noGrp="1"/>
          </p:cNvSpPr>
          <p:nvPr>
            <p:ph type="ftr" sz="quarter" idx="11"/>
          </p:nvPr>
        </p:nvSpPr>
        <p:spPr/>
        <p:txBody>
          <a:bodyPr/>
          <a:lstStyle/>
          <a:p>
            <a:r>
              <a:rPr lang="en-US"/>
              <a:t>Digital Scholarship Services | Email cf24@rice.edu | library.rice.edu/dss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0538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8AE1E-D441-45CD-8192-49B13802301D}" type="datetime4">
              <a:rPr lang="en-US" smtClean="0"/>
              <a:t>August 15, 2019</a:t>
            </a:fld>
            <a:endParaRPr lang="en-US" dirty="0"/>
          </a:p>
        </p:txBody>
      </p:sp>
      <p:sp>
        <p:nvSpPr>
          <p:cNvPr id="5" name="Footer Placeholder 4"/>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Digital Scholarship Services </a:t>
            </a:r>
            <a:r>
              <a:rPr lang="en-US" dirty="0">
                <a:solidFill>
                  <a:schemeClr val="accent1">
                    <a:lumMod val="50000"/>
                  </a:schemeClr>
                </a:solidFill>
              </a:rPr>
              <a:t>| Email</a:t>
            </a:r>
            <a:r>
              <a:rPr lang="en-US" dirty="0"/>
              <a:t> cf24@rice.edu </a:t>
            </a:r>
            <a:r>
              <a:rPr lang="en-US" dirty="0">
                <a:solidFill>
                  <a:schemeClr val="accent1">
                    <a:lumMod val="50000"/>
                  </a:schemeClr>
                </a:solidFill>
              </a:rPr>
              <a:t>|</a:t>
            </a:r>
            <a:r>
              <a:rPr lang="en-US" dirty="0"/>
              <a:t> library.rice.edu/</a:t>
            </a:r>
            <a:r>
              <a:rPr lang="en-US" dirty="0" err="1"/>
              <a:t>dss</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90008117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crontab.guru/"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06236"/>
            <a:ext cx="9144000" cy="2603727"/>
          </a:xfrm>
        </p:spPr>
        <p:txBody>
          <a:bodyPr>
            <a:normAutofit/>
          </a:bodyPr>
          <a:lstStyle/>
          <a:p>
            <a:r>
              <a:rPr lang="en-US" sz="4000" b="1" dirty="0">
                <a:solidFill>
                  <a:schemeClr val="accent1">
                    <a:lumMod val="50000"/>
                  </a:schemeClr>
                </a:solidFill>
              </a:rPr>
              <a:t>Introduction to </a:t>
            </a:r>
            <a:br>
              <a:rPr lang="en-US" b="1" dirty="0"/>
            </a:br>
            <a:r>
              <a:rPr lang="en-US" sz="6600" b="1" dirty="0">
                <a:solidFill>
                  <a:schemeClr val="accent1">
                    <a:lumMod val="50000"/>
                  </a:schemeClr>
                </a:solidFill>
              </a:rPr>
              <a:t>Bash Shell Scripting</a:t>
            </a:r>
            <a:br>
              <a:rPr lang="en-US" sz="6600" dirty="0">
                <a:solidFill>
                  <a:srgbClr val="860000"/>
                </a:solidFill>
              </a:rPr>
            </a:br>
            <a:endParaRPr lang="en-US" dirty="0">
              <a:solidFill>
                <a:srgbClr val="860000"/>
              </a:solidFill>
            </a:endParaRPr>
          </a:p>
        </p:txBody>
      </p:sp>
      <p:cxnSp>
        <p:nvCxnSpPr>
          <p:cNvPr id="5" name="Straight Connector 4"/>
          <p:cNvCxnSpPr/>
          <p:nvPr/>
        </p:nvCxnSpPr>
        <p:spPr>
          <a:xfrm flipV="1">
            <a:off x="727113" y="804231"/>
            <a:ext cx="10421957" cy="22034"/>
          </a:xfrm>
          <a:prstGeom prst="line">
            <a:avLst/>
          </a:prstGeom>
          <a:ln w="3810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flipV="1">
            <a:off x="727112" y="6090491"/>
            <a:ext cx="10421957" cy="22034"/>
          </a:xfrm>
          <a:prstGeom prst="line">
            <a:avLst/>
          </a:prstGeom>
          <a:ln w="3810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pic>
        <p:nvPicPr>
          <p:cNvPr id="9" name="image1.jpeg"/>
          <p:cNvPicPr/>
          <p:nvPr/>
        </p:nvPicPr>
        <p:blipFill>
          <a:blip r:embed="rId2" cstate="print"/>
          <a:stretch>
            <a:fillRect/>
          </a:stretch>
        </p:blipFill>
        <p:spPr>
          <a:xfrm>
            <a:off x="857159" y="5088031"/>
            <a:ext cx="1849755" cy="636905"/>
          </a:xfrm>
          <a:prstGeom prst="rect">
            <a:avLst/>
          </a:prstGeom>
        </p:spPr>
      </p:pic>
      <p:sp>
        <p:nvSpPr>
          <p:cNvPr id="8" name="Rectangle 7"/>
          <p:cNvSpPr/>
          <p:nvPr/>
        </p:nvSpPr>
        <p:spPr>
          <a:xfrm>
            <a:off x="9119309" y="5045316"/>
            <a:ext cx="1954381" cy="369332"/>
          </a:xfrm>
          <a:prstGeom prst="rect">
            <a:avLst/>
          </a:prstGeom>
        </p:spPr>
        <p:txBody>
          <a:bodyPr wrap="none">
            <a:spAutoFit/>
          </a:bodyPr>
          <a:lstStyle/>
          <a:p>
            <a:r>
              <a:rPr lang="en-US" b="1" dirty="0" err="1">
                <a:solidFill>
                  <a:srgbClr val="666666"/>
                </a:solidFill>
                <a:latin typeface="Arial" panose="020B0604020202020204" pitchFamily="34" charset="0"/>
                <a:ea typeface="Arial" panose="020B0604020202020204" pitchFamily="34" charset="0"/>
              </a:rPr>
              <a:t>Fondren</a:t>
            </a:r>
            <a:r>
              <a:rPr lang="en-US" b="1" dirty="0">
                <a:solidFill>
                  <a:srgbClr val="666666"/>
                </a:solidFill>
                <a:latin typeface="Arial" panose="020B0604020202020204" pitchFamily="34" charset="0"/>
                <a:ea typeface="Arial" panose="020B0604020202020204" pitchFamily="34" charset="0"/>
              </a:rPr>
              <a:t> Library</a:t>
            </a:r>
            <a:endParaRPr lang="en-US" dirty="0"/>
          </a:p>
        </p:txBody>
      </p:sp>
      <p:sp>
        <p:nvSpPr>
          <p:cNvPr id="11" name="Rectangle 10"/>
          <p:cNvSpPr/>
          <p:nvPr/>
        </p:nvSpPr>
        <p:spPr>
          <a:xfrm>
            <a:off x="8351342" y="5355604"/>
            <a:ext cx="2722348" cy="369332"/>
          </a:xfrm>
          <a:prstGeom prst="rect">
            <a:avLst/>
          </a:prstGeom>
        </p:spPr>
        <p:txBody>
          <a:bodyPr wrap="none">
            <a:spAutoFit/>
          </a:bodyPr>
          <a:lstStyle/>
          <a:p>
            <a:r>
              <a:rPr lang="en-US" dirty="0">
                <a:solidFill>
                  <a:schemeClr val="accent1">
                    <a:lumMod val="50000"/>
                  </a:schemeClr>
                </a:solidFill>
              </a:rPr>
              <a:t>Digital Scholarship Services</a:t>
            </a:r>
          </a:p>
        </p:txBody>
      </p:sp>
      <p:pic>
        <p:nvPicPr>
          <p:cNvPr id="10" name="Picture 8">
            <a:extLst>
              <a:ext uri="{FF2B5EF4-FFF2-40B4-BE49-F238E27FC236}">
                <a16:creationId xmlns:a16="http://schemas.microsoft.com/office/drawing/2014/main" id="{F8D5928D-0061-478D-A5BF-2828C9E66416}"/>
              </a:ext>
            </a:extLst>
          </p:cNvPr>
          <p:cNvPicPr>
            <a:picLocks noChangeAspect="1" noChangeArrowheads="1"/>
          </p:cNvPicPr>
          <p:nvPr/>
        </p:nvPicPr>
        <p:blipFill>
          <a:blip r:embed="rId3"/>
          <a:srcRect/>
          <a:stretch/>
        </p:blipFill>
        <p:spPr bwMode="auto">
          <a:xfrm>
            <a:off x="3870837" y="3276002"/>
            <a:ext cx="4096521" cy="1723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095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ANATOMY OF A SHELL</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15,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10</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200" y="1825625"/>
            <a:ext cx="558949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Prompt: what you see when you open the shell or finish a command</a:t>
            </a:r>
          </a:p>
          <a:p>
            <a:pPr lvl="1"/>
            <a:r>
              <a:rPr lang="en-US" dirty="0"/>
              <a:t>Waits for you to enter something</a:t>
            </a:r>
          </a:p>
          <a:p>
            <a:r>
              <a:rPr lang="en-US" dirty="0"/>
              <a:t>USER@COMPUTER (Directory)</a:t>
            </a:r>
          </a:p>
          <a:p>
            <a:pPr marL="0" indent="0">
              <a:buNone/>
            </a:pPr>
            <a:r>
              <a:rPr lang="en-US" dirty="0"/>
              <a:t>$ (type commands here)</a:t>
            </a:r>
          </a:p>
          <a:p>
            <a:pPr lvl="1"/>
            <a:r>
              <a:rPr lang="en-US" dirty="0"/>
              <a:t>completely configurable, though</a:t>
            </a:r>
          </a:p>
          <a:p>
            <a:r>
              <a:rPr lang="en-US" dirty="0"/>
              <a:t>Command</a:t>
            </a:r>
          </a:p>
          <a:p>
            <a:r>
              <a:rPr lang="en-US" dirty="0"/>
              <a:t>Output</a:t>
            </a:r>
          </a:p>
        </p:txBody>
      </p:sp>
      <p:pic>
        <p:nvPicPr>
          <p:cNvPr id="11" name="Picture 10">
            <a:extLst>
              <a:ext uri="{FF2B5EF4-FFF2-40B4-BE49-F238E27FC236}">
                <a16:creationId xmlns:a16="http://schemas.microsoft.com/office/drawing/2014/main" id="{8FC677BF-DB57-4322-B9BB-644B65135573}"/>
              </a:ext>
            </a:extLst>
          </p:cNvPr>
          <p:cNvPicPr>
            <a:picLocks noChangeAspect="1"/>
          </p:cNvPicPr>
          <p:nvPr/>
        </p:nvPicPr>
        <p:blipFill>
          <a:blip r:embed="rId2"/>
          <a:stretch>
            <a:fillRect/>
          </a:stretch>
        </p:blipFill>
        <p:spPr>
          <a:xfrm>
            <a:off x="6508376" y="2131067"/>
            <a:ext cx="5194768" cy="3489756"/>
          </a:xfrm>
          <a:prstGeom prst="rect">
            <a:avLst/>
          </a:prstGeom>
        </p:spPr>
      </p:pic>
    </p:spTree>
    <p:extLst>
      <p:ext uri="{BB962C8B-B14F-4D97-AF65-F5344CB8AC3E}">
        <p14:creationId xmlns:p14="http://schemas.microsoft.com/office/powerpoint/2010/main" val="2214526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COMMANDS</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15,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11</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199" y="1825625"/>
            <a:ext cx="10515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First: an executable program (or shell </a:t>
            </a:r>
            <a:r>
              <a:rPr lang="en-US" dirty="0" err="1"/>
              <a:t>builtin</a:t>
            </a:r>
            <a:r>
              <a:rPr lang="en-US" dirty="0"/>
              <a:t>)</a:t>
            </a:r>
          </a:p>
          <a:p>
            <a:pPr lvl="1"/>
            <a:r>
              <a:rPr lang="en-US" dirty="0"/>
              <a:t>Anything from word.exe to simply listing the directory</a:t>
            </a:r>
          </a:p>
          <a:p>
            <a:r>
              <a:rPr lang="en-US" dirty="0"/>
              <a:t>Any number of arguments</a:t>
            </a:r>
          </a:p>
          <a:p>
            <a:pPr lvl="1"/>
            <a:r>
              <a:rPr lang="en-US" dirty="0"/>
              <a:t>Filenames, command line switches</a:t>
            </a:r>
          </a:p>
          <a:p>
            <a:r>
              <a:rPr lang="en-US" dirty="0"/>
              <a:t>example: </a:t>
            </a:r>
            <a:r>
              <a:rPr lang="en-US" dirty="0">
                <a:latin typeface="Courier New" panose="02070309020205020404" pitchFamily="49" charset="0"/>
                <a:cs typeface="Courier New" panose="02070309020205020404" pitchFamily="49" charset="0"/>
              </a:rPr>
              <a:t>ls –al Documents/</a:t>
            </a:r>
          </a:p>
          <a:p>
            <a:pPr lvl="1"/>
            <a:r>
              <a:rPr lang="en-US" dirty="0">
                <a:latin typeface="Courier New" panose="02070309020205020404" pitchFamily="49" charset="0"/>
                <a:cs typeface="Courier New" panose="02070309020205020404" pitchFamily="49" charset="0"/>
              </a:rPr>
              <a:t>ls </a:t>
            </a:r>
            <a:r>
              <a:rPr lang="en-US" dirty="0">
                <a:cs typeface="Courier New" panose="02070309020205020404" pitchFamily="49" charset="0"/>
              </a:rPr>
              <a:t>is a program that lists the current directory</a:t>
            </a:r>
          </a:p>
          <a:p>
            <a:pPr lvl="1"/>
            <a:r>
              <a:rPr lang="en-US" dirty="0">
                <a:latin typeface="Courier New" panose="02070309020205020404" pitchFamily="49" charset="0"/>
                <a:cs typeface="Courier New" panose="02070309020205020404" pitchFamily="49" charset="0"/>
              </a:rPr>
              <a:t>-al </a:t>
            </a:r>
            <a:r>
              <a:rPr lang="en-US" dirty="0">
                <a:cs typeface="Courier New" panose="02070309020205020404" pitchFamily="49" charset="0"/>
              </a:rPr>
              <a:t>are two separate arguments that show hidden files and permissions</a:t>
            </a:r>
          </a:p>
          <a:p>
            <a:pPr lvl="1"/>
            <a:r>
              <a:rPr lang="en-US" dirty="0">
                <a:latin typeface="Courier New" panose="02070309020205020404" pitchFamily="49" charset="0"/>
                <a:cs typeface="Courier New" panose="02070309020205020404" pitchFamily="49" charset="0"/>
              </a:rPr>
              <a:t>Documents/</a:t>
            </a:r>
            <a:r>
              <a:rPr lang="en-US" dirty="0">
                <a:cs typeface="Courier New" panose="02070309020205020404" pitchFamily="49" charset="0"/>
              </a:rPr>
              <a:t> is a folder in the current directory we want the get the contents of</a:t>
            </a:r>
          </a:p>
          <a:p>
            <a:r>
              <a:rPr lang="en-US" dirty="0">
                <a:cs typeface="Courier New" panose="02070309020205020404" pitchFamily="49" charset="0"/>
              </a:rPr>
              <a:t>Use </a:t>
            </a:r>
            <a:r>
              <a:rPr lang="en-US" dirty="0">
                <a:latin typeface="Courier New" panose="02070309020205020404" pitchFamily="49" charset="0"/>
                <a:cs typeface="Courier New" panose="02070309020205020404" pitchFamily="49" charset="0"/>
              </a:rPr>
              <a:t>--help</a:t>
            </a:r>
            <a:r>
              <a:rPr lang="en-US" dirty="0">
                <a:cs typeface="Courier New" panose="02070309020205020404" pitchFamily="49" charset="0"/>
              </a:rPr>
              <a:t>!</a:t>
            </a:r>
          </a:p>
        </p:txBody>
      </p:sp>
    </p:spTree>
    <p:extLst>
      <p:ext uri="{BB962C8B-B14F-4D97-AF65-F5344CB8AC3E}">
        <p14:creationId xmlns:p14="http://schemas.microsoft.com/office/powerpoint/2010/main" val="3123716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ENVIRONMENT</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15,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12</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199" y="1825625"/>
            <a:ext cx="10515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Several environment variables</a:t>
            </a:r>
          </a:p>
          <a:p>
            <a:pPr lvl="1"/>
            <a:r>
              <a:rPr lang="en-US" dirty="0">
                <a:latin typeface="Courier New" panose="02070309020205020404" pitchFamily="49" charset="0"/>
                <a:cs typeface="Courier New" panose="02070309020205020404" pitchFamily="49" charset="0"/>
              </a:rPr>
              <a:t>PWD</a:t>
            </a:r>
            <a:r>
              <a:rPr lang="en-US" dirty="0">
                <a:cs typeface="Courier New" panose="02070309020205020404" pitchFamily="49" charset="0"/>
              </a:rPr>
              <a:t> (print working directory)</a:t>
            </a:r>
          </a:p>
          <a:p>
            <a:pPr lvl="1"/>
            <a:r>
              <a:rPr lang="en-US" dirty="0">
                <a:latin typeface="Courier New" panose="02070309020205020404" pitchFamily="49" charset="0"/>
                <a:cs typeface="Courier New" panose="02070309020205020404" pitchFamily="49" charset="0"/>
              </a:rPr>
              <a:t>PATH</a:t>
            </a:r>
            <a:r>
              <a:rPr lang="en-US" dirty="0">
                <a:cs typeface="Courier New" panose="02070309020205020404" pitchFamily="49" charset="0"/>
              </a:rPr>
              <a:t> (where to look for executable files – usually not your current directory!)</a:t>
            </a:r>
          </a:p>
          <a:p>
            <a:pPr lvl="1"/>
            <a:r>
              <a:rPr lang="en-US" dirty="0">
                <a:cs typeface="Courier New" panose="02070309020205020404" pitchFamily="49" charset="0"/>
              </a:rPr>
              <a:t>Many more (if you’re curious, type in </a:t>
            </a:r>
            <a:r>
              <a:rPr lang="en-US" dirty="0">
                <a:latin typeface="Courier New" panose="02070309020205020404" pitchFamily="49" charset="0"/>
                <a:cs typeface="Courier New" panose="02070309020205020404" pitchFamily="49" charset="0"/>
              </a:rPr>
              <a:t>env</a:t>
            </a:r>
            <a:r>
              <a:rPr lang="en-US" dirty="0">
                <a:cs typeface="Courier New" panose="02070309020205020404" pitchFamily="49" charset="0"/>
              </a:rPr>
              <a:t>!)</a:t>
            </a:r>
          </a:p>
          <a:p>
            <a:r>
              <a:rPr lang="en-US" dirty="0">
                <a:cs typeface="Courier New" panose="02070309020205020404" pitchFamily="49" charset="0"/>
              </a:rPr>
              <a:t>This is how we can keep track of our state</a:t>
            </a:r>
          </a:p>
          <a:p>
            <a:r>
              <a:rPr lang="en-US" dirty="0">
                <a:cs typeface="Courier New" panose="02070309020205020404" pitchFamily="49" charset="0"/>
              </a:rPr>
              <a:t>Note that on Windows (more accurately NTFS/FAT file systems) case does not matter (</a:t>
            </a:r>
            <a:r>
              <a:rPr lang="en-US" dirty="0">
                <a:latin typeface="Courier New" panose="02070309020205020404" pitchFamily="49" charset="0"/>
                <a:cs typeface="Courier New" panose="02070309020205020404" pitchFamily="49" charset="0"/>
              </a:rPr>
              <a:t>File.txt </a:t>
            </a:r>
            <a:r>
              <a:rPr lang="en-US" dirty="0">
                <a:cs typeface="Courier New" panose="02070309020205020404" pitchFamily="49" charset="0"/>
              </a:rPr>
              <a:t>is the same as </a:t>
            </a:r>
            <a:r>
              <a:rPr lang="en-US" dirty="0" err="1">
                <a:latin typeface="Courier New" panose="02070309020205020404" pitchFamily="49" charset="0"/>
                <a:cs typeface="Courier New" panose="02070309020205020404" pitchFamily="49" charset="0"/>
              </a:rPr>
              <a:t>filE.tXt</a:t>
            </a:r>
            <a:r>
              <a:rPr lang="en-US" dirty="0">
                <a:cs typeface="Courier New" panose="02070309020205020404" pitchFamily="49" charset="0"/>
              </a:rPr>
              <a:t>), but on Linux (ext4) case matters</a:t>
            </a:r>
          </a:p>
        </p:txBody>
      </p:sp>
    </p:spTree>
    <p:extLst>
      <p:ext uri="{BB962C8B-B14F-4D97-AF65-F5344CB8AC3E}">
        <p14:creationId xmlns:p14="http://schemas.microsoft.com/office/powerpoint/2010/main" val="2996882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FILES</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15,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13</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199" y="1825625"/>
            <a:ext cx="10515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Special file shortcuts in bash</a:t>
            </a:r>
          </a:p>
          <a:p>
            <a:r>
              <a:rPr lang="en-US" dirty="0">
                <a:latin typeface="Courier New" panose="02070309020205020404" pitchFamily="49" charset="0"/>
                <a:cs typeface="Courier New" panose="02070309020205020404" pitchFamily="49" charset="0"/>
              </a:rPr>
              <a:t>. -&gt; </a:t>
            </a:r>
            <a:r>
              <a:rPr lang="en-US" dirty="0">
                <a:cs typeface="Courier New" panose="02070309020205020404" pitchFamily="49" charset="0"/>
              </a:rPr>
              <a:t>This directory</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-&gt; </a:t>
            </a:r>
            <a:r>
              <a:rPr lang="en-US" dirty="0">
                <a:cs typeface="Courier New" panose="02070309020205020404" pitchFamily="49" charset="0"/>
              </a:rPr>
              <a:t>Parent directory</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-&gt; </a:t>
            </a:r>
            <a:r>
              <a:rPr lang="en-US" dirty="0">
                <a:cs typeface="Courier New" panose="02070309020205020404" pitchFamily="49" charset="0"/>
              </a:rPr>
              <a:t>User’s home directory</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-&gt; </a:t>
            </a:r>
            <a:r>
              <a:rPr lang="en-US" dirty="0">
                <a:cs typeface="Courier New" panose="02070309020205020404" pitchFamily="49" charset="0"/>
              </a:rPr>
              <a:t>System root</a:t>
            </a:r>
          </a:p>
          <a:p>
            <a:r>
              <a:rPr lang="en-US" dirty="0">
                <a:cs typeface="Courier New" panose="02070309020205020404" pitchFamily="49" charset="0"/>
              </a:rPr>
              <a:t>Just type a few characters of the file then press tab to autocomplete!</a:t>
            </a:r>
          </a:p>
          <a:p>
            <a:r>
              <a:rPr lang="en-US" dirty="0">
                <a:cs typeface="Courier New" panose="02070309020205020404" pitchFamily="49" charset="0"/>
              </a:rPr>
              <a:t>Permissions: read, write, and execute</a:t>
            </a:r>
          </a:p>
          <a:p>
            <a:pPr lvl="1"/>
            <a:r>
              <a:rPr lang="en-US" dirty="0">
                <a:cs typeface="Courier New" panose="02070309020205020404" pitchFamily="49" charset="0"/>
              </a:rPr>
              <a:t>Any file can be executed!</a:t>
            </a:r>
          </a:p>
        </p:txBody>
      </p:sp>
    </p:spTree>
    <p:extLst>
      <p:ext uri="{BB962C8B-B14F-4D97-AF65-F5344CB8AC3E}">
        <p14:creationId xmlns:p14="http://schemas.microsoft.com/office/powerpoint/2010/main" val="3841091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CONFIGURATION</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type="body" idx="1"/>
          </p:nvPr>
        </p:nvSpPr>
        <p:spPr/>
        <p:txBody>
          <a:bodyPr/>
          <a:lstStyle/>
          <a:p>
            <a:r>
              <a:rPr lang="en-US" dirty="0"/>
              <a:t>Making your shell look and act its best!</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625404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COLORS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Modern shells have support for colors</a:t>
            </a:r>
          </a:p>
          <a:p>
            <a:pPr lvl="1"/>
            <a:r>
              <a:rPr lang="en-US" dirty="0"/>
              <a:t>Great for distinguishing between file types (directory versus program versus document)</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2818230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FONTS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Technically, a feature of your terminal emulator, not the terminal itself</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923682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PROMPTS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Configure the colors and information displayed on your prompt</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45372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ADVANCED FEATURES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type="body" idx="1"/>
          </p:nvPr>
        </p:nvSpPr>
        <p:spPr/>
        <p:txBody>
          <a:bodyPr/>
          <a:lstStyle/>
          <a:p>
            <a:r>
              <a:rPr lang="en-US" dirty="0" err="1"/>
              <a:t>Interprocess</a:t>
            </a:r>
            <a:r>
              <a:rPr lang="en-US" dirty="0"/>
              <a:t> communication, signals, jobs, and more</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005120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INPUT AND OUTPUT</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3 separate input/output streams</a:t>
            </a:r>
          </a:p>
          <a:p>
            <a:pPr lvl="1"/>
            <a:r>
              <a:rPr lang="en-US" dirty="0"/>
              <a:t>Standard Output</a:t>
            </a:r>
          </a:p>
          <a:p>
            <a:pPr lvl="1"/>
            <a:r>
              <a:rPr lang="en-US" dirty="0"/>
              <a:t>Standard Input</a:t>
            </a:r>
          </a:p>
          <a:p>
            <a:pPr lvl="1"/>
            <a:r>
              <a:rPr lang="en-US" dirty="0"/>
              <a:t>Standard Error</a:t>
            </a:r>
          </a:p>
          <a:p>
            <a:r>
              <a:rPr lang="en-US" dirty="0"/>
              <a:t>Redirection</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9817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WHAT IS A SHELL?</a:t>
            </a:r>
          </a:p>
        </p:txBody>
      </p:sp>
      <p:pic>
        <p:nvPicPr>
          <p:cNvPr id="11" name="Content Placeholder 10" descr="A close up of text on a black background&#10;&#10;Description automatically generated">
            <a:extLst>
              <a:ext uri="{FF2B5EF4-FFF2-40B4-BE49-F238E27FC236}">
                <a16:creationId xmlns:a16="http://schemas.microsoft.com/office/drawing/2014/main" id="{8A358155-5782-42C3-9D25-574A422AC866}"/>
              </a:ext>
            </a:extLst>
          </p:cNvPr>
          <p:cNvPicPr>
            <a:picLocks noGrp="1" noChangeAspect="1"/>
          </p:cNvPicPr>
          <p:nvPr>
            <p:ph idx="1"/>
          </p:nvPr>
        </p:nvPicPr>
        <p:blipFill>
          <a:blip r:embed="rId2"/>
          <a:stretch>
            <a:fillRect/>
          </a:stretch>
        </p:blipFill>
        <p:spPr>
          <a:xfrm>
            <a:off x="6481570" y="1574613"/>
            <a:ext cx="5073848" cy="4351338"/>
          </a:xfrm>
        </p:spPr>
      </p:pic>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pPr/>
              <a:t>August 15,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 Email cf24@rice.edu |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pPr/>
              <a:t>2</a:t>
            </a:fld>
            <a:endParaRPr lang="en-US" dirty="0"/>
          </a:p>
        </p:txBody>
      </p:sp>
      <p:sp>
        <p:nvSpPr>
          <p:cNvPr id="22" name="Content Placeholder 2">
            <a:extLst>
              <a:ext uri="{FF2B5EF4-FFF2-40B4-BE49-F238E27FC236}">
                <a16:creationId xmlns:a16="http://schemas.microsoft.com/office/drawing/2014/main" id="{E93329CB-B15B-4E3A-8FDB-D82A1DC121F2}"/>
              </a:ext>
            </a:extLst>
          </p:cNvPr>
          <p:cNvSpPr txBox="1">
            <a:spLocks/>
          </p:cNvSpPr>
          <p:nvPr/>
        </p:nvSpPr>
        <p:spPr>
          <a:xfrm>
            <a:off x="8382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Very simple and direct interface to an operating system</a:t>
            </a:r>
          </a:p>
          <a:p>
            <a:r>
              <a:rPr lang="en-US" dirty="0"/>
              <a:t>Allows easy execution of programs and file operations</a:t>
            </a:r>
          </a:p>
          <a:p>
            <a:r>
              <a:rPr lang="en-US" dirty="0"/>
              <a:t>Highly configurable without needing to sort through massive menus</a:t>
            </a:r>
          </a:p>
          <a:p>
            <a:r>
              <a:rPr lang="en-US" dirty="0"/>
              <a:t>Fast and lightweight</a:t>
            </a:r>
          </a:p>
        </p:txBody>
      </p:sp>
    </p:spTree>
    <p:extLst>
      <p:ext uri="{BB962C8B-B14F-4D97-AF65-F5344CB8AC3E}">
        <p14:creationId xmlns:p14="http://schemas.microsoft.com/office/powerpoint/2010/main" val="2699201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PIPES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Sending output to a different program</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4096482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VARIABLES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Can name pieces of information and refer to them </a:t>
            </a:r>
            <a:r>
              <a:rPr lang="en-US" dirty="0" err="1"/>
              <a:t>laters</a:t>
            </a:r>
            <a:endParaRPr lang="en-US" dirty="0"/>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531683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IF STATEMENTS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Conditionals:</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349014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FOR LOOPS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Good for ranges of values (i.e. a-z, 0-9)</a:t>
            </a:r>
          </a:p>
          <a:p>
            <a:r>
              <a:rPr lang="en-US" dirty="0"/>
              <a:t>Or, for lists of values (“cat”, “dog”, “frog”)</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700336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WHILE LOOPS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Do something over and over, until the condition is false</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1249293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JOBS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Multiple processes can be running in the shell at the same time</a:t>
            </a:r>
          </a:p>
          <a:p>
            <a:r>
              <a:rPr lang="en-US" dirty="0"/>
              <a:t>Start a job in the background by ending the line with &amp;</a:t>
            </a:r>
          </a:p>
          <a:p>
            <a:r>
              <a:rPr lang="en-US" dirty="0"/>
              <a:t>Switch it back to foreground with </a:t>
            </a:r>
            <a:r>
              <a:rPr lang="en-US" dirty="0" err="1"/>
              <a:t>fg</a:t>
            </a:r>
            <a:endParaRPr lang="en-US" dirty="0"/>
          </a:p>
          <a:p>
            <a:r>
              <a:rPr lang="en-US" dirty="0"/>
              <a:t>Great for long running processes</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4077320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SIGNALS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err="1"/>
              <a:t>Ctrl+D</a:t>
            </a:r>
            <a:endParaRPr lang="en-US" dirty="0"/>
          </a:p>
          <a:p>
            <a:r>
              <a:rPr lang="en-US" dirty="0" err="1"/>
              <a:t>Ctrl+C</a:t>
            </a:r>
            <a:endParaRPr lang="en-US" dirty="0"/>
          </a:p>
          <a:p>
            <a:r>
              <a:rPr lang="en-US" dirty="0" err="1"/>
              <a:t>Ctrl+Z</a:t>
            </a:r>
            <a:endParaRPr lang="en-US" dirty="0"/>
          </a:p>
          <a:p>
            <a:endParaRPr lang="en-US" dirty="0"/>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683568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ALIASES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Handy shortcuts for long commands with lots of arguments</a:t>
            </a:r>
          </a:p>
          <a:p>
            <a:endParaRPr lang="en-US" dirty="0"/>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3102884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SPECIAL FILES</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lstStyle/>
          <a:p>
            <a:r>
              <a:rPr lang="en-US" dirty="0"/>
              <a:t>.</a:t>
            </a:r>
            <a:r>
              <a:rPr lang="en-US" dirty="0" err="1"/>
              <a:t>bashrc</a:t>
            </a:r>
            <a:endParaRPr lang="en-US" dirty="0"/>
          </a:p>
          <a:p>
            <a:pPr lvl="1"/>
            <a:r>
              <a:rPr lang="en-US" dirty="0"/>
              <a:t>Run every time you start bash</a:t>
            </a:r>
          </a:p>
          <a:p>
            <a:pPr lvl="1"/>
            <a:r>
              <a:rPr lang="en-US" dirty="0"/>
              <a:t>Great for configuring global settings</a:t>
            </a:r>
          </a:p>
          <a:p>
            <a:r>
              <a:rPr lang="en-US" dirty="0"/>
              <a:t>.</a:t>
            </a:r>
            <a:r>
              <a:rPr lang="en-US" dirty="0" err="1"/>
              <a:t>bash_profile</a:t>
            </a:r>
            <a:endParaRPr lang="en-US" dirty="0"/>
          </a:p>
          <a:p>
            <a:pPr lvl="1"/>
            <a:r>
              <a:rPr lang="en-US" dirty="0"/>
              <a:t>Run even when you don’t run bash interactively</a:t>
            </a:r>
          </a:p>
          <a:p>
            <a:r>
              <a:rPr lang="en-US" dirty="0"/>
              <a:t>.</a:t>
            </a:r>
            <a:r>
              <a:rPr lang="en-US" dirty="0" err="1"/>
              <a:t>bash_history</a:t>
            </a:r>
            <a:endParaRPr lang="en-US" dirty="0"/>
          </a:p>
          <a:p>
            <a:pPr lvl="1"/>
            <a:r>
              <a:rPr lang="en-US" dirty="0"/>
              <a:t>Re-run previous commands with arrow keys up/down</a:t>
            </a: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1466830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BASH FUNCTIONS</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lstStyle/>
          <a:p>
            <a:r>
              <a:rPr lang="en-US" dirty="0"/>
              <a:t>Great for writing quick, reusable programs that don’t quite fit into alias form</a:t>
            </a:r>
            <a:endParaRPr lang="en-US" dirty="0">
              <a:cs typeface="Courier New" panose="02070309020205020404" pitchFamily="49" charset="0"/>
            </a:endParaRP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372128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WHAT IS BASH?</a:t>
            </a:r>
          </a:p>
        </p:txBody>
      </p:sp>
      <p:sp>
        <p:nvSpPr>
          <p:cNvPr id="3" name="Content Placeholder 2">
            <a:extLst>
              <a:ext uri="{FF2B5EF4-FFF2-40B4-BE49-F238E27FC236}">
                <a16:creationId xmlns:a16="http://schemas.microsoft.com/office/drawing/2014/main" id="{C8AE54F6-A616-4DFF-AB96-AF1109F77700}"/>
              </a:ext>
            </a:extLst>
          </p:cNvPr>
          <p:cNvSpPr>
            <a:spLocks noGrp="1"/>
          </p:cNvSpPr>
          <p:nvPr>
            <p:ph idx="1"/>
          </p:nvPr>
        </p:nvSpPr>
        <p:spPr/>
        <p:txBody>
          <a:bodyPr/>
          <a:lstStyle/>
          <a:p>
            <a:r>
              <a:rPr lang="en-US" dirty="0"/>
              <a:t>Bourne-Again Shell</a:t>
            </a:r>
          </a:p>
          <a:p>
            <a:pPr lvl="1"/>
            <a:r>
              <a:rPr lang="en-US" dirty="0"/>
              <a:t>Play on words:  Stephen Bourne wrote the initial Unix shell</a:t>
            </a:r>
          </a:p>
          <a:p>
            <a:r>
              <a:rPr lang="en-US" dirty="0"/>
              <a:t>Improved on Bourne shell (</a:t>
            </a:r>
            <a:r>
              <a:rPr lang="en-US" dirty="0" err="1"/>
              <a:t>sh</a:t>
            </a:r>
            <a:r>
              <a:rPr lang="en-US" dirty="0"/>
              <a:t>)</a:t>
            </a:r>
          </a:p>
          <a:p>
            <a:pPr lvl="1"/>
            <a:r>
              <a:rPr lang="en-US" dirty="0"/>
              <a:t>More features, better </a:t>
            </a:r>
            <a:r>
              <a:rPr lang="en-US" dirty="0" err="1"/>
              <a:t>builtins</a:t>
            </a:r>
            <a:endParaRPr lang="en-US" dirty="0"/>
          </a:p>
          <a:p>
            <a:r>
              <a:rPr lang="en-US" dirty="0"/>
              <a:t>Completely free and open-source for all platforms, licensed under the GNU public license</a:t>
            </a:r>
          </a:p>
          <a:p>
            <a:endParaRPr lang="en-US" dirty="0"/>
          </a:p>
        </p:txBody>
      </p:sp>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507869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USEFUL PROGRAMS</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type="body" idx="1"/>
          </p:nvPr>
        </p:nvSpPr>
        <p:spPr/>
        <p:txBody>
          <a:bodyPr>
            <a:normAutofit/>
          </a:bodyPr>
          <a:lstStyle/>
          <a:p>
            <a:r>
              <a:rPr lang="en-US" dirty="0"/>
              <a:t>Getting to know our tools</a:t>
            </a: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2388566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FILES AND DIRECTORIES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normAutofit lnSpcReduction="10000"/>
              </a:bodyPr>
              <a:lstStyle/>
              <a:p>
                <a:r>
                  <a:rPr lang="en-US" dirty="0">
                    <a:latin typeface="Courier New" panose="02070309020205020404" pitchFamily="49" charset="0"/>
                    <a:cs typeface="Courier New" panose="02070309020205020404" pitchFamily="49" charset="0"/>
                  </a:rPr>
                  <a:t>ls </a:t>
                </a:r>
                <a14:m>
                  <m:oMath xmlns:m="http://schemas.openxmlformats.org/officeDocument/2006/math">
                    <m:r>
                      <a:rPr lang="en-US" i="1" dirty="0" smtClean="0">
                        <a:latin typeface="Cambria Math" panose="02040503050406030204" pitchFamily="18" charset="0"/>
                        <a:ea typeface="Cambria Math" panose="02040503050406030204" pitchFamily="18" charset="0"/>
                        <a:cs typeface="Courier New" panose="02070309020205020404" pitchFamily="49" charset="0"/>
                      </a:rPr>
                      <m:t>→</m:t>
                    </m:r>
                    <m:r>
                      <a:rPr lang="en-US" b="0" i="1" dirty="0" smtClean="0">
                        <a:latin typeface="Cambria Math" panose="02040503050406030204" pitchFamily="18" charset="0"/>
                        <a:ea typeface="Cambria Math" panose="02040503050406030204" pitchFamily="18" charset="0"/>
                        <a:cs typeface="Courier New" panose="02070309020205020404" pitchFamily="49" charset="0"/>
                      </a:rPr>
                      <m:t> </m:t>
                    </m:r>
                  </m:oMath>
                </a14:m>
                <a:r>
                  <a:rPr lang="en-US" dirty="0">
                    <a:cs typeface="Courier New" panose="02070309020205020404" pitchFamily="49" charset="0"/>
                  </a:rPr>
                  <a:t>list current directory contents </a:t>
                </a:r>
                <a:r>
                  <a:rPr lang="en-US" dirty="0">
                    <a:latin typeface="Courier New" panose="02070309020205020404" pitchFamily="49" charset="0"/>
                    <a:cs typeface="Courier New" panose="02070309020205020404" pitchFamily="49" charset="0"/>
                  </a:rPr>
                  <a:t>(ls)</a:t>
                </a:r>
              </a:p>
              <a:p>
                <a:r>
                  <a:rPr lang="en-US" dirty="0">
                    <a:latin typeface="Courier New" panose="02070309020205020404" pitchFamily="49" charset="0"/>
                    <a:cs typeface="Courier New" panose="02070309020205020404" pitchFamily="49" charset="0"/>
                  </a:rPr>
                  <a:t>cd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change directory </a:t>
                </a:r>
                <a:r>
                  <a:rPr lang="en-US" dirty="0">
                    <a:latin typeface="Courier New" panose="02070309020205020404" pitchFamily="49" charset="0"/>
                    <a:cs typeface="Courier New" panose="02070309020205020404" pitchFamily="49" charset="0"/>
                  </a:rPr>
                  <a:t>(cd </a:t>
                </a:r>
                <a:r>
                  <a:rPr lang="en-US" i="1" dirty="0">
                    <a:latin typeface="Courier New" panose="02070309020205020404" pitchFamily="49" charset="0"/>
                    <a:cs typeface="Courier New" panose="02070309020205020404" pitchFamily="49" charset="0"/>
                  </a:rPr>
                  <a:t>directory</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pwd</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print working directory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pwd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rm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remove / delete file</a:t>
                </a:r>
                <a:r>
                  <a:rPr lang="en-US" dirty="0">
                    <a:latin typeface="Courier New" panose="02070309020205020404" pitchFamily="49" charset="0"/>
                    <a:cs typeface="Courier New" panose="02070309020205020404" pitchFamily="49" charset="0"/>
                  </a:rPr>
                  <a:t> (rm </a:t>
                </a:r>
                <a:r>
                  <a:rPr lang="en-US" i="1" dirty="0">
                    <a:latin typeface="Courier New" panose="02070309020205020404" pitchFamily="49" charset="0"/>
                    <a:cs typeface="Courier New" panose="02070309020205020404" pitchFamily="49" charset="0"/>
                  </a:rPr>
                  <a:t>target</a:t>
                </a:r>
                <a:r>
                  <a:rPr lang="en-US" dirty="0">
                    <a:latin typeface="Courier New" panose="02070309020205020404" pitchFamily="49" charset="0"/>
                    <a:cs typeface="Courier New" panose="02070309020205020404" pitchFamily="49" charset="0"/>
                  </a:rPr>
                  <a:t>)</a:t>
                </a:r>
              </a:p>
              <a:p>
                <a:pPr lvl="1"/>
                <a:r>
                  <a:rPr lang="en-US" dirty="0" err="1">
                    <a:latin typeface="Courier New" panose="02070309020205020404" pitchFamily="49" charset="0"/>
                    <a:cs typeface="Courier New" panose="02070309020205020404" pitchFamily="49" charset="0"/>
                  </a:rPr>
                  <a:t>rmdir</a:t>
                </a:r>
                <a:r>
                  <a:rPr lang="en-US" dirty="0">
                    <a:latin typeface="Courier New" panose="02070309020205020404" pitchFamily="49" charset="0"/>
                    <a:cs typeface="Courier New" panose="02070309020205020404" pitchFamily="49" charset="0"/>
                  </a:rPr>
                  <a:t>: </a:t>
                </a:r>
                <a:r>
                  <a:rPr lang="en-US" sz="2800" dirty="0">
                    <a:cs typeface="Courier New" panose="02070309020205020404" pitchFamily="49" charset="0"/>
                  </a:rPr>
                  <a:t>empty directory </a:t>
                </a:r>
              </a:p>
              <a:p>
                <a:pPr lvl="1"/>
                <a:r>
                  <a:rPr lang="en-US" dirty="0">
                    <a:latin typeface="Courier New" panose="02070309020205020404" pitchFamily="49" charset="0"/>
                    <a:cs typeface="Courier New" panose="02070309020205020404" pitchFamily="49" charset="0"/>
                  </a:rPr>
                  <a:t>rm –rf: </a:t>
                </a:r>
                <a:r>
                  <a:rPr lang="en-US" sz="2800" dirty="0">
                    <a:cs typeface="Courier New" panose="02070309020205020404" pitchFamily="49" charset="0"/>
                  </a:rPr>
                  <a:t>directory with files</a:t>
                </a:r>
              </a:p>
              <a:p>
                <a:r>
                  <a:rPr lang="en-US" dirty="0" err="1">
                    <a:latin typeface="Courier New" panose="02070309020205020404" pitchFamily="49" charset="0"/>
                    <a:cs typeface="Courier New" panose="02070309020205020404" pitchFamily="49" charset="0"/>
                  </a:rPr>
                  <a:t>mv</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move file </a:t>
                </a:r>
                <a:r>
                  <a:rPr lang="en-US" dirty="0">
                    <a:latin typeface="Courier New" panose="02070309020205020404" pitchFamily="49" charset="0"/>
                    <a:cs typeface="Courier New" panose="02070309020205020404" pitchFamily="49" charset="0"/>
                  </a:rPr>
                  <a:t>(mv </a:t>
                </a:r>
                <a:r>
                  <a:rPr lang="en-US" i="1" dirty="0">
                    <a:latin typeface="Courier New" panose="02070309020205020404" pitchFamily="49" charset="0"/>
                    <a:cs typeface="Courier New" panose="02070309020205020404" pitchFamily="49" charset="0"/>
                  </a:rPr>
                  <a:t>source destination)</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cp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copy file </a:t>
                </a:r>
                <a:r>
                  <a:rPr lang="en-US" dirty="0">
                    <a:latin typeface="Courier New" panose="02070309020205020404" pitchFamily="49" charset="0"/>
                    <a:cs typeface="Courier New" panose="02070309020205020404" pitchFamily="49" charset="0"/>
                  </a:rPr>
                  <a:t>(cp </a:t>
                </a:r>
                <a:r>
                  <a:rPr lang="en-US" i="1" dirty="0">
                    <a:latin typeface="Courier New" panose="02070309020205020404" pitchFamily="49" charset="0"/>
                    <a:cs typeface="Courier New" panose="02070309020205020404" pitchFamily="49" charset="0"/>
                  </a:rPr>
                  <a:t>source</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destination</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cs typeface="Courier New" panose="02070309020205020404" pitchFamily="49" charset="0"/>
                  </a:rPr>
                  <a:t> word count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file</a:t>
                </a:r>
                <a:r>
                  <a:rPr lang="en-US" dirty="0">
                    <a:latin typeface="Courier New" panose="02070309020205020404" pitchFamily="49" charset="0"/>
                    <a:cs typeface="Courier New" panose="02070309020205020404" pitchFamily="49" charset="0"/>
                  </a:rPr>
                  <a:t>)</a:t>
                </a:r>
              </a:p>
            </p:txBody>
          </p:sp>
        </mc:Choice>
        <mc:Fallback>
          <p:sp>
            <p:nvSpPr>
              <p:cNvPr id="3" name="Content Placeholder 2">
                <a:extLst>
                  <a:ext uri="{FF2B5EF4-FFF2-40B4-BE49-F238E27FC236}">
                    <a16:creationId xmlns:a16="http://schemas.microsoft.com/office/drawing/2014/main" id="{593AD591-5DD9-410C-B27F-EACDDF765FF4}"/>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26964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OPERATIONS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normAutofit/>
              </a:bodyPr>
              <a:lstStyle/>
              <a:p>
                <a:r>
                  <a:rPr lang="en-US" dirty="0">
                    <a:latin typeface="Courier New" panose="02070309020205020404" pitchFamily="49" charset="0"/>
                    <a:cs typeface="Courier New" panose="02070309020205020404" pitchFamily="49" charset="0"/>
                  </a:rPr>
                  <a:t>find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find files</a:t>
                </a:r>
              </a:p>
              <a:p>
                <a:r>
                  <a:rPr lang="en-US" dirty="0">
                    <a:latin typeface="Courier New" panose="02070309020205020404" pitchFamily="49" charset="0"/>
                    <a:cs typeface="Courier New" panose="02070309020205020404" pitchFamily="49" charset="0"/>
                  </a:rPr>
                  <a:t>grep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find in stdin</a:t>
                </a:r>
              </a:p>
              <a:p>
                <a:r>
                  <a:rPr lang="en-US" dirty="0">
                    <a:latin typeface="Courier New" panose="02070309020205020404" pitchFamily="49" charset="0"/>
                    <a:cs typeface="Courier New" panose="02070309020205020404" pitchFamily="49" charset="0"/>
                  </a:rPr>
                  <a:t>parallel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execute a command on each line of stdin, in parallel</a:t>
                </a:r>
              </a:p>
              <a:p>
                <a:r>
                  <a:rPr lang="en-US" dirty="0" err="1">
                    <a:latin typeface="Courier New" panose="02070309020205020404" pitchFamily="49" charset="0"/>
                    <a:cs typeface="Courier New" panose="02070309020205020404" pitchFamily="49" charset="0"/>
                  </a:rPr>
                  <a:t>xargs</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parallel, but no parallelism</a:t>
                </a:r>
              </a:p>
              <a:p>
                <a:r>
                  <a:rPr lang="en-US" dirty="0">
                    <a:latin typeface="Courier New" panose="02070309020205020404" pitchFamily="49" charset="0"/>
                    <a:cs typeface="Courier New" panose="02070309020205020404" pitchFamily="49" charset="0"/>
                  </a:rPr>
                  <a:t>sed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find and replace in files</a:t>
                </a:r>
              </a:p>
              <a:p>
                <a:r>
                  <a:rPr lang="en-US" dirty="0" err="1">
                    <a:latin typeface="Courier New" panose="02070309020205020404" pitchFamily="49" charset="0"/>
                    <a:cs typeface="Courier New" panose="02070309020205020404" pitchFamily="49" charset="0"/>
                  </a:rPr>
                  <a:t>bc</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arbitrary-precision floating point calculator</a:t>
                </a:r>
              </a:p>
              <a:p>
                <a:r>
                  <a:rPr lang="en-US" dirty="0" err="1">
                    <a:latin typeface="Courier New" panose="02070309020205020404" pitchFamily="49" charset="0"/>
                    <a:cs typeface="Courier New" panose="02070309020205020404" pitchFamily="49" charset="0"/>
                  </a:rPr>
                  <a:t>ps</a:t>
                </a:r>
                <a:r>
                  <a:rPr lang="en-US" dirty="0">
                    <a:cs typeface="Courier New" panose="02070309020205020404" pitchFamily="49" charset="0"/>
                  </a:rPr>
                  <a:t> </a:t>
                </a:r>
                <a14:m>
                  <m:oMath xmlns:m="http://schemas.openxmlformats.org/officeDocument/2006/math">
                    <m:r>
                      <a:rPr lang="en-US" dirty="0">
                        <a:latin typeface="Cambria Math" panose="02040503050406030204" pitchFamily="18" charset="0"/>
                        <a:cs typeface="Courier New" panose="02070309020205020404" pitchFamily="49" charset="0"/>
                      </a:rPr>
                      <m:t>→</m:t>
                    </m:r>
                  </m:oMath>
                </a14:m>
                <a:r>
                  <a:rPr lang="en-US" dirty="0">
                    <a:cs typeface="Courier New" panose="02070309020205020404" pitchFamily="49" charset="0"/>
                  </a:rPr>
                  <a:t> show program status</a:t>
                </a:r>
              </a:p>
              <a:p>
                <a:r>
                  <a:rPr lang="en-US" dirty="0">
                    <a:latin typeface="Courier New" panose="02070309020205020404" pitchFamily="49" charset="0"/>
                    <a:cs typeface="Courier New" panose="02070309020205020404" pitchFamily="49" charset="0"/>
                  </a:rPr>
                  <a:t>kill</a:t>
                </a:r>
                <a:r>
                  <a:rPr lang="en-US" dirty="0">
                    <a:cs typeface="Courier New" panose="02070309020205020404" pitchFamily="49" charset="0"/>
                  </a:rPr>
                  <a:t> </a:t>
                </a:r>
                <a14:m>
                  <m:oMath xmlns:m="http://schemas.openxmlformats.org/officeDocument/2006/math">
                    <m:r>
                      <a:rPr lang="en-US" dirty="0">
                        <a:latin typeface="Cambria Math" panose="02040503050406030204" pitchFamily="18" charset="0"/>
                        <a:cs typeface="Courier New" panose="02070309020205020404" pitchFamily="49" charset="0"/>
                      </a:rPr>
                      <m:t>→</m:t>
                    </m:r>
                  </m:oMath>
                </a14:m>
                <a:r>
                  <a:rPr lang="en-US" dirty="0">
                    <a:cs typeface="Courier New" panose="02070309020205020404" pitchFamily="49" charset="0"/>
                  </a:rPr>
                  <a:t> send a signal</a:t>
                </a:r>
              </a:p>
            </p:txBody>
          </p:sp>
        </mc:Choice>
        <mc:Fallback>
          <p:sp>
            <p:nvSpPr>
              <p:cNvPr id="3" name="Content Placeholder 2">
                <a:extLst>
                  <a:ext uri="{FF2B5EF4-FFF2-40B4-BE49-F238E27FC236}">
                    <a16:creationId xmlns:a16="http://schemas.microsoft.com/office/drawing/2014/main" id="{593AD591-5DD9-410C-B27F-EACDDF765FF4}"/>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2199655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FIND</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353424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REGULAR EXPRESSIONS</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568956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GREP</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3954158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PARALLEL &amp; XARGS</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1447133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SED</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2118282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8064-E4E4-4FA8-957E-42BFB02BCE6B}"/>
              </a:ext>
            </a:extLst>
          </p:cNvPr>
          <p:cNvSpPr>
            <a:spLocks noGrp="1"/>
          </p:cNvSpPr>
          <p:nvPr>
            <p:ph type="title"/>
          </p:nvPr>
        </p:nvSpPr>
        <p:spPr/>
        <p:txBody>
          <a:bodyPr/>
          <a:lstStyle/>
          <a:p>
            <a:r>
              <a:rPr lang="en-US" dirty="0"/>
              <a:t>BC</a:t>
            </a:r>
          </a:p>
        </p:txBody>
      </p:sp>
      <p:sp>
        <p:nvSpPr>
          <p:cNvPr id="3" name="Content Placeholder 2">
            <a:extLst>
              <a:ext uri="{FF2B5EF4-FFF2-40B4-BE49-F238E27FC236}">
                <a16:creationId xmlns:a16="http://schemas.microsoft.com/office/drawing/2014/main" id="{F0681ACD-79CA-4D91-A3E6-4AE79B6D42BE}"/>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0B425C7F-5A6A-4513-AD27-F5A864BEEA23}"/>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005CCDF3-2A99-4DE6-A187-EA07BA452E7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69681AB4-1640-4191-93C2-23256A204419}"/>
              </a:ext>
            </a:extLst>
          </p:cNvPr>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3106157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PS</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39</a:t>
            </a:fld>
            <a:endParaRPr lang="en-US" dirty="0"/>
          </a:p>
        </p:txBody>
      </p:sp>
    </p:spTree>
    <p:extLst>
      <p:ext uri="{BB962C8B-B14F-4D97-AF65-F5344CB8AC3E}">
        <p14:creationId xmlns:p14="http://schemas.microsoft.com/office/powerpoint/2010/main" val="467895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HOW DO I GET BASH?</a:t>
            </a:r>
          </a:p>
        </p:txBody>
      </p:sp>
      <p:sp>
        <p:nvSpPr>
          <p:cNvPr id="3" name="Content Placeholder 2">
            <a:extLst>
              <a:ext uri="{FF2B5EF4-FFF2-40B4-BE49-F238E27FC236}">
                <a16:creationId xmlns:a16="http://schemas.microsoft.com/office/drawing/2014/main" id="{C8AE54F6-A616-4DFF-AB96-AF1109F77700}"/>
              </a:ext>
            </a:extLst>
          </p:cNvPr>
          <p:cNvSpPr>
            <a:spLocks noGrp="1"/>
          </p:cNvSpPr>
          <p:nvPr>
            <p:ph idx="1"/>
          </p:nvPr>
        </p:nvSpPr>
        <p:spPr/>
        <p:txBody>
          <a:bodyPr/>
          <a:lstStyle/>
          <a:p>
            <a:r>
              <a:rPr lang="en-US" dirty="0"/>
              <a:t>On Unix-based platforms (Mac OS, Linux, </a:t>
            </a:r>
            <a:r>
              <a:rPr lang="en-US" dirty="0" err="1"/>
              <a:t>etc</a:t>
            </a:r>
            <a:r>
              <a:rPr lang="en-US" dirty="0"/>
              <a:t>) it will almost always be installed by default</a:t>
            </a:r>
          </a:p>
          <a:p>
            <a:r>
              <a:rPr lang="en-US" dirty="0"/>
              <a:t>Windows (the only major non-Unix-based OS):</a:t>
            </a:r>
          </a:p>
          <a:p>
            <a:pPr lvl="1"/>
            <a:r>
              <a:rPr lang="en-US" dirty="0"/>
              <a:t>Enable Windows subsystem for Linux</a:t>
            </a:r>
          </a:p>
          <a:p>
            <a:pPr lvl="1"/>
            <a:r>
              <a:rPr lang="en-US" dirty="0"/>
              <a:t>Install Ubuntu for Windows</a:t>
            </a:r>
          </a:p>
          <a:p>
            <a:pPr marL="457200" lvl="1" indent="0">
              <a:buNone/>
            </a:pPr>
            <a:r>
              <a:rPr lang="en-US" dirty="0"/>
              <a:t>	or</a:t>
            </a:r>
          </a:p>
          <a:p>
            <a:pPr lvl="1"/>
            <a:r>
              <a:rPr lang="en-US" dirty="0"/>
              <a:t>Install </a:t>
            </a:r>
            <a:r>
              <a:rPr lang="en-US" dirty="0" err="1"/>
              <a:t>minGW</a:t>
            </a:r>
            <a:r>
              <a:rPr lang="en-US" dirty="0"/>
              <a:t> (minimalist GNU for Windows)</a:t>
            </a:r>
          </a:p>
          <a:p>
            <a:pPr lvl="1"/>
            <a:r>
              <a:rPr lang="en-US" dirty="0"/>
              <a:t>Make sure to select the </a:t>
            </a:r>
            <a:r>
              <a:rPr lang="en-US" dirty="0" err="1"/>
              <a:t>msys</a:t>
            </a:r>
            <a:r>
              <a:rPr lang="en-US" dirty="0"/>
              <a:t> developer kit!</a:t>
            </a:r>
          </a:p>
        </p:txBody>
      </p:sp>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34182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KILL</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31231612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DEA6DEB-D593-40CA-83FE-502379BE5D84}"/>
              </a:ext>
            </a:extLst>
          </p:cNvPr>
          <p:cNvSpPr>
            <a:spLocks noGrp="1"/>
          </p:cNvSpPr>
          <p:nvPr>
            <p:ph type="title"/>
          </p:nvPr>
        </p:nvSpPr>
        <p:spPr/>
        <p:txBody>
          <a:bodyPr/>
          <a:lstStyle/>
          <a:p>
            <a:r>
              <a:rPr lang="en-US" dirty="0"/>
              <a:t>A FEW MORE</a:t>
            </a:r>
            <a:br>
              <a:rPr lang="en-US" dirty="0"/>
            </a:br>
            <a:r>
              <a:rPr lang="en-US" dirty="0"/>
              <a:t>COMMON USE CASES</a:t>
            </a:r>
          </a:p>
        </p:txBody>
      </p:sp>
      <p:sp>
        <p:nvSpPr>
          <p:cNvPr id="8" name="Text Placeholder 7">
            <a:extLst>
              <a:ext uri="{FF2B5EF4-FFF2-40B4-BE49-F238E27FC236}">
                <a16:creationId xmlns:a16="http://schemas.microsoft.com/office/drawing/2014/main" id="{AE944EF3-ABF7-481D-A3C8-68ED267ADFF3}"/>
              </a:ext>
            </a:extLst>
          </p:cNvPr>
          <p:cNvSpPr>
            <a:spLocks noGrp="1"/>
          </p:cNvSpPr>
          <p:nvPr>
            <p:ph type="body" idx="1"/>
          </p:nvPr>
        </p:nvSpPr>
        <p:spPr/>
        <p:txBody>
          <a:bodyPr/>
          <a:lstStyle/>
          <a:p>
            <a:r>
              <a:rPr lang="en-US" dirty="0"/>
              <a:t>The best </a:t>
            </a:r>
            <a:r>
              <a:rPr lang="en-US"/>
              <a:t>of automation and beyond</a:t>
            </a:r>
            <a:endParaRPr lang="en-US" dirty="0"/>
          </a:p>
        </p:txBody>
      </p:sp>
      <p:sp>
        <p:nvSpPr>
          <p:cNvPr id="4" name="Date Placeholder 3">
            <a:extLst>
              <a:ext uri="{FF2B5EF4-FFF2-40B4-BE49-F238E27FC236}">
                <a16:creationId xmlns:a16="http://schemas.microsoft.com/office/drawing/2014/main" id="{A6D1E9DA-9755-48F7-A76D-75CF0320449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CED6753D-9982-40F5-A2F1-14CE4CDFE833}"/>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8079A50D-A0B5-4649-BD03-A96B4890EF93}"/>
              </a:ext>
            </a:extLst>
          </p:cNvPr>
          <p:cNvSpPr>
            <a:spLocks noGrp="1"/>
          </p:cNvSpPr>
          <p:nvPr>
            <p:ph type="sldNum" sz="quarter" idx="12"/>
          </p:nvPr>
        </p:nvSpPr>
        <p:spPr/>
        <p:txBody>
          <a:bodyPr/>
          <a:lstStyle/>
          <a:p>
            <a:fld id="{D57F1E4F-1CFF-5643-939E-02111984F565}" type="slidenum">
              <a:rPr lang="en-US" smtClean="0"/>
              <a:t>41</a:t>
            </a:fld>
            <a:endParaRPr lang="en-US" dirty="0"/>
          </a:p>
        </p:txBody>
      </p:sp>
    </p:spTree>
    <p:extLst>
      <p:ext uri="{BB962C8B-B14F-4D97-AF65-F5344CB8AC3E}">
        <p14:creationId xmlns:p14="http://schemas.microsoft.com/office/powerpoint/2010/main" val="6496786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AUTOMATION</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lstStyle/>
          <a:p>
            <a:r>
              <a:rPr lang="en-US" dirty="0"/>
              <a:t>Perhaps the best feature of bash and shell environments – easy automation!</a:t>
            </a:r>
          </a:p>
          <a:p>
            <a:r>
              <a:rPr lang="en-US" dirty="0"/>
              <a:t>Want to run a command once a day to clean up cached files? Easy!</a:t>
            </a:r>
          </a:p>
          <a:p>
            <a:r>
              <a:rPr lang="en-US" dirty="0"/>
              <a:t>Want to simplify a complex process so you can do it all by typing one word? Easy!</a:t>
            </a:r>
          </a:p>
          <a:p>
            <a:endParaRPr lang="en-US" dirty="0"/>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42</a:t>
            </a:fld>
            <a:endParaRPr lang="en-US" dirty="0"/>
          </a:p>
        </p:txBody>
      </p:sp>
    </p:spTree>
    <p:extLst>
      <p:ext uri="{BB962C8B-B14F-4D97-AF65-F5344CB8AC3E}">
        <p14:creationId xmlns:p14="http://schemas.microsoft.com/office/powerpoint/2010/main" val="3313557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SCHEDULING WITH CRON</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lstStyle/>
          <a:p>
            <a:r>
              <a:rPr lang="en-US" dirty="0"/>
              <a:t>Crontab: has information for scheduling</a:t>
            </a:r>
          </a:p>
          <a:p>
            <a:r>
              <a:rPr lang="en-US" dirty="0"/>
              <a:t>Use </a:t>
            </a:r>
            <a:r>
              <a:rPr lang="en-US" dirty="0">
                <a:hlinkClick r:id="rId2"/>
              </a:rPr>
              <a:t>https://crontab.guru</a:t>
            </a:r>
            <a:r>
              <a:rPr lang="en-US" dirty="0"/>
              <a:t> to help with syntax</a:t>
            </a:r>
          </a:p>
          <a:p>
            <a:r>
              <a:rPr lang="en-US" dirty="0"/>
              <a:t>Example:</a:t>
            </a:r>
          </a:p>
          <a:p>
            <a:pPr marL="457200" lvl="1" indent="0">
              <a:buNone/>
            </a:pPr>
            <a:r>
              <a:rPr lang="en-US" dirty="0">
                <a:latin typeface="Courier New" panose="02070309020205020404" pitchFamily="49" charset="0"/>
                <a:cs typeface="Courier New" panose="02070309020205020404" pitchFamily="49" charset="0"/>
              </a:rPr>
              <a:t>30 4 * * MON rm –rf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means delete all temporary files at 4:30 AM every Monday</a:t>
            </a: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43</a:t>
            </a:fld>
            <a:endParaRPr lang="en-US" dirty="0"/>
          </a:p>
        </p:txBody>
      </p:sp>
    </p:spTree>
    <p:extLst>
      <p:ext uri="{BB962C8B-B14F-4D97-AF65-F5344CB8AC3E}">
        <p14:creationId xmlns:p14="http://schemas.microsoft.com/office/powerpoint/2010/main" val="42189996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95B4BC0-844B-4414-A623-BEF78AAC1BA1}"/>
              </a:ext>
            </a:extLst>
          </p:cNvPr>
          <p:cNvSpPr>
            <a:spLocks noGrp="1"/>
          </p:cNvSpPr>
          <p:nvPr>
            <p:ph type="title"/>
          </p:nvPr>
        </p:nvSpPr>
        <p:spPr/>
        <p:txBody>
          <a:bodyPr/>
          <a:lstStyle/>
          <a:p>
            <a:r>
              <a:rPr lang="en-US" dirty="0"/>
              <a:t>ACKNOWLEDGMENTS</a:t>
            </a:r>
          </a:p>
        </p:txBody>
      </p:sp>
      <p:sp>
        <p:nvSpPr>
          <p:cNvPr id="8" name="Content Placeholder 7">
            <a:extLst>
              <a:ext uri="{FF2B5EF4-FFF2-40B4-BE49-F238E27FC236}">
                <a16:creationId xmlns:a16="http://schemas.microsoft.com/office/drawing/2014/main" id="{2BED3EB3-7E98-4A82-8335-7321D9E37B16}"/>
              </a:ext>
            </a:extLst>
          </p:cNvPr>
          <p:cNvSpPr>
            <a:spLocks noGrp="1"/>
          </p:cNvSpPr>
          <p:nvPr>
            <p:ph idx="1"/>
          </p:nvPr>
        </p:nvSpPr>
        <p:spPr/>
        <p:txBody>
          <a:bodyPr/>
          <a:lstStyle/>
          <a:p>
            <a:r>
              <a:rPr lang="en-US" dirty="0"/>
              <a:t>The Bash Logo is licensed for free use under the Copyleft license.</a:t>
            </a:r>
          </a:p>
          <a:p>
            <a:r>
              <a:rPr lang="en-US" dirty="0"/>
              <a:t>The bash screenshot on Slide 2 is R and Bash running under a </a:t>
            </a:r>
            <a:r>
              <a:rPr lang="en-US" dirty="0" err="1"/>
              <a:t>Remmina</a:t>
            </a:r>
            <a:r>
              <a:rPr lang="en-US" dirty="0"/>
              <a:t> connection.</a:t>
            </a:r>
          </a:p>
          <a:p>
            <a:r>
              <a:rPr lang="en-US" dirty="0"/>
              <a:t>The picture on Slide 6 is licensed under Creative Commons Attribution-</a:t>
            </a:r>
            <a:r>
              <a:rPr lang="en-US" dirty="0" err="1"/>
              <a:t>ShareAlike</a:t>
            </a:r>
            <a:r>
              <a:rPr lang="en-US" dirty="0"/>
              <a:t> 4.0 International, created by </a:t>
            </a:r>
            <a:r>
              <a:rPr lang="en-US" dirty="0" err="1"/>
              <a:t>Gorthmog</a:t>
            </a:r>
            <a:endParaRPr lang="en-US" dirty="0"/>
          </a:p>
        </p:txBody>
      </p:sp>
      <p:sp>
        <p:nvSpPr>
          <p:cNvPr id="4" name="Date Placeholder 3">
            <a:extLst>
              <a:ext uri="{FF2B5EF4-FFF2-40B4-BE49-F238E27FC236}">
                <a16:creationId xmlns:a16="http://schemas.microsoft.com/office/drawing/2014/main" id="{540F37F1-4F33-429F-A568-1A3ADC499E54}"/>
              </a:ext>
            </a:extLst>
          </p:cNvPr>
          <p:cNvSpPr>
            <a:spLocks noGrp="1"/>
          </p:cNvSpPr>
          <p:nvPr>
            <p:ph type="dt" sz="half" idx="10"/>
          </p:nvPr>
        </p:nvSpPr>
        <p:spPr/>
        <p:txBody>
          <a:bodyPr/>
          <a:lstStyle/>
          <a:p>
            <a:fld id="{B08FEED8-D7D4-44E9-BFBC-ED06B5996D94}" type="datetime4">
              <a:rPr lang="en-US" smtClean="0"/>
              <a:t>August 15, 2019</a:t>
            </a:fld>
            <a:endParaRPr lang="en-US" dirty="0"/>
          </a:p>
        </p:txBody>
      </p:sp>
      <p:sp>
        <p:nvSpPr>
          <p:cNvPr id="5" name="Footer Placeholder 4">
            <a:extLst>
              <a:ext uri="{FF2B5EF4-FFF2-40B4-BE49-F238E27FC236}">
                <a16:creationId xmlns:a16="http://schemas.microsoft.com/office/drawing/2014/main" id="{673FFA57-C126-4795-A5F6-DD33AAC5ACBD}"/>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2FA49567-BB70-4798-8746-D0B522CCEE20}"/>
              </a:ext>
            </a:extLst>
          </p:cNvPr>
          <p:cNvSpPr>
            <a:spLocks noGrp="1"/>
          </p:cNvSpPr>
          <p:nvPr>
            <p:ph type="sldNum" sz="quarter" idx="12"/>
          </p:nvPr>
        </p:nvSpPr>
        <p:spPr/>
        <p:txBody>
          <a:bodyPr/>
          <a:lstStyle/>
          <a:p>
            <a:fld id="{D57F1E4F-1CFF-5643-939E-02111984F565}" type="slidenum">
              <a:rPr lang="en-US" smtClean="0"/>
              <a:t>44</a:t>
            </a:fld>
            <a:endParaRPr lang="en-US" dirty="0"/>
          </a:p>
        </p:txBody>
      </p:sp>
    </p:spTree>
    <p:extLst>
      <p:ext uri="{BB962C8B-B14F-4D97-AF65-F5344CB8AC3E}">
        <p14:creationId xmlns:p14="http://schemas.microsoft.com/office/powerpoint/2010/main" val="1585568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WHEN DO I USE BASH?</a:t>
            </a:r>
          </a:p>
        </p:txBody>
      </p:sp>
      <p:sp>
        <p:nvSpPr>
          <p:cNvPr id="3" name="Content Placeholder 2">
            <a:extLst>
              <a:ext uri="{FF2B5EF4-FFF2-40B4-BE49-F238E27FC236}">
                <a16:creationId xmlns:a16="http://schemas.microsoft.com/office/drawing/2014/main" id="{C8AE54F6-A616-4DFF-AB96-AF1109F77700}"/>
              </a:ext>
            </a:extLst>
          </p:cNvPr>
          <p:cNvSpPr>
            <a:spLocks noGrp="1"/>
          </p:cNvSpPr>
          <p:nvPr>
            <p:ph idx="1"/>
          </p:nvPr>
        </p:nvSpPr>
        <p:spPr/>
        <p:txBody>
          <a:bodyPr/>
          <a:lstStyle/>
          <a:p>
            <a:r>
              <a:rPr lang="en-US" dirty="0"/>
              <a:t>Versus Scripting Languages (e.g. Perl, Python, Ruby, Lua)</a:t>
            </a:r>
          </a:p>
          <a:p>
            <a:pPr lvl="1"/>
            <a:r>
              <a:rPr lang="en-US" dirty="0"/>
              <a:t>If you’re going to be running this script on your local computer only</a:t>
            </a:r>
          </a:p>
          <a:p>
            <a:pPr lvl="1"/>
            <a:r>
              <a:rPr lang="en-US" dirty="0"/>
              <a:t>Bash allows simpler access to commands with extensive shell-specific or installation-specific features, often unsupported by scripting languages</a:t>
            </a:r>
          </a:p>
          <a:p>
            <a:pPr lvl="2"/>
            <a:r>
              <a:rPr lang="en-US" dirty="0"/>
              <a:t>Say you have your Microsoft Office installed to an external hard drive, and not the customary C:/ location. You can’t</a:t>
            </a:r>
          </a:p>
          <a:p>
            <a:pPr lvl="1"/>
            <a:r>
              <a:rPr lang="en-US" dirty="0"/>
              <a:t>Scripting languages are usually easier to program in but don’t interface seamlessly with the OS</a:t>
            </a:r>
          </a:p>
          <a:p>
            <a:pPr lvl="2"/>
            <a:r>
              <a:rPr lang="en-US" dirty="0"/>
              <a:t>This is mostly because they strive to work on multiple OSes, so they need an additional level of abstraction</a:t>
            </a:r>
          </a:p>
        </p:txBody>
      </p:sp>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522967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WHEN DO I USE BASH?</a:t>
            </a:r>
          </a:p>
        </p:txBody>
      </p:sp>
      <p:sp>
        <p:nvSpPr>
          <p:cNvPr id="3" name="Content Placeholder 2">
            <a:extLst>
              <a:ext uri="{FF2B5EF4-FFF2-40B4-BE49-F238E27FC236}">
                <a16:creationId xmlns:a16="http://schemas.microsoft.com/office/drawing/2014/main" id="{C8AE54F6-A616-4DFF-AB96-AF1109F77700}"/>
              </a:ext>
            </a:extLst>
          </p:cNvPr>
          <p:cNvSpPr>
            <a:spLocks noGrp="1"/>
          </p:cNvSpPr>
          <p:nvPr>
            <p:ph idx="1"/>
          </p:nvPr>
        </p:nvSpPr>
        <p:spPr/>
        <p:txBody>
          <a:bodyPr/>
          <a:lstStyle/>
          <a:p>
            <a:r>
              <a:rPr lang="en-US" dirty="0"/>
              <a:t>Versus a Visual Environment</a:t>
            </a:r>
          </a:p>
          <a:p>
            <a:pPr lvl="1"/>
            <a:r>
              <a:rPr lang="en-US" dirty="0"/>
              <a:t>Often with remote servers, you have to use a terminal</a:t>
            </a:r>
          </a:p>
          <a:p>
            <a:pPr lvl="1"/>
            <a:r>
              <a:rPr lang="en-US" dirty="0"/>
              <a:t>Visual environments are great for quickly looking through file structures</a:t>
            </a:r>
          </a:p>
          <a:p>
            <a:pPr lvl="1"/>
            <a:r>
              <a:rPr lang="en-US" dirty="0"/>
              <a:t>Shell environments are great if you want to run any slightly advanced query (find operations, </a:t>
            </a:r>
            <a:r>
              <a:rPr lang="en-US" dirty="0" err="1"/>
              <a:t>etc</a:t>
            </a:r>
            <a:r>
              <a:rPr lang="en-US" dirty="0"/>
              <a:t>) and for programming</a:t>
            </a:r>
          </a:p>
          <a:p>
            <a:pPr lvl="1"/>
            <a:r>
              <a:rPr lang="en-US" dirty="0"/>
              <a:t>My suggestion: use them together!</a:t>
            </a:r>
          </a:p>
          <a:p>
            <a:pPr lvl="2"/>
            <a:r>
              <a:rPr lang="en-US" dirty="0"/>
              <a:t>Navigate and change directories visually</a:t>
            </a:r>
          </a:p>
          <a:p>
            <a:pPr lvl="2"/>
            <a:r>
              <a:rPr lang="en-US" dirty="0"/>
              <a:t>Drag and drop directories and files into your shell if you need to do other things</a:t>
            </a:r>
          </a:p>
        </p:txBody>
      </p:sp>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569770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A LITTLE HISTORY</a:t>
            </a:r>
          </a:p>
        </p:txBody>
      </p:sp>
      <p:pic>
        <p:nvPicPr>
          <p:cNvPr id="8" name="Content Placeholder 7" descr="A picture containing sitting, indoor, top, electronics&#10;&#10;Description automatically generated">
            <a:extLst>
              <a:ext uri="{FF2B5EF4-FFF2-40B4-BE49-F238E27FC236}">
                <a16:creationId xmlns:a16="http://schemas.microsoft.com/office/drawing/2014/main" id="{51988245-6C16-47D8-A486-2BF49EC235DC}"/>
              </a:ext>
            </a:extLst>
          </p:cNvPr>
          <p:cNvPicPr>
            <a:picLocks noGrp="1" noChangeAspect="1"/>
          </p:cNvPicPr>
          <p:nvPr>
            <p:ph idx="1"/>
          </p:nvPr>
        </p:nvPicPr>
        <p:blipFill>
          <a:blip r:embed="rId2"/>
          <a:stretch>
            <a:fillRect/>
          </a:stretch>
        </p:blipFill>
        <p:spPr>
          <a:xfrm>
            <a:off x="6450883" y="1753907"/>
            <a:ext cx="4902916" cy="4351338"/>
          </a:xfrm>
        </p:spPr>
      </p:pic>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7</a:t>
            </a:fld>
            <a:endParaRPr lang="en-US" dirty="0"/>
          </a:p>
        </p:txBody>
      </p:sp>
      <p:sp>
        <p:nvSpPr>
          <p:cNvPr id="9" name="Content Placeholder 2">
            <a:extLst>
              <a:ext uri="{FF2B5EF4-FFF2-40B4-BE49-F238E27FC236}">
                <a16:creationId xmlns:a16="http://schemas.microsoft.com/office/drawing/2014/main" id="{94B7C8F0-E828-46B4-BABE-0CB59A6D2C2D}"/>
              </a:ext>
            </a:extLst>
          </p:cNvPr>
          <p:cNvSpPr txBox="1">
            <a:spLocks/>
          </p:cNvSpPr>
          <p:nvPr/>
        </p:nvSpPr>
        <p:spPr>
          <a:xfrm>
            <a:off x="838200" y="1825625"/>
            <a:ext cx="561268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Before the advent of Microsoft Windows (1981) and Mac OS (1984) and their desktop environments, terminals were the only option!</a:t>
            </a:r>
          </a:p>
          <a:p>
            <a:r>
              <a:rPr lang="en-US" dirty="0"/>
              <a:t>Unix was the most used, developed by Bell Labs at AT&amp;T</a:t>
            </a:r>
          </a:p>
          <a:p>
            <a:r>
              <a:rPr lang="en-US" dirty="0"/>
              <a:t>Unix adapted by Linus Torvalds into Linux, and enjoyed Free Software Movement support</a:t>
            </a:r>
          </a:p>
        </p:txBody>
      </p:sp>
    </p:spTree>
    <p:extLst>
      <p:ext uri="{BB962C8B-B14F-4D97-AF65-F5344CB8AC3E}">
        <p14:creationId xmlns:p14="http://schemas.microsoft.com/office/powerpoint/2010/main" val="118141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15CD-D12F-468B-AD21-AACCBD6981E6}"/>
              </a:ext>
            </a:extLst>
          </p:cNvPr>
          <p:cNvSpPr>
            <a:spLocks noGrp="1"/>
          </p:cNvSpPr>
          <p:nvPr>
            <p:ph type="title"/>
          </p:nvPr>
        </p:nvSpPr>
        <p:spPr/>
        <p:txBody>
          <a:bodyPr/>
          <a:lstStyle/>
          <a:p>
            <a:r>
              <a:rPr lang="en-US" dirty="0"/>
              <a:t>A WORD ON UNIX’S PHILOSOPHY</a:t>
            </a:r>
          </a:p>
        </p:txBody>
      </p:sp>
      <p:sp>
        <p:nvSpPr>
          <p:cNvPr id="3" name="Content Placeholder 2">
            <a:extLst>
              <a:ext uri="{FF2B5EF4-FFF2-40B4-BE49-F238E27FC236}">
                <a16:creationId xmlns:a16="http://schemas.microsoft.com/office/drawing/2014/main" id="{C0017EEE-94B5-4E79-8DC4-DF6B82486258}"/>
              </a:ext>
            </a:extLst>
          </p:cNvPr>
          <p:cNvSpPr>
            <a:spLocks noGrp="1"/>
          </p:cNvSpPr>
          <p:nvPr>
            <p:ph idx="1"/>
          </p:nvPr>
        </p:nvSpPr>
        <p:spPr/>
        <p:txBody>
          <a:bodyPr/>
          <a:lstStyle/>
          <a:p>
            <a:r>
              <a:rPr lang="en-US" dirty="0"/>
              <a:t>First two points of the Unix Philosophy:</a:t>
            </a:r>
          </a:p>
          <a:p>
            <a:pPr marL="914400" lvl="1" indent="-457200">
              <a:buFont typeface="+mj-lt"/>
              <a:buAutoNum type="arabicPeriod"/>
            </a:pPr>
            <a:r>
              <a:rPr lang="en-US" dirty="0"/>
              <a:t>Make each program do one thing well. To do a new job, build afresh rather than complicate old programs by adding new “features.”</a:t>
            </a:r>
          </a:p>
          <a:p>
            <a:pPr marL="914400" lvl="1" indent="-457200">
              <a:buFont typeface="+mj-lt"/>
              <a:buAutoNum type="arabicPeriod"/>
            </a:pPr>
            <a:r>
              <a:rPr lang="en-US" dirty="0"/>
              <a:t>Expect the output of every program to become the input to another, as yet unknown, program. Don’t clutter output with extraneous information. Avoid stringently columnar or binary input formats. Don’t insist on interactive input.</a:t>
            </a:r>
          </a:p>
          <a:p>
            <a:r>
              <a:rPr lang="en-US" dirty="0"/>
              <a:t>These two points are what makes shell scripting in Unix-derived environments so powerful!</a:t>
            </a:r>
          </a:p>
        </p:txBody>
      </p:sp>
      <p:sp>
        <p:nvSpPr>
          <p:cNvPr id="4" name="Date Placeholder 3">
            <a:extLst>
              <a:ext uri="{FF2B5EF4-FFF2-40B4-BE49-F238E27FC236}">
                <a16:creationId xmlns:a16="http://schemas.microsoft.com/office/drawing/2014/main" id="{7FC2F8E1-3D47-4A9E-8CC9-1779EAEC3A4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67C7B1E7-68FA-425D-8D76-26FA4B467AD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9D6C46DC-16A8-4522-8F2F-9B590A2EF0EA}"/>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550243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SHELL BASICS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type="body" idx="1"/>
          </p:nvPr>
        </p:nvSpPr>
        <p:spPr/>
        <p:txBody>
          <a:bodyPr/>
          <a:lstStyle/>
          <a:p>
            <a:r>
              <a:rPr lang="en-US" dirty="0"/>
              <a:t>A quick walkthrough of the environment</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15,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800513880"/>
      </p:ext>
    </p:extLst>
  </p:cSld>
  <p:clrMapOvr>
    <a:masterClrMapping/>
  </p:clrMapOvr>
</p:sld>
</file>

<file path=ppt/theme/theme1.xml><?xml version="1.0" encoding="utf-8"?>
<a:theme xmlns:a="http://schemas.openxmlformats.org/drawingml/2006/main" name="fondren scholarship servic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ndren scholarship services" id="{8F06649C-F4CB-4283-B31C-864C02E279B8}" vid="{A4B97B29-6DDA-4F37-9EE7-1740D7A852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fondren scholarship services</Template>
  <TotalTime>10549</TotalTime>
  <Words>2144</Words>
  <Application>Microsoft Office PowerPoint</Application>
  <PresentationFormat>Widescreen</PresentationFormat>
  <Paragraphs>304</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Cambria Math</vt:lpstr>
      <vt:lpstr>Courier New</vt:lpstr>
      <vt:lpstr>fondren scholarship services</vt:lpstr>
      <vt:lpstr>Introduction to  Bash Shell Scripting </vt:lpstr>
      <vt:lpstr>WHAT IS A SHELL?</vt:lpstr>
      <vt:lpstr>WHAT IS BASH?</vt:lpstr>
      <vt:lpstr>HOW DO I GET BASH?</vt:lpstr>
      <vt:lpstr>WHEN DO I USE BASH?</vt:lpstr>
      <vt:lpstr>WHEN DO I USE BASH?</vt:lpstr>
      <vt:lpstr>A LITTLE HISTORY</vt:lpstr>
      <vt:lpstr>A WORD ON UNIX’S PHILOSOPHY</vt:lpstr>
      <vt:lpstr>SHELL BASICS</vt:lpstr>
      <vt:lpstr>ANATOMY OF A SHELL</vt:lpstr>
      <vt:lpstr>COMMANDS</vt:lpstr>
      <vt:lpstr>ENVIRONMENT</vt:lpstr>
      <vt:lpstr>FILES</vt:lpstr>
      <vt:lpstr>CONFIGURATION</vt:lpstr>
      <vt:lpstr>COLORS</vt:lpstr>
      <vt:lpstr>FONTS</vt:lpstr>
      <vt:lpstr>PROMPTS</vt:lpstr>
      <vt:lpstr>ADVANCED FEATURES</vt:lpstr>
      <vt:lpstr>INPUT AND OUTPUT</vt:lpstr>
      <vt:lpstr>PIPES</vt:lpstr>
      <vt:lpstr>VARIABLES</vt:lpstr>
      <vt:lpstr>IF STATEMENTS</vt:lpstr>
      <vt:lpstr>FOR LOOPS</vt:lpstr>
      <vt:lpstr>WHILE LOOPS</vt:lpstr>
      <vt:lpstr>JOBS</vt:lpstr>
      <vt:lpstr>SIGNALS</vt:lpstr>
      <vt:lpstr>ALIASES</vt:lpstr>
      <vt:lpstr>SPECIAL FILES</vt:lpstr>
      <vt:lpstr>BASH FUNCTIONS</vt:lpstr>
      <vt:lpstr>USEFUL PROGRAMS</vt:lpstr>
      <vt:lpstr>FILES AND DIRECTORIES</vt:lpstr>
      <vt:lpstr>OPERATIONS</vt:lpstr>
      <vt:lpstr>FIND</vt:lpstr>
      <vt:lpstr>REGULAR EXPRESSIONS</vt:lpstr>
      <vt:lpstr>GREP</vt:lpstr>
      <vt:lpstr>PARALLEL &amp; XARGS</vt:lpstr>
      <vt:lpstr>SED</vt:lpstr>
      <vt:lpstr>BC</vt:lpstr>
      <vt:lpstr>PS</vt:lpstr>
      <vt:lpstr>KILL</vt:lpstr>
      <vt:lpstr>A FEW MORE COMMON USE CASES</vt:lpstr>
      <vt:lpstr>AUTOMATION</vt:lpstr>
      <vt:lpstr>SCHEDULING WITH CRON</vt:lpstr>
      <vt:lpstr>ACKNOWLEDGMENTS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 &amp; Github</dc:title>
  <dc:creator>blanqui</dc:creator>
  <cp:lastModifiedBy>Corrin Fosmire</cp:lastModifiedBy>
  <cp:revision>429</cp:revision>
  <dcterms:created xsi:type="dcterms:W3CDTF">2019-05-29T19:12:27Z</dcterms:created>
  <dcterms:modified xsi:type="dcterms:W3CDTF">2019-08-15T17:05:34Z</dcterms:modified>
</cp:coreProperties>
</file>