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75"/>
  </p:notesMasterIdLst>
  <p:sldIdLst>
    <p:sldId id="256" r:id="rId4"/>
    <p:sldId id="257" r:id="rId5"/>
    <p:sldId id="258" r:id="rId6"/>
    <p:sldId id="259" r:id="rId7"/>
    <p:sldId id="260" r:id="rId8"/>
    <p:sldId id="261" r:id="rId9"/>
    <p:sldId id="322" r:id="rId10"/>
    <p:sldId id="323" r:id="rId11"/>
    <p:sldId id="324" r:id="rId12"/>
    <p:sldId id="325" r:id="rId13"/>
    <p:sldId id="263" r:id="rId14"/>
    <p:sldId id="265" r:id="rId15"/>
    <p:sldId id="331" r:id="rId16"/>
    <p:sldId id="264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17" r:id="rId58"/>
    <p:sldId id="314" r:id="rId59"/>
    <p:sldId id="330" r:id="rId60"/>
    <p:sldId id="318" r:id="rId61"/>
    <p:sldId id="319" r:id="rId62"/>
    <p:sldId id="320" r:id="rId63"/>
    <p:sldId id="327" r:id="rId64"/>
    <p:sldId id="328" r:id="rId65"/>
    <p:sldId id="321" r:id="rId66"/>
    <p:sldId id="306" r:id="rId67"/>
    <p:sldId id="307" r:id="rId68"/>
    <p:sldId id="308" r:id="rId69"/>
    <p:sldId id="309" r:id="rId70"/>
    <p:sldId id="312" r:id="rId71"/>
    <p:sldId id="310" r:id="rId72"/>
    <p:sldId id="311" r:id="rId73"/>
    <p:sldId id="333" r:id="rId74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9C065D-9C68-496C-BA09-F7A24EF70ACB}" v="1" dt="2019-06-18T15:38:16.4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14" autoAdjust="0"/>
    <p:restoredTop sz="86403" autoAdjust="0"/>
  </p:normalViewPr>
  <p:slideViewPr>
    <p:cSldViewPr snapToGrid="0">
      <p:cViewPr varScale="1">
        <p:scale>
          <a:sx n="113" d="100"/>
          <a:sy n="113" d="100"/>
        </p:scale>
        <p:origin x="1376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tableStyles" Target="tableStyle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microsoft.com/office/2015/10/relationships/revisionInfo" Target="revisionInfo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presProps" Target="presProp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421D0-D28C-4D32-AEA6-0916B35F8154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C5E2A-A25C-488F-B064-94C02EC37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93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C5E2A-A25C-488F-B064-94C02EC370EC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71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C5E2A-A25C-488F-B064-94C02EC370EC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12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2126160" y="365040"/>
            <a:ext cx="922752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2126160" y="365040"/>
            <a:ext cx="922752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2126160" y="365040"/>
            <a:ext cx="922752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721688EE-3E9F-4B15-9D60-41027D8DCEA3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9/29/2019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581280" y="6356520"/>
            <a:ext cx="502884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| Email cf24@rice.edu |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EEBB6E8-AB2A-4A94-9682-EB68ECAE795E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Edit Master text styles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E06D194F-2CF7-496A-97F7-A0FA613B6B48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9/29/2019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581280" y="6356520"/>
            <a:ext cx="502884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594AC75-658B-47F6-B78B-A3AA81E0669F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46" name="Picture 6"/>
          <p:cNvPicPr/>
          <p:nvPr/>
        </p:nvPicPr>
        <p:blipFill>
          <a:blip r:embed="rId14"/>
          <a:stretch/>
        </p:blipFill>
        <p:spPr>
          <a:xfrm>
            <a:off x="838080" y="587160"/>
            <a:ext cx="1058760" cy="105876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8B8B8B"/>
                </a:solidFill>
                <a:latin typeface="Calibri"/>
              </a:rPr>
              <a:t>Edit Master text styles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CC85A760-FC57-488B-8A5A-294FA0146255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9/29/2019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ftr"/>
          </p:nvPr>
        </p:nvSpPr>
        <p:spPr>
          <a:xfrm>
            <a:off x="3581280" y="6356520"/>
            <a:ext cx="502884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62F2B6F-1260-43A6-8431-CC05F3A02977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88" name="Picture 6"/>
          <p:cNvPicPr/>
          <p:nvPr/>
        </p:nvPicPr>
        <p:blipFill>
          <a:blip r:embed="rId14"/>
          <a:stretch/>
        </p:blipFill>
        <p:spPr>
          <a:xfrm>
            <a:off x="9212400" y="2448000"/>
            <a:ext cx="2141280" cy="21412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kitybacon/rice-data-and-donuts-github" TargetMode="Externa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kitybacon/rice-data-and-donuts-github" TargetMode="Externa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ogos" TargetMode="External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library.rice.edu/data-assistance" TargetMode="Externa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1523880" y="906120"/>
            <a:ext cx="9143640" cy="26035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000" b="1" strike="noStrike" spc="-1">
                <a:solidFill>
                  <a:srgbClr val="1F4E79"/>
                </a:solidFill>
                <a:latin typeface="Calibri Light"/>
              </a:rPr>
              <a:t>Introduction to </a:t>
            </a:r>
            <a:br/>
            <a:r>
              <a:rPr lang="en-US" sz="6600" b="1" strike="noStrike" spc="-1">
                <a:solidFill>
                  <a:srgbClr val="1F4E79"/>
                </a:solidFill>
                <a:latin typeface="Calibri Light"/>
              </a:rPr>
              <a:t>Git and GitHub</a:t>
            </a:r>
            <a:br/>
            <a:endParaRPr lang="en-US" sz="6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Line 2"/>
          <p:cNvSpPr/>
          <p:nvPr/>
        </p:nvSpPr>
        <p:spPr>
          <a:xfrm flipV="1">
            <a:off x="726840" y="803880"/>
            <a:ext cx="10422000" cy="22320"/>
          </a:xfrm>
          <a:prstGeom prst="line">
            <a:avLst/>
          </a:prstGeom>
          <a:ln w="3816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7" name="Line 3"/>
          <p:cNvSpPr/>
          <p:nvPr/>
        </p:nvSpPr>
        <p:spPr>
          <a:xfrm flipV="1">
            <a:off x="726840" y="6090480"/>
            <a:ext cx="10422000" cy="21960"/>
          </a:xfrm>
          <a:prstGeom prst="line">
            <a:avLst/>
          </a:prstGeom>
          <a:ln w="3816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28" name="image1.jpeg"/>
          <p:cNvPicPr/>
          <p:nvPr/>
        </p:nvPicPr>
        <p:blipFill>
          <a:blip r:embed="rId2"/>
          <a:stretch/>
        </p:blipFill>
        <p:spPr>
          <a:xfrm>
            <a:off x="860400" y="5037120"/>
            <a:ext cx="1849320" cy="636480"/>
          </a:xfrm>
          <a:prstGeom prst="rect">
            <a:avLst/>
          </a:prstGeom>
          <a:ln>
            <a:noFill/>
          </a:ln>
        </p:spPr>
      </p:pic>
      <p:sp>
        <p:nvSpPr>
          <p:cNvPr id="129" name="CustomShape 4"/>
          <p:cNvSpPr/>
          <p:nvPr/>
        </p:nvSpPr>
        <p:spPr>
          <a:xfrm>
            <a:off x="9128520" y="5045400"/>
            <a:ext cx="1935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666666"/>
                </a:solidFill>
                <a:latin typeface="Arial"/>
                <a:ea typeface="Arial"/>
              </a:rPr>
              <a:t>Fondren</a:t>
            </a:r>
            <a:r>
              <a:rPr lang="en-US" sz="1800" b="1" strike="noStrike" spc="-1" dirty="0">
                <a:solidFill>
                  <a:srgbClr val="666666"/>
                </a:solidFill>
                <a:latin typeface="Arial"/>
                <a:ea typeface="Arial"/>
              </a:rPr>
              <a:t> Library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7705080" y="5385600"/>
            <a:ext cx="33588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1F4E79"/>
                </a:solidFill>
                <a:latin typeface="Calibri"/>
              </a:rPr>
              <a:t>Digital Scholarship Services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131" name="Picture 3"/>
          <p:cNvPicPr/>
          <p:nvPr/>
        </p:nvPicPr>
        <p:blipFill>
          <a:blip r:embed="rId3"/>
          <a:stretch/>
        </p:blipFill>
        <p:spPr>
          <a:xfrm>
            <a:off x="4680360" y="2583720"/>
            <a:ext cx="2830680" cy="2830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GETTING OUR BEARINGS: DESKTOP</a:t>
            </a:r>
          </a:p>
        </p:txBody>
      </p:sp>
      <p:sp>
        <p:nvSpPr>
          <p:cNvPr id="165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6F315771-EA56-469F-B16A-97B3C3863E6B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9/29/2019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66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35B995B1-097C-4845-A463-A7CF0AE151B3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67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898948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000000"/>
                </a:solidFill>
                <a:latin typeface="Calibri"/>
              </a:rPr>
              <a:t>STRUCTURE OF A GIT REPOSITORY</a:t>
            </a:r>
          </a:p>
        </p:txBody>
      </p:sp>
      <p:sp>
        <p:nvSpPr>
          <p:cNvPr id="169" name="TextShape 2"/>
          <p:cNvSpPr txBox="1"/>
          <p:nvPr/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8B8B8B"/>
                </a:solidFill>
                <a:latin typeface="Calibri"/>
              </a:rPr>
              <a:t>Snapshots, Locality, File States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F1A81E3B-5740-412F-A8F5-BA2C0EC62AD8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9/29/2019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71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25E565B9-9F37-45F4-812E-342D9A77A73D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72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SNAPSHOTS</a:t>
            </a:r>
          </a:p>
        </p:txBody>
      </p:sp>
      <p:pic>
        <p:nvPicPr>
          <p:cNvPr id="182" name="Content Placeholder 5"/>
          <p:cNvPicPr/>
          <p:nvPr/>
        </p:nvPicPr>
        <p:blipFill>
          <a:blip r:embed="rId2"/>
          <a:stretch/>
        </p:blipFill>
        <p:spPr>
          <a:xfrm>
            <a:off x="993240" y="1807200"/>
            <a:ext cx="9079200" cy="3558960"/>
          </a:xfrm>
          <a:prstGeom prst="rect">
            <a:avLst/>
          </a:prstGeom>
          <a:ln>
            <a:noFill/>
          </a:ln>
        </p:spPr>
      </p:pic>
      <p:sp>
        <p:nvSpPr>
          <p:cNvPr id="183" name="CustomShape 2"/>
          <p:cNvSpPr/>
          <p:nvPr/>
        </p:nvSpPr>
        <p:spPr>
          <a:xfrm>
            <a:off x="3333240" y="5538240"/>
            <a:ext cx="439956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Stores the entire file structure at each snapshot, not a set of changes to one file!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4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6A98919A-F820-4DC5-A6FF-FBCD2B8B331E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9/29/2019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85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2D7011F-72ED-4999-856E-4D298D6BBFE7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86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SNAPSHOTS</a:t>
            </a:r>
          </a:p>
        </p:txBody>
      </p:sp>
      <p:sp>
        <p:nvSpPr>
          <p:cNvPr id="175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9E29BE9B-257C-418D-9762-AF491DE26E86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9/29/2019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76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7ACAFFF2-320B-4A4A-858E-49C88C630C45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78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546" y="2010303"/>
            <a:ext cx="940117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5983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SNAPSHOTS</a:t>
            </a:r>
          </a:p>
        </p:txBody>
      </p:sp>
      <p:sp>
        <p:nvSpPr>
          <p:cNvPr id="174" name="TextShape 2"/>
          <p:cNvSpPr txBox="1"/>
          <p:nvPr/>
        </p:nvSpPr>
        <p:spPr>
          <a:xfrm>
            <a:off x="838080" y="1825560"/>
            <a:ext cx="1026108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Sample Snapshot: Caption and Set of Files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Can see all files present at any of these times!</a:t>
            </a:r>
          </a:p>
        </p:txBody>
      </p:sp>
      <p:sp>
        <p:nvSpPr>
          <p:cNvPr id="175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9E29BE9B-257C-418D-9762-AF491DE26E86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9/29/2019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76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7ACAFFF2-320B-4A4A-858E-49C88C630C45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14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177" name="Picture 11"/>
          <p:cNvPicPr/>
          <p:nvPr/>
        </p:nvPicPr>
        <p:blipFill>
          <a:blip r:embed="rId2"/>
          <a:srcRect t="38722"/>
          <a:stretch/>
        </p:blipFill>
        <p:spPr>
          <a:xfrm>
            <a:off x="1380960" y="2355840"/>
            <a:ext cx="9429480" cy="1284120"/>
          </a:xfrm>
          <a:prstGeom prst="rect">
            <a:avLst/>
          </a:prstGeom>
          <a:ln>
            <a:noFill/>
          </a:ln>
        </p:spPr>
      </p:pic>
      <p:sp>
        <p:nvSpPr>
          <p:cNvPr id="178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pic>
        <p:nvPicPr>
          <p:cNvPr id="179" name="Picture 7"/>
          <p:cNvPicPr/>
          <p:nvPr/>
        </p:nvPicPr>
        <p:blipFill>
          <a:blip r:embed="rId3"/>
          <a:stretch/>
        </p:blipFill>
        <p:spPr>
          <a:xfrm>
            <a:off x="5495760" y="4394880"/>
            <a:ext cx="5857560" cy="1247400"/>
          </a:xfrm>
          <a:prstGeom prst="rect">
            <a:avLst/>
          </a:prstGeom>
          <a:ln>
            <a:noFill/>
          </a:ln>
        </p:spPr>
      </p:pic>
      <p:pic>
        <p:nvPicPr>
          <p:cNvPr id="180" name="Picture 8"/>
          <p:cNvPicPr/>
          <p:nvPr/>
        </p:nvPicPr>
        <p:blipFill>
          <a:blip r:embed="rId4"/>
          <a:stretch/>
        </p:blipFill>
        <p:spPr>
          <a:xfrm>
            <a:off x="838080" y="4575600"/>
            <a:ext cx="4246920" cy="885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LOCALITY</a:t>
            </a:r>
          </a:p>
        </p:txBody>
      </p:sp>
      <p:sp>
        <p:nvSpPr>
          <p:cNvPr id="188" name="TextShape 2"/>
          <p:cNvSpPr txBox="1"/>
          <p:nvPr/>
        </p:nvSpPr>
        <p:spPr>
          <a:xfrm>
            <a:off x="838080" y="1825560"/>
            <a:ext cx="511308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Snapshots stored on your computer, not only on a server!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Hidden .git directory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Stores entire history of project (compressed!)</a:t>
            </a:r>
          </a:p>
        </p:txBody>
      </p:sp>
      <p:sp>
        <p:nvSpPr>
          <p:cNvPr id="189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586B693C-959D-4E92-9437-E8C50C40FEA0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9/29/2019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90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FF27C93-5F47-4C67-811A-51E751C64C76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15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191" name="Picture 6"/>
          <p:cNvPicPr/>
          <p:nvPr/>
        </p:nvPicPr>
        <p:blipFill>
          <a:blip r:embed="rId2"/>
          <a:stretch/>
        </p:blipFill>
        <p:spPr>
          <a:xfrm>
            <a:off x="6238440" y="680400"/>
            <a:ext cx="4744080" cy="5496120"/>
          </a:xfrm>
          <a:prstGeom prst="rect">
            <a:avLst/>
          </a:prstGeom>
          <a:ln>
            <a:noFill/>
          </a:ln>
        </p:spPr>
      </p:pic>
      <p:sp>
        <p:nvSpPr>
          <p:cNvPr id="192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SPECIAL FILE: .GITIGNORE</a:t>
            </a:r>
          </a:p>
        </p:txBody>
      </p:sp>
      <p:sp>
        <p:nvSpPr>
          <p:cNvPr id="194" name="TextShape 2"/>
          <p:cNvSpPr txBox="1"/>
          <p:nvPr/>
        </p:nvSpPr>
        <p:spPr>
          <a:xfrm>
            <a:off x="838080" y="1825560"/>
            <a:ext cx="511308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.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gitignore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(note the period!)</a:t>
            </a:r>
          </a:p>
          <a:p>
            <a:pPr marL="914400" lvl="1" indent="-4572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A set of filenames.</a:t>
            </a:r>
          </a:p>
          <a:p>
            <a:pPr marL="914400" lvl="1" indent="-4572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No file in here will ever be tracked by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git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914400" lvl="1" indent="-4572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Common Uses: backup and temporary files, stored passwords for APIs</a:t>
            </a:r>
          </a:p>
        </p:txBody>
      </p:sp>
      <p:sp>
        <p:nvSpPr>
          <p:cNvPr id="195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958CAFE1-6921-4BD7-8CE3-57FC605E9286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9/29/2019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96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C6AA4E24-843F-4CB8-B9C8-AF041E7727E3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16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97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pic>
        <p:nvPicPr>
          <p:cNvPr id="198" name="Picture 197"/>
          <p:cNvPicPr/>
          <p:nvPr/>
        </p:nvPicPr>
        <p:blipFill>
          <a:blip r:embed="rId2"/>
          <a:stretch/>
        </p:blipFill>
        <p:spPr>
          <a:xfrm>
            <a:off x="6378120" y="2127600"/>
            <a:ext cx="5509080" cy="1895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SPECIAL FILE: README.md</a:t>
            </a:r>
          </a:p>
        </p:txBody>
      </p:sp>
      <p:sp>
        <p:nvSpPr>
          <p:cNvPr id="200" name="TextShape 2"/>
          <p:cNvSpPr txBox="1"/>
          <p:nvPr/>
        </p:nvSpPr>
        <p:spPr>
          <a:xfrm>
            <a:off x="838080" y="1825560"/>
            <a:ext cx="511308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README.md (note the case!)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A text-based description of a directory 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or project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Uses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Markdown language. Coming up next!</a:t>
            </a:r>
          </a:p>
        </p:txBody>
      </p:sp>
      <p:sp>
        <p:nvSpPr>
          <p:cNvPr id="201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4C2D2F2D-578B-487D-A5BD-E854D6FDA6F3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9/29/2019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02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7BFB74AC-7CDD-45AE-AC5D-4F99A32861DA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17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03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pic>
        <p:nvPicPr>
          <p:cNvPr id="204" name="Picture 203"/>
          <p:cNvPicPr/>
          <p:nvPr/>
        </p:nvPicPr>
        <p:blipFill>
          <a:blip r:embed="rId2"/>
          <a:srcRect r="-4576" b="60495"/>
          <a:stretch/>
        </p:blipFill>
        <p:spPr>
          <a:xfrm>
            <a:off x="5893560" y="2457720"/>
            <a:ext cx="6085080" cy="2022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MARKDOWN</a:t>
            </a:r>
          </a:p>
        </p:txBody>
      </p:sp>
      <p:sp>
        <p:nvSpPr>
          <p:cNvPr id="206" name="TextShape 2"/>
          <p:cNvSpPr txBox="1"/>
          <p:nvPr/>
        </p:nvSpPr>
        <p:spPr>
          <a:xfrm>
            <a:off x="838080" y="1825560"/>
            <a:ext cx="511308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Simple formatting and text only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Many dialects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Used in a lot of places (Reddit)</a:t>
            </a:r>
          </a:p>
        </p:txBody>
      </p:sp>
      <p:sp>
        <p:nvSpPr>
          <p:cNvPr id="207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CF02FF33-02EF-42C8-BC34-28F64CCD3070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9/29/2019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08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C7F2E55C-E29B-4083-AC21-8BC540AD0F8C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09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pic>
        <p:nvPicPr>
          <p:cNvPr id="210" name="Picture 209"/>
          <p:cNvPicPr/>
          <p:nvPr/>
        </p:nvPicPr>
        <p:blipFill>
          <a:blip r:embed="rId2"/>
          <a:srcRect l="-828" t="5903"/>
          <a:stretch/>
        </p:blipFill>
        <p:spPr>
          <a:xfrm>
            <a:off x="6766560" y="454320"/>
            <a:ext cx="4794480" cy="3203280"/>
          </a:xfrm>
          <a:prstGeom prst="rect">
            <a:avLst/>
          </a:prstGeom>
          <a:ln>
            <a:noFill/>
          </a:ln>
        </p:spPr>
      </p:pic>
      <p:pic>
        <p:nvPicPr>
          <p:cNvPr id="211" name="Picture 210"/>
          <p:cNvPicPr/>
          <p:nvPr/>
        </p:nvPicPr>
        <p:blipFill>
          <a:blip r:embed="rId3"/>
          <a:stretch/>
        </p:blipFill>
        <p:spPr>
          <a:xfrm>
            <a:off x="2926080" y="3835440"/>
            <a:ext cx="5352480" cy="2199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STATES OF FILES IN A REPOSITORY</a:t>
            </a:r>
          </a:p>
        </p:txBody>
      </p:sp>
      <p:sp>
        <p:nvSpPr>
          <p:cNvPr id="21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untracked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: git has not been told about this file.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modified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: we told git about this file, but we've changed it without telling git to remember our change.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staged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: we have told git about this file and told git we will want it to remember our change.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committed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: we have made git take a snapshot of our file.</a:t>
            </a:r>
          </a:p>
        </p:txBody>
      </p:sp>
      <p:sp>
        <p:nvSpPr>
          <p:cNvPr id="214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F2D9D720-A1A6-4591-8511-359F04254752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9/29/2019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15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8D2FD4D8-D057-45F8-AF7D-CF997C6A58B5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16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WHAT IS GIT?</a:t>
            </a:r>
          </a:p>
        </p:txBody>
      </p:sp>
      <p:sp>
        <p:nvSpPr>
          <p:cNvPr id="133" name="TextShape 2"/>
          <p:cNvSpPr txBox="1"/>
          <p:nvPr/>
        </p:nvSpPr>
        <p:spPr>
          <a:xfrm>
            <a:off x="838080" y="1825560"/>
            <a:ext cx="5745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The most widely used version-control system!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Remembers entire project history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Easily undo changes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Track contributions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Free and Open-Source Software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Fast &amp; Simple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Optimized for collaboration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Non-linear development</a:t>
            </a:r>
          </a:p>
        </p:txBody>
      </p:sp>
      <p:sp>
        <p:nvSpPr>
          <p:cNvPr id="134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DEE4978C-CD36-446F-A5EB-221049B0DE9E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9/29/2019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35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FECCB7F9-F45E-4112-8651-AC235C98B0DA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36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pic>
        <p:nvPicPr>
          <p:cNvPr id="137" name="Picture 7"/>
          <p:cNvPicPr/>
          <p:nvPr/>
        </p:nvPicPr>
        <p:blipFill>
          <a:blip r:embed="rId2"/>
          <a:stretch/>
        </p:blipFill>
        <p:spPr>
          <a:xfrm>
            <a:off x="6584400" y="2479320"/>
            <a:ext cx="4548600" cy="1899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STATES OF FILES IN A REPOSITORY</a:t>
            </a:r>
          </a:p>
        </p:txBody>
      </p:sp>
      <p:sp>
        <p:nvSpPr>
          <p:cNvPr id="218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67A4D3EC-887F-4400-A69C-5CD90DBA0F09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9/29/2019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19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0BD641F3-2A34-4173-8C5B-9B75F12E39CD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20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220" name="Picture 7"/>
          <p:cNvPicPr/>
          <p:nvPr/>
        </p:nvPicPr>
        <p:blipFill>
          <a:blip r:embed="rId2"/>
          <a:stretch/>
        </p:blipFill>
        <p:spPr>
          <a:xfrm>
            <a:off x="1476000" y="1877040"/>
            <a:ext cx="9488880" cy="3967560"/>
          </a:xfrm>
          <a:prstGeom prst="rect">
            <a:avLst/>
          </a:prstGeom>
          <a:ln>
            <a:noFill/>
          </a:ln>
        </p:spPr>
      </p:pic>
      <p:sp>
        <p:nvSpPr>
          <p:cNvPr id="221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"/>
              </a:rPr>
              <a:t>CREATING &amp; CLONING</a:t>
            </a:r>
            <a:br/>
            <a:r>
              <a:rPr lang="en-US" sz="6000" b="0" strike="noStrike" spc="-1">
                <a:solidFill>
                  <a:srgbClr val="000000"/>
                </a:solidFill>
                <a:latin typeface="Calibri"/>
              </a:rPr>
              <a:t>REPOSITORIES</a:t>
            </a:r>
          </a:p>
        </p:txBody>
      </p:sp>
      <p:sp>
        <p:nvSpPr>
          <p:cNvPr id="223" name="TextShape 2"/>
          <p:cNvSpPr txBox="1"/>
          <p:nvPr/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8B8B8B"/>
                </a:solidFill>
                <a:latin typeface="Calibri"/>
              </a:rPr>
              <a:t>Initialization &amp; Copying from a server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4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0BFB4AD2-067C-4D77-839F-F4DC454B51FC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9/29/2019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25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0C429CF7-C67B-4F3F-BDFA-901F0ACC8A57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26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INITIALIZATION</a:t>
            </a:r>
          </a:p>
        </p:txBody>
      </p:sp>
      <p:sp>
        <p:nvSpPr>
          <p:cNvPr id="228" name="TextShape 2"/>
          <p:cNvSpPr txBox="1"/>
          <p:nvPr/>
        </p:nvSpPr>
        <p:spPr>
          <a:xfrm>
            <a:off x="838080" y="1825560"/>
            <a:ext cx="52153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Create a repository, with a file index and database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Stored in the hidden directory .git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Note: No files are added to the repository by default!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We’ll get to adding files a bit later</a:t>
            </a:r>
          </a:p>
        </p:txBody>
      </p:sp>
      <p:sp>
        <p:nvSpPr>
          <p:cNvPr id="229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68E96FE7-4C0B-44F8-BE6D-73EAA26A9ACB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9/29/2019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30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31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0033FE02-EF3F-4F25-A805-D47294604594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22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232" name="Picture 2"/>
          <p:cNvPicPr/>
          <p:nvPr/>
        </p:nvPicPr>
        <p:blipFill>
          <a:blip r:embed="rId2"/>
          <a:stretch/>
        </p:blipFill>
        <p:spPr>
          <a:xfrm>
            <a:off x="6842160" y="1870200"/>
            <a:ext cx="4169160" cy="3606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INITIALIZATION</a:t>
            </a:r>
          </a:p>
        </p:txBody>
      </p:sp>
      <p:sp>
        <p:nvSpPr>
          <p:cNvPr id="234" name="TextShape 2"/>
          <p:cNvSpPr txBox="1"/>
          <p:nvPr/>
        </p:nvSpPr>
        <p:spPr>
          <a:xfrm>
            <a:off x="838080" y="1825560"/>
            <a:ext cx="52153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Create a repository, with a file index and database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Stored in the hidden directory .git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Note: No files are added to the repository by default!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We’ll get to adding files a bit later</a:t>
            </a:r>
          </a:p>
        </p:txBody>
      </p:sp>
      <p:sp>
        <p:nvSpPr>
          <p:cNvPr id="235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5237E5E5-FF09-4439-9DBB-1F1CECC89A0E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9/29/2019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36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37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B206F370-4370-49F0-BF5A-8DD7B8E106A8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23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238" name="Picture 2"/>
          <p:cNvPicPr/>
          <p:nvPr/>
        </p:nvPicPr>
        <p:blipFill>
          <a:blip r:embed="rId2"/>
          <a:srcRect r="14809"/>
          <a:stretch/>
        </p:blipFill>
        <p:spPr>
          <a:xfrm>
            <a:off x="5581080" y="2933640"/>
            <a:ext cx="6305760" cy="1067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CLONING</a:t>
            </a:r>
          </a:p>
        </p:txBody>
      </p:sp>
      <p:sp>
        <p:nvSpPr>
          <p:cNvPr id="24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Downloads entire history of a repository hosted on GitHub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Two ways to get the URL: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1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809F28B0-8797-4E02-9C90-90155C12E6B7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9/29/2019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42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43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7EA8D525-5420-4B5F-B017-C975332F399A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24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244" name="Picture 6"/>
          <p:cNvPicPr/>
          <p:nvPr/>
        </p:nvPicPr>
        <p:blipFill>
          <a:blip r:embed="rId2"/>
          <a:stretch/>
        </p:blipFill>
        <p:spPr>
          <a:xfrm>
            <a:off x="2209680" y="2899440"/>
            <a:ext cx="7942680" cy="3277080"/>
          </a:xfrm>
          <a:prstGeom prst="rect">
            <a:avLst/>
          </a:prstGeom>
          <a:ln>
            <a:noFill/>
          </a:ln>
        </p:spPr>
      </p:pic>
      <p:sp>
        <p:nvSpPr>
          <p:cNvPr id="245" name="CustomShape 6"/>
          <p:cNvSpPr/>
          <p:nvPr/>
        </p:nvSpPr>
        <p:spPr>
          <a:xfrm>
            <a:off x="4130640" y="3216240"/>
            <a:ext cx="1717920" cy="204480"/>
          </a:xfrm>
          <a:prstGeom prst="rect">
            <a:avLst/>
          </a:prstGeom>
          <a:noFill/>
          <a:ln w="5724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CustomShape 7"/>
          <p:cNvSpPr/>
          <p:nvPr/>
        </p:nvSpPr>
        <p:spPr>
          <a:xfrm>
            <a:off x="9067320" y="5940000"/>
            <a:ext cx="1085040" cy="217440"/>
          </a:xfrm>
          <a:prstGeom prst="rect">
            <a:avLst/>
          </a:prstGeom>
          <a:noFill/>
          <a:ln w="5724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CLONING</a:t>
            </a:r>
          </a:p>
        </p:txBody>
      </p:sp>
      <p:sp>
        <p:nvSpPr>
          <p:cNvPr id="248" name="TextShape 2"/>
          <p:cNvSpPr txBox="1"/>
          <p:nvPr/>
        </p:nvSpPr>
        <p:spPr>
          <a:xfrm>
            <a:off x="838080" y="1825560"/>
            <a:ext cx="519948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Most recent snapshot immediately available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Full history needs to be downloaded as well. Takes time &amp; space!</a:t>
            </a:r>
          </a:p>
        </p:txBody>
      </p:sp>
      <p:sp>
        <p:nvSpPr>
          <p:cNvPr id="249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C3C8B0B7-5071-473F-B02C-611D0E3584D7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9/29/2019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50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51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BD1500E6-EB90-4003-8F32-2DE6B3E5B050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25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252" name="Picture 2"/>
          <p:cNvPicPr/>
          <p:nvPr/>
        </p:nvPicPr>
        <p:blipFill>
          <a:blip r:embed="rId2"/>
          <a:stretch/>
        </p:blipFill>
        <p:spPr>
          <a:xfrm>
            <a:off x="6258600" y="1152720"/>
            <a:ext cx="5141880" cy="3215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CLONING</a:t>
            </a:r>
          </a:p>
        </p:txBody>
      </p:sp>
      <p:sp>
        <p:nvSpPr>
          <p:cNvPr id="254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FEBFD75A-5A77-4ACC-9F0C-CBEA10FB6BAF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9/29/2019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55" name="TextShape 3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56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C58644D6-9772-4C24-9C1B-A5F93806D15F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26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257" name="Picture 2"/>
          <p:cNvPicPr/>
          <p:nvPr/>
        </p:nvPicPr>
        <p:blipFill>
          <a:blip r:embed="rId2"/>
          <a:stretch/>
        </p:blipFill>
        <p:spPr>
          <a:xfrm>
            <a:off x="838080" y="1870200"/>
            <a:ext cx="5441400" cy="3754800"/>
          </a:xfrm>
          <a:prstGeom prst="rect">
            <a:avLst/>
          </a:prstGeom>
          <a:ln>
            <a:noFill/>
          </a:ln>
        </p:spPr>
      </p:pic>
      <p:pic>
        <p:nvPicPr>
          <p:cNvPr id="258" name="Picture 4"/>
          <p:cNvPicPr/>
          <p:nvPr/>
        </p:nvPicPr>
        <p:blipFill>
          <a:blip r:embed="rId3"/>
          <a:stretch/>
        </p:blipFill>
        <p:spPr>
          <a:xfrm>
            <a:off x="6436440" y="2592360"/>
            <a:ext cx="5257800" cy="2310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CLONING</a:t>
            </a:r>
          </a:p>
        </p:txBody>
      </p:sp>
      <p:sp>
        <p:nvSpPr>
          <p:cNvPr id="26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Clone this repository from GitHub now!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u="sng" strike="noStrike" spc="-1">
                <a:solidFill>
                  <a:srgbClr val="0563C1"/>
                </a:solidFill>
                <a:uFillTx/>
                <a:latin typeface="Calibri"/>
                <a:hlinkClick r:id="rId2"/>
              </a:rPr>
              <a:t>https://github.com/bakitybacon/rice-data-and-donuts-github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1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A8A724DC-6E52-4E33-BF0C-D1D3B2867BDA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9/29/2019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62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63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7E73B52C-9B26-46BF-9BC3-C2178FD2713B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27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"/>
              </a:rPr>
              <a:t>EDITING WORKFLOW</a:t>
            </a:r>
          </a:p>
        </p:txBody>
      </p:sp>
      <p:sp>
        <p:nvSpPr>
          <p:cNvPr id="265" name="TextShape 2"/>
          <p:cNvSpPr txBox="1"/>
          <p:nvPr/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8B8B8B"/>
                </a:solidFill>
                <a:latin typeface="Calibri"/>
              </a:rPr>
              <a:t>Editing, adding, staging, and committing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6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B6A265B2-8EF4-401F-AC12-A0DD30BC25B0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9/29/2019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67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1B7B5C42-597C-4CD4-BF39-274C0801E1FA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28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68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REVIEW OF FILE STATES</a:t>
            </a:r>
          </a:p>
        </p:txBody>
      </p:sp>
      <p:sp>
        <p:nvSpPr>
          <p:cNvPr id="270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5A00F3C2-3398-4672-A38F-090D4E3F3D48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9/29/2019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71" name="TextShape 3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72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E2E41A8E-CE19-4F1F-85A2-62537FEBD9D4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29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273" name="Content Placeholder 8"/>
          <p:cNvPicPr/>
          <p:nvPr/>
        </p:nvPicPr>
        <p:blipFill>
          <a:blip r:embed="rId2"/>
          <a:stretch/>
        </p:blipFill>
        <p:spPr>
          <a:xfrm>
            <a:off x="1365120" y="1905480"/>
            <a:ext cx="9461160" cy="3956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WHAT IS GIT NOT?</a:t>
            </a:r>
          </a:p>
        </p:txBody>
      </p:sp>
      <p:sp>
        <p:nvSpPr>
          <p:cNvPr id="139" name="TextShape 2"/>
          <p:cNvSpPr txBox="1"/>
          <p:nvPr/>
        </p:nvSpPr>
        <p:spPr>
          <a:xfrm>
            <a:off x="838080" y="1825560"/>
            <a:ext cx="56653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Affiliated with GitHub (which is owned by Microsoft)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A file editor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A graphical user interface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Many user interfaces exist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Proactive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Must tell git about everything we do!</a:t>
            </a:r>
          </a:p>
        </p:txBody>
      </p:sp>
      <p:sp>
        <p:nvSpPr>
          <p:cNvPr id="140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8571F2E3-4765-4321-84DD-981CA930622E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9/29/2019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41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64CF1D06-92F4-4446-BE37-2866931FA90C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42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pic>
        <p:nvPicPr>
          <p:cNvPr id="143" name="Picture 7"/>
          <p:cNvPicPr/>
          <p:nvPr/>
        </p:nvPicPr>
        <p:blipFill>
          <a:blip r:embed="rId2"/>
          <a:stretch/>
        </p:blipFill>
        <p:spPr>
          <a:xfrm>
            <a:off x="6584400" y="2479320"/>
            <a:ext cx="4548600" cy="1899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WORKFLOW</a:t>
            </a:r>
          </a:p>
        </p:txBody>
      </p:sp>
      <p:sp>
        <p:nvSpPr>
          <p:cNvPr id="275" name="TextShape 2"/>
          <p:cNvSpPr txBox="1"/>
          <p:nvPr/>
        </p:nvSpPr>
        <p:spPr>
          <a:xfrm>
            <a:off x="838080" y="1825560"/>
            <a:ext cx="42667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Working Directory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Changed files on disk.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Index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We’ve told git to pay attention to these changes.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HEAD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This is just the most recent commit (snapshot). You can come back here whenever!</a:t>
            </a:r>
          </a:p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6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420B99B7-6530-4665-8C71-805923717C62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9/29/2019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77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78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1F9D0912-B4F5-4A0D-B492-05644E6EA637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30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279" name="Picture 7"/>
          <p:cNvPicPr/>
          <p:nvPr/>
        </p:nvPicPr>
        <p:blipFill>
          <a:blip r:embed="rId2"/>
          <a:stretch/>
        </p:blipFill>
        <p:spPr>
          <a:xfrm>
            <a:off x="5105520" y="2104200"/>
            <a:ext cx="6248160" cy="3571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EDITING A FILE LOCALLY</a:t>
            </a:r>
          </a:p>
        </p:txBody>
      </p:sp>
      <p:sp>
        <p:nvSpPr>
          <p:cNvPr id="281" name="TextShape 2"/>
          <p:cNvSpPr txBox="1"/>
          <p:nvPr/>
        </p:nvSpPr>
        <p:spPr>
          <a:xfrm>
            <a:off x="838080" y="1825560"/>
            <a:ext cx="507060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Open and edit any file using any program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Use “Show in Explorer” to easily find the most recent files</a:t>
            </a:r>
          </a:p>
        </p:txBody>
      </p:sp>
      <p:sp>
        <p:nvSpPr>
          <p:cNvPr id="2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BC550E78-8855-4B9A-B843-8472F4F19B6F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9/29/2019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83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C2FE0F66-2B3A-4C18-94DC-5096F42FD954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31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285" name="Picture 2"/>
          <p:cNvPicPr/>
          <p:nvPr/>
        </p:nvPicPr>
        <p:blipFill>
          <a:blip r:embed="rId2"/>
          <a:stretch/>
        </p:blipFill>
        <p:spPr>
          <a:xfrm>
            <a:off x="6180480" y="1690560"/>
            <a:ext cx="5535360" cy="4065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EDITING A FILE LOCALLY</a:t>
            </a:r>
          </a:p>
        </p:txBody>
      </p:sp>
      <p:sp>
        <p:nvSpPr>
          <p:cNvPr id="287" name="TextShape 2"/>
          <p:cNvSpPr txBox="1"/>
          <p:nvPr/>
        </p:nvSpPr>
        <p:spPr>
          <a:xfrm>
            <a:off x="838080" y="1825560"/>
            <a:ext cx="49550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Starting from an empty repository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How do we know? 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HEAD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doesn’t point to anything (no snapshots!)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We have edited a file in the 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Working Directory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, but not yet told git to pay attention to it.</a:t>
            </a:r>
          </a:p>
        </p:txBody>
      </p:sp>
      <p:sp>
        <p:nvSpPr>
          <p:cNvPr id="288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D108370B-A39C-4F7B-810E-110A97807752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9/29/2019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89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90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8B8E3CC5-2838-49BD-9AAF-41C52799B6F1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32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291" name="Picture 7"/>
          <p:cNvPicPr/>
          <p:nvPr/>
        </p:nvPicPr>
        <p:blipFill>
          <a:blip r:embed="rId2"/>
          <a:stretch/>
        </p:blipFill>
        <p:spPr>
          <a:xfrm>
            <a:off x="5909040" y="1464480"/>
            <a:ext cx="5979240" cy="4801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TELLING GIT ABOUT OUR CHANGES</a:t>
            </a:r>
          </a:p>
        </p:txBody>
      </p:sp>
      <p:sp>
        <p:nvSpPr>
          <p:cNvPr id="293" name="TextShape 2"/>
          <p:cNvSpPr txBox="1"/>
          <p:nvPr/>
        </p:nvSpPr>
        <p:spPr>
          <a:xfrm>
            <a:off x="838080" y="1825560"/>
            <a:ext cx="503208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Git will automatically find what we changed. All we have to do is tell it what we want to save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Toggle whether we want to add this change using check boxes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Monitor changes to text files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Green: added in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Red: taken out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White: not changed</a:t>
            </a:r>
          </a:p>
        </p:txBody>
      </p:sp>
      <p:sp>
        <p:nvSpPr>
          <p:cNvPr id="294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36E1BDDD-DA4C-47E9-85C9-4AA0213F3A97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9/29/2019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95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96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25C03F57-393E-445B-9F99-42DDED8E4430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33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297" name="Picture 2"/>
          <p:cNvPicPr/>
          <p:nvPr/>
        </p:nvPicPr>
        <p:blipFill>
          <a:blip r:embed="rId2"/>
          <a:srcRect r="64286"/>
          <a:stretch/>
        </p:blipFill>
        <p:spPr>
          <a:xfrm>
            <a:off x="7112880" y="1467360"/>
            <a:ext cx="3733560" cy="2852640"/>
          </a:xfrm>
          <a:prstGeom prst="rect">
            <a:avLst/>
          </a:prstGeom>
          <a:ln>
            <a:noFill/>
          </a:ln>
        </p:spPr>
      </p:pic>
      <p:pic>
        <p:nvPicPr>
          <p:cNvPr id="298" name="Picture 4"/>
          <p:cNvPicPr/>
          <p:nvPr/>
        </p:nvPicPr>
        <p:blipFill>
          <a:blip r:embed="rId3"/>
          <a:stretch/>
        </p:blipFill>
        <p:spPr>
          <a:xfrm>
            <a:off x="7083720" y="4383360"/>
            <a:ext cx="3762720" cy="1746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VIEWING CHANGES: IMAGES</a:t>
            </a:r>
          </a:p>
        </p:txBody>
      </p:sp>
      <p:sp>
        <p:nvSpPr>
          <p:cNvPr id="300" name="TextShape 2"/>
          <p:cNvSpPr txBox="1"/>
          <p:nvPr/>
        </p:nvSpPr>
        <p:spPr>
          <a:xfrm>
            <a:off x="838080" y="1825560"/>
            <a:ext cx="49525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2-Up: side-by-side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Swipe: left of divider is first image, right is second image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Onion Peel: images are overlaid, slider changes transparency setting</a:t>
            </a:r>
          </a:p>
        </p:txBody>
      </p:sp>
      <p:sp>
        <p:nvSpPr>
          <p:cNvPr id="301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CC49998D-2229-40B0-AE01-0014901F55A5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9/29/2019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02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303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69178156-4CDC-4DBE-A6BE-A43787306805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34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304" name="Picture 6"/>
          <p:cNvPicPr/>
          <p:nvPr/>
        </p:nvPicPr>
        <p:blipFill>
          <a:blip r:embed="rId2"/>
          <a:stretch/>
        </p:blipFill>
        <p:spPr>
          <a:xfrm>
            <a:off x="5639760" y="1967760"/>
            <a:ext cx="6124320" cy="406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VIEWING CHANGES: DOCUMENTS</a:t>
            </a:r>
          </a:p>
        </p:txBody>
      </p:sp>
      <p:sp>
        <p:nvSpPr>
          <p:cNvPr id="30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Prose Diff: see word-by-word changes in formatting</a:t>
            </a:r>
          </a:p>
        </p:txBody>
      </p:sp>
      <p:sp>
        <p:nvSpPr>
          <p:cNvPr id="307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FFA509A6-6E08-4616-8828-04A53515DDEA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9/29/2019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08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309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3E7B5193-4F0D-4EE8-9380-8A6FD70AC1A9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35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310" name="Picture 6"/>
          <p:cNvPicPr/>
          <p:nvPr/>
        </p:nvPicPr>
        <p:blipFill>
          <a:blip r:embed="rId2"/>
          <a:stretch/>
        </p:blipFill>
        <p:spPr>
          <a:xfrm>
            <a:off x="7077240" y="2396160"/>
            <a:ext cx="4276440" cy="3209400"/>
          </a:xfrm>
          <a:prstGeom prst="rect">
            <a:avLst/>
          </a:prstGeom>
          <a:ln>
            <a:noFill/>
          </a:ln>
        </p:spPr>
      </p:pic>
      <p:pic>
        <p:nvPicPr>
          <p:cNvPr id="311" name="Picture 7"/>
          <p:cNvPicPr/>
          <p:nvPr/>
        </p:nvPicPr>
        <p:blipFill>
          <a:blip r:embed="rId3"/>
          <a:stretch/>
        </p:blipFill>
        <p:spPr>
          <a:xfrm>
            <a:off x="1540080" y="2396160"/>
            <a:ext cx="3457080" cy="1304640"/>
          </a:xfrm>
          <a:prstGeom prst="rect">
            <a:avLst/>
          </a:prstGeom>
          <a:ln>
            <a:noFill/>
          </a:ln>
        </p:spPr>
      </p:pic>
      <p:pic>
        <p:nvPicPr>
          <p:cNvPr id="312" name="Picture 8"/>
          <p:cNvPicPr/>
          <p:nvPr/>
        </p:nvPicPr>
        <p:blipFill>
          <a:blip r:embed="rId4"/>
          <a:stretch/>
        </p:blipFill>
        <p:spPr>
          <a:xfrm>
            <a:off x="1540080" y="3880800"/>
            <a:ext cx="3457080" cy="1864440"/>
          </a:xfrm>
          <a:prstGeom prst="rect">
            <a:avLst/>
          </a:prstGeom>
          <a:ln>
            <a:noFill/>
          </a:ln>
        </p:spPr>
      </p:pic>
      <p:sp>
        <p:nvSpPr>
          <p:cNvPr id="313" name="CustomShape 6"/>
          <p:cNvSpPr/>
          <p:nvPr/>
        </p:nvSpPr>
        <p:spPr>
          <a:xfrm>
            <a:off x="5318640" y="3407040"/>
            <a:ext cx="1554120" cy="1188360"/>
          </a:xfrm>
          <a:prstGeom prst="rightArrow">
            <a:avLst>
              <a:gd name="adj1" fmla="val 50000"/>
              <a:gd name="adj2" fmla="val 50000"/>
            </a:avLst>
          </a:prstGeom>
          <a:noFill/>
          <a:ln w="284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TELLING GIT ABOUT OUR CHANGES</a:t>
            </a:r>
          </a:p>
        </p:txBody>
      </p:sp>
      <p:sp>
        <p:nvSpPr>
          <p:cNvPr id="315" name="TextShape 2"/>
          <p:cNvSpPr txBox="1"/>
          <p:nvPr/>
        </p:nvSpPr>
        <p:spPr>
          <a:xfrm>
            <a:off x="838080" y="1825560"/>
            <a:ext cx="52934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Now that we have made file.txt, we can tell git to pay attention to the file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Transition between which two states for file.txt?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Command: </a:t>
            </a:r>
            <a:r>
              <a:rPr lang="en-US" sz="2400" b="0" strike="noStrike" spc="-1">
                <a:solidFill>
                  <a:srgbClr val="000000"/>
                </a:solidFill>
                <a:latin typeface="Courier New"/>
              </a:rPr>
              <a:t>git add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Whatever we have added will be changed in the new snapshot. No add means it won’t change!</a:t>
            </a:r>
          </a:p>
        </p:txBody>
      </p:sp>
      <p:sp>
        <p:nvSpPr>
          <p:cNvPr id="316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C39EAEEB-BAC7-4ABF-95F6-7CCF9AB716E7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9/29/2019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17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318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109D20C2-C497-46F8-8BB7-170AF1FC218C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36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319" name="Picture 6"/>
          <p:cNvPicPr/>
          <p:nvPr/>
        </p:nvPicPr>
        <p:blipFill>
          <a:blip r:embed="rId2"/>
          <a:stretch/>
        </p:blipFill>
        <p:spPr>
          <a:xfrm>
            <a:off x="6187320" y="1472400"/>
            <a:ext cx="5454000" cy="4543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SNAPSHOTS OF OUR CHANGES</a:t>
            </a:r>
          </a:p>
        </p:txBody>
      </p:sp>
      <p:sp>
        <p:nvSpPr>
          <p:cNvPr id="321" name="TextShape 2"/>
          <p:cNvSpPr txBox="1"/>
          <p:nvPr/>
        </p:nvSpPr>
        <p:spPr>
          <a:xfrm>
            <a:off x="838080" y="1825560"/>
            <a:ext cx="526248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Once we have reached a milestone, or we just want to quickly and reversibly save our changes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Annotating our Snapshot 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Short, simple 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summary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. A few words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Extended 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description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 of approach. A few sentences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Only changes locally!</a:t>
            </a:r>
          </a:p>
        </p:txBody>
      </p:sp>
      <p:sp>
        <p:nvSpPr>
          <p:cNvPr id="32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C75192B7-F5C5-4927-8B26-B679ABB0A6F6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9/29/2019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23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32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DA654E4D-891F-4EF1-98A8-A63EBBBE3452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37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325" name="Picture 2"/>
          <p:cNvPicPr/>
          <p:nvPr/>
        </p:nvPicPr>
        <p:blipFill>
          <a:blip r:embed="rId2"/>
          <a:stretch/>
        </p:blipFill>
        <p:spPr>
          <a:xfrm>
            <a:off x="6654600" y="1870200"/>
            <a:ext cx="4698720" cy="3775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SNAPSHOTS OF OUR CHANGES</a:t>
            </a:r>
          </a:p>
        </p:txBody>
      </p:sp>
      <p:sp>
        <p:nvSpPr>
          <p:cNvPr id="327" name="TextShape 2"/>
          <p:cNvSpPr txBox="1"/>
          <p:nvPr/>
        </p:nvSpPr>
        <p:spPr>
          <a:xfrm>
            <a:off x="838080" y="1825560"/>
            <a:ext cx="52549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Tell git to take a snapshot of our files!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Transition between which two states for file.txt?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Command: </a:t>
            </a:r>
            <a:r>
              <a:rPr lang="en-US" sz="2400" b="0" strike="noStrike" spc="-1">
                <a:solidFill>
                  <a:srgbClr val="000000"/>
                </a:solidFill>
                <a:latin typeface="Courier New"/>
              </a:rPr>
              <a:t>git commit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HEAD 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now points to our most recent snapshot!</a:t>
            </a:r>
          </a:p>
        </p:txBody>
      </p:sp>
      <p:sp>
        <p:nvSpPr>
          <p:cNvPr id="328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666613D7-51CA-4E08-A821-16711D4E0EB5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9/29/2019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29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330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31D87427-C318-418F-BAD4-F097841607E9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38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331" name="Picture 6"/>
          <p:cNvPicPr/>
          <p:nvPr/>
        </p:nvPicPr>
        <p:blipFill>
          <a:blip r:embed="rId2"/>
          <a:stretch/>
        </p:blipFill>
        <p:spPr>
          <a:xfrm>
            <a:off x="6427800" y="1626120"/>
            <a:ext cx="5434560" cy="4750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UPLOADING OUR CHANGES</a:t>
            </a:r>
          </a:p>
        </p:txBody>
      </p:sp>
      <p:sp>
        <p:nvSpPr>
          <p:cNvPr id="333" name="TextShape 2"/>
          <p:cNvSpPr txBox="1"/>
          <p:nvPr/>
        </p:nvSpPr>
        <p:spPr>
          <a:xfrm>
            <a:off x="838080" y="1825560"/>
            <a:ext cx="506268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Once we have a commit, we can send it to GitHub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This is called a 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push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Note: Changes are not sent to the server by default!</a:t>
            </a:r>
          </a:p>
        </p:txBody>
      </p:sp>
      <p:sp>
        <p:nvSpPr>
          <p:cNvPr id="334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3643C852-3B5E-426F-A9C5-E8DDD6FF6F82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9/29/2019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35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336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B921715C-8589-46BE-A116-EFF03B3D2777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39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337" name="Picture 2"/>
          <p:cNvPicPr/>
          <p:nvPr/>
        </p:nvPicPr>
        <p:blipFill>
          <a:blip r:embed="rId2"/>
          <a:stretch/>
        </p:blipFill>
        <p:spPr>
          <a:xfrm>
            <a:off x="6095880" y="1825560"/>
            <a:ext cx="5617800" cy="4110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WHAT IS GITHUB?</a:t>
            </a:r>
          </a:p>
        </p:txBody>
      </p:sp>
      <p:pic>
        <p:nvPicPr>
          <p:cNvPr id="145" name="Content Placeholder 7"/>
          <p:cNvPicPr/>
          <p:nvPr/>
        </p:nvPicPr>
        <p:blipFill>
          <a:blip r:embed="rId2"/>
          <a:stretch/>
        </p:blipFill>
        <p:spPr>
          <a:xfrm>
            <a:off x="7698960" y="1347480"/>
            <a:ext cx="3249360" cy="2700720"/>
          </a:xfrm>
          <a:prstGeom prst="rect">
            <a:avLst/>
          </a:prstGeom>
          <a:ln>
            <a:noFill/>
          </a:ln>
        </p:spPr>
      </p:pic>
      <p:sp>
        <p:nvSpPr>
          <p:cNvPr id="146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4715E405-551C-4870-8263-EF5BA083BA63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9/29/2019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47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482D6B8B-6C7E-4D16-95AF-D4763D983D60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48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pic>
        <p:nvPicPr>
          <p:cNvPr id="149" name="Picture 9"/>
          <p:cNvPicPr/>
          <p:nvPr/>
        </p:nvPicPr>
        <p:blipFill>
          <a:blip r:embed="rId3"/>
          <a:stretch/>
        </p:blipFill>
        <p:spPr>
          <a:xfrm>
            <a:off x="6649200" y="3715560"/>
            <a:ext cx="5349240" cy="2193120"/>
          </a:xfrm>
          <a:prstGeom prst="rect">
            <a:avLst/>
          </a:prstGeom>
          <a:ln>
            <a:noFill/>
          </a:ln>
        </p:spPr>
      </p:pic>
      <p:sp>
        <p:nvSpPr>
          <p:cNvPr id="150" name="CustomShape 5"/>
          <p:cNvSpPr/>
          <p:nvPr/>
        </p:nvSpPr>
        <p:spPr>
          <a:xfrm>
            <a:off x="838080" y="1825560"/>
            <a:ext cx="5199120" cy="435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The largest host for Git repositories</a:t>
            </a:r>
            <a:endParaRPr lang="en-US" sz="28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Free (for public repositories)</a:t>
            </a:r>
            <a:endParaRPr lang="en-US" sz="28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A great place to collaborate</a:t>
            </a:r>
            <a:endParaRPr lang="en-US" sz="2800" b="0" strike="noStrike" spc="-1"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Support for unique features</a:t>
            </a:r>
            <a:endParaRPr lang="en-US" sz="2400" b="0" strike="noStrike" spc="-1"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Comment sections</a:t>
            </a:r>
            <a:endParaRPr lang="en-US" sz="2400" b="0" strike="noStrike" spc="-1"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Organizations</a:t>
            </a:r>
            <a:endParaRPr lang="en-US" sz="2400" b="0" strike="noStrike" spc="-1"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Issue tracking</a:t>
            </a:r>
            <a:endParaRPr lang="en-US" sz="24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Extensible!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UPLOADING OUR CHANGES</a:t>
            </a:r>
          </a:p>
        </p:txBody>
      </p:sp>
      <p:sp>
        <p:nvSpPr>
          <p:cNvPr id="33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From the repository cloned earlier, upload a file with any message you like!</a:t>
            </a:r>
          </a:p>
        </p:txBody>
      </p:sp>
      <p:sp>
        <p:nvSpPr>
          <p:cNvPr id="340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03AA3A6A-4D5F-4204-93F8-44602DC5E728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9/29/2019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41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342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490C0484-51C7-468C-A44C-119874D73552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40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GOING BACK IN TIME</a:t>
            </a:r>
          </a:p>
        </p:txBody>
      </p:sp>
      <p:sp>
        <p:nvSpPr>
          <p:cNvPr id="344" name="TextShape 2"/>
          <p:cNvSpPr txBox="1"/>
          <p:nvPr/>
        </p:nvSpPr>
        <p:spPr>
          <a:xfrm>
            <a:off x="838080" y="1825560"/>
            <a:ext cx="526248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What if we accidentally made a change that deleted something we really needed?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Solution: Revert to a previous commit!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Note this doesn’t delete the changes after the revert</a:t>
            </a:r>
          </a:p>
        </p:txBody>
      </p:sp>
      <p:sp>
        <p:nvSpPr>
          <p:cNvPr id="345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30CCA607-32CA-4339-9303-C98703188316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9/29/2019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46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347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4C32F255-F627-46BA-B791-2E303F268E2C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41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348" name="Picture 2"/>
          <p:cNvPicPr/>
          <p:nvPr/>
        </p:nvPicPr>
        <p:blipFill>
          <a:blip r:embed="rId2"/>
          <a:stretch/>
        </p:blipFill>
        <p:spPr>
          <a:xfrm>
            <a:off x="7898400" y="1027800"/>
            <a:ext cx="2971800" cy="5046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GOING BACK IN TIME</a:t>
            </a:r>
          </a:p>
        </p:txBody>
      </p:sp>
      <p:sp>
        <p:nvSpPr>
          <p:cNvPr id="350" name="TextShape 2"/>
          <p:cNvSpPr txBox="1"/>
          <p:nvPr/>
        </p:nvSpPr>
        <p:spPr>
          <a:xfrm>
            <a:off x="838080" y="1825560"/>
            <a:ext cx="1089108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Revert your message, then commit something different and push again!</a:t>
            </a:r>
          </a:p>
        </p:txBody>
      </p:sp>
      <p:sp>
        <p:nvSpPr>
          <p:cNvPr id="351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9CDC908E-8E1C-49A3-9A2F-5B55DCAB0EB9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9/29/2019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52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353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8354B51E-A36B-48CC-9627-A68110C1FA59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42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MAKING COMMENTS</a:t>
            </a:r>
          </a:p>
        </p:txBody>
      </p:sp>
      <p:sp>
        <p:nvSpPr>
          <p:cNvPr id="355" name="TextShape 2"/>
          <p:cNvSpPr txBox="1"/>
          <p:nvPr/>
        </p:nvSpPr>
        <p:spPr>
          <a:xfrm>
            <a:off x="838080" y="1825560"/>
            <a:ext cx="10957680" cy="35694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GitHub allows us to write comments about a commit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Aids discussion of changes, hopefully productive arguments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History → Commits → Right Click → View on GitHub</a:t>
            </a:r>
          </a:p>
        </p:txBody>
      </p:sp>
      <p:sp>
        <p:nvSpPr>
          <p:cNvPr id="356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E045C34F-DDC8-4E46-B213-863E231C145B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9/29/2019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57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358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2717E48D-5D36-421D-BFD0-0FB9E318B7C4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43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359" name="Picture 358"/>
          <p:cNvPicPr/>
          <p:nvPr/>
        </p:nvPicPr>
        <p:blipFill>
          <a:blip r:embed="rId2"/>
          <a:stretch/>
        </p:blipFill>
        <p:spPr>
          <a:xfrm>
            <a:off x="3657600" y="3898800"/>
            <a:ext cx="5303520" cy="2136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MAKING COMMENTS</a:t>
            </a:r>
          </a:p>
        </p:txBody>
      </p:sp>
      <p:sp>
        <p:nvSpPr>
          <p:cNvPr id="36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Make a comment on either the revision or the original commit you made!</a:t>
            </a:r>
          </a:p>
        </p:txBody>
      </p:sp>
      <p:sp>
        <p:nvSpPr>
          <p:cNvPr id="36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2F2DE4DE-1212-4EF0-9D62-87E21CA3E333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9/29/2019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63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36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8925A6F9-178C-42D6-899E-B5C451D175BB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44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TextShape 1"/>
          <p:cNvSpPr txBox="1"/>
          <p:nvPr/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"/>
              </a:rPr>
              <a:t>BRANCHES &amp; MERGING</a:t>
            </a:r>
          </a:p>
        </p:txBody>
      </p:sp>
      <p:sp>
        <p:nvSpPr>
          <p:cNvPr id="366" name="TextShape 2"/>
          <p:cNvSpPr txBox="1"/>
          <p:nvPr/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8B8B8B"/>
                </a:solidFill>
                <a:latin typeface="Calibri"/>
              </a:rPr>
              <a:t>Creating, working on, combining, and switching branches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7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39B5C713-E89D-455F-B711-DB6B857DB712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9/29/2019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68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7E2FF1D5-586D-4050-81DD-E236E83BA552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45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69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BRANCHES</a:t>
            </a:r>
          </a:p>
        </p:txBody>
      </p:sp>
      <p:sp>
        <p:nvSpPr>
          <p:cNvPr id="371" name="TextShape 2"/>
          <p:cNvSpPr txBox="1"/>
          <p:nvPr/>
        </p:nvSpPr>
        <p:spPr>
          <a:xfrm>
            <a:off x="838080" y="1825560"/>
            <a:ext cx="494748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If you’re working on different features or as part of a larger team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Divergent history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Independent files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Avoids unintended consequences!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Easy integration</a:t>
            </a:r>
          </a:p>
        </p:txBody>
      </p:sp>
      <p:sp>
        <p:nvSpPr>
          <p:cNvPr id="37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3BC99D88-A891-4507-A332-0B6AA34EA52F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9/29/2019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73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37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FD2ED614-E6CD-4564-9A98-D30177D9C409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46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375" name="Picture 9"/>
          <p:cNvPicPr/>
          <p:nvPr/>
        </p:nvPicPr>
        <p:blipFill>
          <a:blip r:embed="rId2"/>
          <a:stretch/>
        </p:blipFill>
        <p:spPr>
          <a:xfrm>
            <a:off x="5533920" y="2362680"/>
            <a:ext cx="6152760" cy="2962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CREATING &amp; SWITCHING BRANCHES</a:t>
            </a:r>
          </a:p>
        </p:txBody>
      </p:sp>
      <p:sp>
        <p:nvSpPr>
          <p:cNvPr id="377" name="TextShape 2"/>
          <p:cNvSpPr txBox="1"/>
          <p:nvPr/>
        </p:nvSpPr>
        <p:spPr>
          <a:xfrm>
            <a:off x="838080" y="1825560"/>
            <a:ext cx="524700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on the “Current branch” tab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If a branch isn’t listed, you may have to search for it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Make sure to publish the branch to GitHub!</a:t>
            </a:r>
          </a:p>
        </p:txBody>
      </p:sp>
      <p:sp>
        <p:nvSpPr>
          <p:cNvPr id="378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7BB19D31-C4B5-4CEF-9C47-E51725367A30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9/29/2019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79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380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1311542-2AD9-4D76-AD23-191B6B182C28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47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381" name="Picture 2"/>
          <p:cNvPicPr/>
          <p:nvPr/>
        </p:nvPicPr>
        <p:blipFill>
          <a:blip r:embed="rId2"/>
          <a:stretch/>
        </p:blipFill>
        <p:spPr>
          <a:xfrm>
            <a:off x="6842160" y="2111760"/>
            <a:ext cx="4306680" cy="3513240"/>
          </a:xfrm>
          <a:prstGeom prst="rect">
            <a:avLst/>
          </a:prstGeom>
          <a:ln>
            <a:noFill/>
          </a:ln>
        </p:spPr>
      </p:pic>
      <p:pic>
        <p:nvPicPr>
          <p:cNvPr id="382" name="Picture 4"/>
          <p:cNvPicPr/>
          <p:nvPr/>
        </p:nvPicPr>
        <p:blipFill>
          <a:blip r:embed="rId3"/>
          <a:stretch/>
        </p:blipFill>
        <p:spPr>
          <a:xfrm>
            <a:off x="647280" y="4405320"/>
            <a:ext cx="5628960" cy="1333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MERGING</a:t>
            </a:r>
          </a:p>
        </p:txBody>
      </p:sp>
      <p:sp>
        <p:nvSpPr>
          <p:cNvPr id="384" name="TextShape 2"/>
          <p:cNvSpPr txBox="1"/>
          <p:nvPr/>
        </p:nvSpPr>
        <p:spPr>
          <a:xfrm>
            <a:off x="838080" y="1825560"/>
            <a:ext cx="27428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Integrates changes that take place in a different branch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Usually goes smoothly if branches don’t overlap</a:t>
            </a:r>
          </a:p>
        </p:txBody>
      </p:sp>
      <p:sp>
        <p:nvSpPr>
          <p:cNvPr id="385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620802F6-4078-4319-9B4C-06769CFCF383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9/29/2019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86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387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F0B13937-AAD4-4526-828F-D2E857832F04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48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388" name="Picture 2"/>
          <p:cNvPicPr/>
          <p:nvPr/>
        </p:nvPicPr>
        <p:blipFill>
          <a:blip r:embed="rId2"/>
          <a:srcRect l="21971"/>
          <a:stretch/>
        </p:blipFill>
        <p:spPr>
          <a:xfrm>
            <a:off x="3581280" y="1488600"/>
            <a:ext cx="3470760" cy="4687920"/>
          </a:xfrm>
          <a:prstGeom prst="rect">
            <a:avLst/>
          </a:prstGeom>
          <a:ln>
            <a:noFill/>
          </a:ln>
        </p:spPr>
      </p:pic>
      <p:pic>
        <p:nvPicPr>
          <p:cNvPr id="389" name="Picture 4"/>
          <p:cNvPicPr/>
          <p:nvPr/>
        </p:nvPicPr>
        <p:blipFill>
          <a:blip r:embed="rId3"/>
          <a:stretch/>
        </p:blipFill>
        <p:spPr>
          <a:xfrm>
            <a:off x="7284960" y="1488600"/>
            <a:ext cx="4551480" cy="4687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MERGING</a:t>
            </a:r>
          </a:p>
        </p:txBody>
      </p:sp>
      <p:sp>
        <p:nvSpPr>
          <p:cNvPr id="391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76517535-38A2-488E-B8EA-D3618AD17338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9/29/2019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92" name="TextShape 3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393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996DCA41-011F-4136-9006-24CF6112840E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49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394" name="Picture 6"/>
          <p:cNvPicPr/>
          <p:nvPr/>
        </p:nvPicPr>
        <p:blipFill>
          <a:blip r:embed="rId2"/>
          <a:srcRect t="10246"/>
          <a:stretch/>
        </p:blipFill>
        <p:spPr>
          <a:xfrm>
            <a:off x="3220560" y="1418760"/>
            <a:ext cx="6571800" cy="2307960"/>
          </a:xfrm>
          <a:prstGeom prst="rect">
            <a:avLst/>
          </a:prstGeom>
          <a:ln>
            <a:noFill/>
          </a:ln>
        </p:spPr>
      </p:pic>
      <p:pic>
        <p:nvPicPr>
          <p:cNvPr id="395" name="Picture 7"/>
          <p:cNvPicPr/>
          <p:nvPr/>
        </p:nvPicPr>
        <p:blipFill>
          <a:blip r:embed="rId3"/>
          <a:srcRect t="21553" b="5603"/>
          <a:stretch/>
        </p:blipFill>
        <p:spPr>
          <a:xfrm>
            <a:off x="3220560" y="4143240"/>
            <a:ext cx="6571800" cy="1796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WHAT IS GITHUB NOT?</a:t>
            </a:r>
          </a:p>
        </p:txBody>
      </p:sp>
      <p:sp>
        <p:nvSpPr>
          <p:cNvPr id="152" name="TextShape 2"/>
          <p:cNvSpPr txBox="1"/>
          <p:nvPr/>
        </p:nvSpPr>
        <p:spPr>
          <a:xfrm>
            <a:off x="838080" y="1825560"/>
            <a:ext cx="52574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The only option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GitLab, Bitbucket, …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A version-control system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Everything is on top of git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Only for source code and programming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Difficult!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ACC63718-A457-4CF2-BA90-991A59E936AA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9/29/2019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54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D872860C-892B-4C72-9D62-8430B0796CB2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55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pic>
        <p:nvPicPr>
          <p:cNvPr id="156" name="Content Placeholder 7"/>
          <p:cNvPicPr/>
          <p:nvPr/>
        </p:nvPicPr>
        <p:blipFill>
          <a:blip r:embed="rId2"/>
          <a:stretch/>
        </p:blipFill>
        <p:spPr>
          <a:xfrm>
            <a:off x="7698960" y="1347480"/>
            <a:ext cx="3249360" cy="2700720"/>
          </a:xfrm>
          <a:prstGeom prst="rect">
            <a:avLst/>
          </a:prstGeom>
          <a:ln>
            <a:noFill/>
          </a:ln>
        </p:spPr>
      </p:pic>
      <p:pic>
        <p:nvPicPr>
          <p:cNvPr id="157" name="Picture 8"/>
          <p:cNvPicPr/>
          <p:nvPr/>
        </p:nvPicPr>
        <p:blipFill>
          <a:blip r:embed="rId3"/>
          <a:stretch/>
        </p:blipFill>
        <p:spPr>
          <a:xfrm>
            <a:off x="6649200" y="3715560"/>
            <a:ext cx="5349240" cy="2193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MERGING IN ACTION</a:t>
            </a:r>
          </a:p>
        </p:txBody>
      </p:sp>
      <p:sp>
        <p:nvSpPr>
          <p:cNvPr id="397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AEE570C4-4B92-4032-8E1B-EF9744A5856E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9/29/2019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98" name="TextShape 3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399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9D3DB584-51E5-4D19-B0E1-80D8FC60687A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50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400" name="Picture 2"/>
          <p:cNvPicPr/>
          <p:nvPr/>
        </p:nvPicPr>
        <p:blipFill>
          <a:blip r:embed="rId2"/>
          <a:srcRect r="4424"/>
          <a:stretch/>
        </p:blipFill>
        <p:spPr>
          <a:xfrm>
            <a:off x="156240" y="3121560"/>
            <a:ext cx="4140720" cy="1267200"/>
          </a:xfrm>
          <a:prstGeom prst="rect">
            <a:avLst/>
          </a:prstGeom>
          <a:ln>
            <a:noFill/>
          </a:ln>
        </p:spPr>
      </p:pic>
      <p:pic>
        <p:nvPicPr>
          <p:cNvPr id="401" name="Picture 4"/>
          <p:cNvPicPr/>
          <p:nvPr/>
        </p:nvPicPr>
        <p:blipFill>
          <a:blip r:embed="rId3"/>
          <a:stretch/>
        </p:blipFill>
        <p:spPr>
          <a:xfrm>
            <a:off x="4298760" y="4573080"/>
            <a:ext cx="3594240" cy="1537560"/>
          </a:xfrm>
          <a:prstGeom prst="rect">
            <a:avLst/>
          </a:prstGeom>
          <a:ln>
            <a:noFill/>
          </a:ln>
        </p:spPr>
      </p:pic>
      <p:pic>
        <p:nvPicPr>
          <p:cNvPr id="402" name="Picture 6"/>
          <p:cNvPicPr/>
          <p:nvPr/>
        </p:nvPicPr>
        <p:blipFill>
          <a:blip r:embed="rId4"/>
          <a:srcRect t="6388"/>
          <a:stretch/>
        </p:blipFill>
        <p:spPr>
          <a:xfrm>
            <a:off x="4297320" y="1318320"/>
            <a:ext cx="3597120" cy="1618560"/>
          </a:xfrm>
          <a:prstGeom prst="rect">
            <a:avLst/>
          </a:prstGeom>
          <a:ln>
            <a:noFill/>
          </a:ln>
        </p:spPr>
      </p:pic>
      <p:pic>
        <p:nvPicPr>
          <p:cNvPr id="403" name="Picture 8"/>
          <p:cNvPicPr/>
          <p:nvPr/>
        </p:nvPicPr>
        <p:blipFill>
          <a:blip r:embed="rId5"/>
          <a:stretch/>
        </p:blipFill>
        <p:spPr>
          <a:xfrm>
            <a:off x="8147160" y="2758680"/>
            <a:ext cx="3206520" cy="1992600"/>
          </a:xfrm>
          <a:prstGeom prst="rect">
            <a:avLst/>
          </a:prstGeom>
          <a:ln>
            <a:noFill/>
          </a:ln>
        </p:spPr>
      </p:pic>
      <p:sp>
        <p:nvSpPr>
          <p:cNvPr id="404" name="CustomShape 5"/>
          <p:cNvSpPr/>
          <p:nvPr/>
        </p:nvSpPr>
        <p:spPr>
          <a:xfrm rot="5400000" flipH="1" flipV="1">
            <a:off x="2631960" y="1455480"/>
            <a:ext cx="1260720" cy="2070000"/>
          </a:xfrm>
          <a:prstGeom prst="bentConnector2">
            <a:avLst/>
          </a:pr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5" name="CustomShape 6"/>
          <p:cNvSpPr/>
          <p:nvPr/>
        </p:nvSpPr>
        <p:spPr>
          <a:xfrm rot="16200000" flipH="1">
            <a:off x="2785680" y="3829320"/>
            <a:ext cx="952560" cy="2071800"/>
          </a:xfrm>
          <a:prstGeom prst="bentConnector2">
            <a:avLst/>
          </a:pr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6" name="CustomShape 7"/>
          <p:cNvSpPr/>
          <p:nvPr/>
        </p:nvSpPr>
        <p:spPr>
          <a:xfrm>
            <a:off x="7893360" y="1860480"/>
            <a:ext cx="1856880" cy="898200"/>
          </a:xfrm>
          <a:prstGeom prst="bentConnector2">
            <a:avLst/>
          </a:pr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7" name="CustomShape 8"/>
          <p:cNvSpPr/>
          <p:nvPr/>
        </p:nvSpPr>
        <p:spPr>
          <a:xfrm flipV="1">
            <a:off x="7893360" y="4750920"/>
            <a:ext cx="1856880" cy="590040"/>
          </a:xfrm>
          <a:prstGeom prst="bentConnector2">
            <a:avLst/>
          </a:pr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8" name="CustomShape 9"/>
          <p:cNvSpPr/>
          <p:nvPr/>
        </p:nvSpPr>
        <p:spPr>
          <a:xfrm>
            <a:off x="2693880" y="1552320"/>
            <a:ext cx="102636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Branch 1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(INTO)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09" name="CustomShape 10"/>
          <p:cNvSpPr/>
          <p:nvPr/>
        </p:nvSpPr>
        <p:spPr>
          <a:xfrm>
            <a:off x="2693880" y="5010480"/>
            <a:ext cx="102636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Branch 2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(IN)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10" name="CustomShape 11"/>
          <p:cNvSpPr/>
          <p:nvPr/>
        </p:nvSpPr>
        <p:spPr>
          <a:xfrm>
            <a:off x="9750240" y="2003400"/>
            <a:ext cx="142452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Branch 1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(MERGED)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CONFLICTS</a:t>
            </a:r>
          </a:p>
        </p:txBody>
      </p:sp>
      <p:sp>
        <p:nvSpPr>
          <p:cNvPr id="412" name="TextShape 2"/>
          <p:cNvSpPr txBox="1"/>
          <p:nvPr/>
        </p:nvSpPr>
        <p:spPr>
          <a:xfrm>
            <a:off x="838080" y="1825560"/>
            <a:ext cx="540468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Occasionally, two people may have edited the same part of the same file on different branches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Which version do we take?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Must manually resolve conflicts</a:t>
            </a:r>
          </a:p>
        </p:txBody>
      </p:sp>
      <p:sp>
        <p:nvSpPr>
          <p:cNvPr id="413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59B0C1AE-8A9B-4FBB-BF6E-217A18AD0201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9/29/2019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14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15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82C5FDF1-4724-4AFB-AEA5-E9B1D7911A8A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51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416" name="Picture 2"/>
          <p:cNvPicPr/>
          <p:nvPr/>
        </p:nvPicPr>
        <p:blipFill>
          <a:blip r:embed="rId2"/>
          <a:stretch/>
        </p:blipFill>
        <p:spPr>
          <a:xfrm>
            <a:off x="7218720" y="1150920"/>
            <a:ext cx="4134960" cy="4240800"/>
          </a:xfrm>
          <a:prstGeom prst="rect">
            <a:avLst/>
          </a:prstGeom>
          <a:ln>
            <a:noFill/>
          </a:ln>
        </p:spPr>
      </p:pic>
      <p:pic>
        <p:nvPicPr>
          <p:cNvPr id="417" name="Picture 4"/>
          <p:cNvPicPr/>
          <p:nvPr/>
        </p:nvPicPr>
        <p:blipFill>
          <a:blip r:embed="rId3"/>
          <a:stretch/>
        </p:blipFill>
        <p:spPr>
          <a:xfrm>
            <a:off x="1524600" y="4048920"/>
            <a:ext cx="4113000" cy="2262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CONFLICTS IN ACTION</a:t>
            </a:r>
          </a:p>
        </p:txBody>
      </p:sp>
      <p:sp>
        <p:nvSpPr>
          <p:cNvPr id="419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4E7B49AA-BE30-4EAA-AECF-A45BCB03F531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9/29/2019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20" name="TextShape 3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21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A1719A66-5FAB-4827-BDA5-049FBE2079C3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52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422" name="Picture 2"/>
          <p:cNvPicPr/>
          <p:nvPr/>
        </p:nvPicPr>
        <p:blipFill>
          <a:blip r:embed="rId2"/>
          <a:srcRect l="5194" r="4146"/>
          <a:stretch/>
        </p:blipFill>
        <p:spPr>
          <a:xfrm>
            <a:off x="110520" y="3333960"/>
            <a:ext cx="3846600" cy="1135080"/>
          </a:xfrm>
          <a:prstGeom prst="rect">
            <a:avLst/>
          </a:prstGeom>
          <a:ln>
            <a:noFill/>
          </a:ln>
        </p:spPr>
      </p:pic>
      <p:pic>
        <p:nvPicPr>
          <p:cNvPr id="423" name="Picture 4"/>
          <p:cNvPicPr/>
          <p:nvPr/>
        </p:nvPicPr>
        <p:blipFill>
          <a:blip r:embed="rId3"/>
          <a:srcRect l="5730" t="6849" r="2358" b="7211"/>
          <a:stretch/>
        </p:blipFill>
        <p:spPr>
          <a:xfrm>
            <a:off x="3957120" y="1458000"/>
            <a:ext cx="3588840" cy="1612800"/>
          </a:xfrm>
          <a:prstGeom prst="rect">
            <a:avLst/>
          </a:prstGeom>
          <a:ln>
            <a:noFill/>
          </a:ln>
        </p:spPr>
      </p:pic>
      <p:sp>
        <p:nvSpPr>
          <p:cNvPr id="424" name="CustomShape 5"/>
          <p:cNvSpPr/>
          <p:nvPr/>
        </p:nvSpPr>
        <p:spPr>
          <a:xfrm rot="5400000" flipH="1" flipV="1">
            <a:off x="2291760" y="1727280"/>
            <a:ext cx="1260720" cy="2070000"/>
          </a:xfrm>
          <a:prstGeom prst="bentConnector2">
            <a:avLst/>
          </a:pr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25" name="Picture 6"/>
          <p:cNvPicPr/>
          <p:nvPr/>
        </p:nvPicPr>
        <p:blipFill>
          <a:blip r:embed="rId4"/>
          <a:stretch/>
        </p:blipFill>
        <p:spPr>
          <a:xfrm>
            <a:off x="3957120" y="4732560"/>
            <a:ext cx="3588840" cy="1623240"/>
          </a:xfrm>
          <a:prstGeom prst="rect">
            <a:avLst/>
          </a:prstGeom>
          <a:ln>
            <a:noFill/>
          </a:ln>
        </p:spPr>
      </p:pic>
      <p:sp>
        <p:nvSpPr>
          <p:cNvPr id="426" name="CustomShape 6"/>
          <p:cNvSpPr/>
          <p:nvPr/>
        </p:nvSpPr>
        <p:spPr>
          <a:xfrm rot="16200000" flipH="1">
            <a:off x="2458080" y="4044960"/>
            <a:ext cx="1074600" cy="1923120"/>
          </a:xfrm>
          <a:prstGeom prst="bentConnector2">
            <a:avLst/>
          </a:pr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7" name="CustomShape 7"/>
          <p:cNvSpPr/>
          <p:nvPr/>
        </p:nvSpPr>
        <p:spPr>
          <a:xfrm>
            <a:off x="7546320" y="2264400"/>
            <a:ext cx="2685240" cy="1069200"/>
          </a:xfrm>
          <a:prstGeom prst="bentConnector2">
            <a:avLst/>
          </a:pr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8" name="CustomShape 8"/>
          <p:cNvSpPr/>
          <p:nvPr/>
        </p:nvSpPr>
        <p:spPr>
          <a:xfrm>
            <a:off x="9958320" y="3333960"/>
            <a:ext cx="546840" cy="91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5400" b="0" strike="noStrike" spc="-1">
                <a:solidFill>
                  <a:srgbClr val="000000"/>
                </a:solidFill>
                <a:latin typeface="Calibri"/>
              </a:rPr>
              <a:t>?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429" name="CustomShape 9"/>
          <p:cNvSpPr/>
          <p:nvPr/>
        </p:nvSpPr>
        <p:spPr>
          <a:xfrm flipV="1">
            <a:off x="7546320" y="4257360"/>
            <a:ext cx="2685240" cy="1300320"/>
          </a:xfrm>
          <a:prstGeom prst="bentConnector2">
            <a:avLst/>
          </a:pr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CONFLICTS IN ACTION</a:t>
            </a:r>
          </a:p>
        </p:txBody>
      </p:sp>
      <p:sp>
        <p:nvSpPr>
          <p:cNvPr id="431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53EAFB7C-E3E7-4065-92D5-E6A50185F513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9/29/2019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32" name="TextShape 3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33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7A41E31F-6D36-4B28-AA50-FB2596B7C987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53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434" name="Picture 4"/>
          <p:cNvPicPr/>
          <p:nvPr/>
        </p:nvPicPr>
        <p:blipFill>
          <a:blip r:embed="rId2"/>
          <a:srcRect l="5730" t="6849" r="2358" b="7211"/>
          <a:stretch/>
        </p:blipFill>
        <p:spPr>
          <a:xfrm>
            <a:off x="835560" y="1897920"/>
            <a:ext cx="3588840" cy="1612800"/>
          </a:xfrm>
          <a:prstGeom prst="rect">
            <a:avLst/>
          </a:prstGeom>
          <a:ln>
            <a:noFill/>
          </a:ln>
        </p:spPr>
      </p:pic>
      <p:pic>
        <p:nvPicPr>
          <p:cNvPr id="435" name="Picture 6"/>
          <p:cNvPicPr/>
          <p:nvPr/>
        </p:nvPicPr>
        <p:blipFill>
          <a:blip r:embed="rId3"/>
          <a:stretch/>
        </p:blipFill>
        <p:spPr>
          <a:xfrm>
            <a:off x="835560" y="4525560"/>
            <a:ext cx="3585960" cy="1623240"/>
          </a:xfrm>
          <a:prstGeom prst="rect">
            <a:avLst/>
          </a:prstGeom>
          <a:ln>
            <a:noFill/>
          </a:ln>
        </p:spPr>
      </p:pic>
      <p:sp>
        <p:nvSpPr>
          <p:cNvPr id="436" name="CustomShape 5"/>
          <p:cNvSpPr/>
          <p:nvPr/>
        </p:nvSpPr>
        <p:spPr>
          <a:xfrm rot="16200000" flipH="1">
            <a:off x="3440880" y="2700000"/>
            <a:ext cx="512280" cy="2133360"/>
          </a:xfrm>
          <a:prstGeom prst="bentConnector2">
            <a:avLst/>
          </a:pr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7" name="Picture 2"/>
          <p:cNvPicPr/>
          <p:nvPr/>
        </p:nvPicPr>
        <p:blipFill>
          <a:blip r:embed="rId4"/>
          <a:stretch/>
        </p:blipFill>
        <p:spPr>
          <a:xfrm>
            <a:off x="8046000" y="3157560"/>
            <a:ext cx="3871800" cy="1737000"/>
          </a:xfrm>
          <a:prstGeom prst="rect">
            <a:avLst/>
          </a:prstGeom>
          <a:ln>
            <a:noFill/>
          </a:ln>
        </p:spPr>
      </p:pic>
      <p:pic>
        <p:nvPicPr>
          <p:cNvPr id="438" name="Picture 4"/>
          <p:cNvPicPr/>
          <p:nvPr/>
        </p:nvPicPr>
        <p:blipFill>
          <a:blip r:embed="rId5"/>
          <a:stretch/>
        </p:blipFill>
        <p:spPr>
          <a:xfrm>
            <a:off x="4763880" y="2222640"/>
            <a:ext cx="2939760" cy="3601440"/>
          </a:xfrm>
          <a:prstGeom prst="rect">
            <a:avLst/>
          </a:prstGeom>
          <a:ln>
            <a:noFill/>
          </a:ln>
        </p:spPr>
      </p:pic>
      <p:sp>
        <p:nvSpPr>
          <p:cNvPr id="439" name="CustomShape 6"/>
          <p:cNvSpPr/>
          <p:nvPr/>
        </p:nvSpPr>
        <p:spPr>
          <a:xfrm rot="5400000" flipH="1" flipV="1">
            <a:off x="3445560" y="3205800"/>
            <a:ext cx="501480" cy="2134800"/>
          </a:xfrm>
          <a:prstGeom prst="bentConnector2">
            <a:avLst/>
          </a:pr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0" name="CustomShape 7"/>
          <p:cNvSpPr/>
          <p:nvPr/>
        </p:nvSpPr>
        <p:spPr>
          <a:xfrm>
            <a:off x="7704000" y="4023360"/>
            <a:ext cx="341640" cy="2160"/>
          </a:xfrm>
          <a:prstGeom prst="bentConnector3">
            <a:avLst>
              <a:gd name="adj1" fmla="val 50000"/>
            </a:avLst>
          </a:pr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CONFLICTS AND MERGING</a:t>
            </a:r>
          </a:p>
        </p:txBody>
      </p:sp>
      <p:sp>
        <p:nvSpPr>
          <p:cNvPr id="44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Create a new branch.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Edit community.txt to include only a one-line message.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Try to merge it.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If it fails, merge by combining the two messages. Don’t delete anyone else’s work!</a:t>
            </a:r>
          </a:p>
        </p:txBody>
      </p:sp>
      <p:sp>
        <p:nvSpPr>
          <p:cNvPr id="443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8A328BC5-D69E-4DE1-A657-91DB197AAF3D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9/29/2019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4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45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CA283ECD-F103-40FC-8097-C1DC3C768D24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54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TextShape 1"/>
          <p:cNvSpPr txBox="1"/>
          <p:nvPr/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000000"/>
                </a:solidFill>
                <a:latin typeface="Calibri"/>
              </a:rPr>
              <a:t>COLLABORATING ON</a:t>
            </a:r>
          </a:p>
          <a:p>
            <a:pPr>
              <a:lnSpc>
                <a:spcPct val="90000"/>
              </a:lnSpc>
            </a:pPr>
            <a:r>
              <a:rPr lang="en-US" sz="6000" spc="-1" dirty="0">
                <a:solidFill>
                  <a:srgbClr val="000000"/>
                </a:solidFill>
                <a:latin typeface="Calibri"/>
              </a:rPr>
              <a:t>GITHUB</a:t>
            </a:r>
            <a:endParaRPr lang="en-US" sz="6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7" name="TextShape 2"/>
          <p:cNvSpPr txBox="1"/>
          <p:nvPr/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 dirty="0">
                <a:solidFill>
                  <a:srgbClr val="8B8B8B"/>
                </a:solidFill>
                <a:latin typeface="Calibri"/>
              </a:rPr>
              <a:t>Extensions to collaborate within teams, organizations, and more.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8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51BAFE7E-BB67-4384-AD02-4235E528C4B0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9/29/2019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9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076F20F6-DCBD-4215-BCB3-0A1954C93300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55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50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178101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GITHUB EXTENSIONS TO MERGING</a:t>
            </a:r>
          </a:p>
        </p:txBody>
      </p:sp>
      <p:sp>
        <p:nvSpPr>
          <p:cNvPr id="442" name="TextShape 2"/>
          <p:cNvSpPr txBox="1"/>
          <p:nvPr/>
        </p:nvSpPr>
        <p:spPr>
          <a:xfrm>
            <a:off x="838080" y="1825560"/>
            <a:ext cx="4945305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Fork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Copy entire repository to your namespace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Gives edit privileges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Pull Request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Ask the repository owner to make a change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Can comment on and discuss with owner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3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8A328BC5-D69E-4DE1-A657-91DB197AAF3D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9/29/2019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4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45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CA283ECD-F103-40FC-8097-C1DC3C768D24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56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237" y="1825560"/>
            <a:ext cx="942975" cy="3905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4199" y="3820065"/>
            <a:ext cx="7810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5768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GITHUB EXTENSIONS TO MERGING</a:t>
            </a:r>
          </a:p>
        </p:txBody>
      </p:sp>
      <p:sp>
        <p:nvSpPr>
          <p:cNvPr id="442" name="TextShape 2"/>
          <p:cNvSpPr txBox="1"/>
          <p:nvPr/>
        </p:nvSpPr>
        <p:spPr>
          <a:xfrm>
            <a:off x="838080" y="1825560"/>
            <a:ext cx="10143187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Fork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hlinkClick r:id="rId2"/>
              </a:rPr>
              <a:t>https://github.com/bakitybacon/rice-data-and-donuts-github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Edit community.txt one more time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Mak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e a pull request and comment on it!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3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8A328BC5-D69E-4DE1-A657-91DB197AAF3D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9/29/2019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4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45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CA283ECD-F103-40FC-8097-C1DC3C768D24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57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18317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GISTS</a:t>
            </a:r>
          </a:p>
        </p:txBody>
      </p:sp>
      <p:sp>
        <p:nvSpPr>
          <p:cNvPr id="442" name="TextShape 2"/>
          <p:cNvSpPr txBox="1"/>
          <p:nvPr/>
        </p:nvSpPr>
        <p:spPr>
          <a:xfrm>
            <a:off x="838080" y="1825560"/>
            <a:ext cx="4734289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Snippets of code, text, or anything.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Linked to your account, not a repository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Useful if you only have one file!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Shareable by URL (even in secret mode!)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3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8A328BC5-D69E-4DE1-A657-91DB197AAF3D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9/29/2019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4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45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CA283ECD-F103-40FC-8097-C1DC3C768D24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58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48843"/>
          <a:stretch/>
        </p:blipFill>
        <p:spPr>
          <a:xfrm>
            <a:off x="5572369" y="2329594"/>
            <a:ext cx="5111477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217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ORGANIZATIONS</a:t>
            </a:r>
          </a:p>
        </p:txBody>
      </p:sp>
      <p:sp>
        <p:nvSpPr>
          <p:cNvPr id="442" name="TextShape 2"/>
          <p:cNvSpPr txBox="1"/>
          <p:nvPr/>
        </p:nvSpPr>
        <p:spPr>
          <a:xfrm>
            <a:off x="838080" y="1825560"/>
            <a:ext cx="4914043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In GitHub, a group of users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 and projects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Organizations can make repositories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Organization owner can manage permissions for all users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3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8A328BC5-D69E-4DE1-A657-91DB197AAF3D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9/29/2019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4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45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CA283ECD-F103-40FC-8097-C1DC3C768D24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59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8283" y="1690200"/>
            <a:ext cx="3971925" cy="10477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8282" y="3219083"/>
            <a:ext cx="3971925" cy="114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5277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000000"/>
                </a:solidFill>
                <a:latin typeface="Calibri"/>
              </a:rPr>
              <a:t>GITHUB </a:t>
            </a:r>
            <a:r>
              <a:rPr lang="en-US" sz="6000" spc="-1" dirty="0">
                <a:solidFill>
                  <a:srgbClr val="000000"/>
                </a:solidFill>
                <a:latin typeface="Calibri"/>
              </a:rPr>
              <a:t>&amp;</a:t>
            </a:r>
          </a:p>
          <a:p>
            <a:pPr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000000"/>
                </a:solidFill>
                <a:latin typeface="Calibri"/>
              </a:rPr>
              <a:t>GITHUB DESKTOP</a:t>
            </a:r>
          </a:p>
        </p:txBody>
      </p:sp>
      <p:sp>
        <p:nvSpPr>
          <p:cNvPr id="159" name="TextShape 2"/>
          <p:cNvSpPr txBox="1"/>
          <p:nvPr/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8B8B8B"/>
                </a:solidFill>
                <a:latin typeface="Calibri"/>
              </a:rPr>
              <a:t>A walkthrough of the user interfaces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9B3F4BAF-9867-4AF1-97A4-1A40ABF91C9C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9/29/2019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61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4767CEB3-C8D7-4D7F-9CB0-27A92FC1FCFF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62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TEAMS</a:t>
            </a:r>
          </a:p>
        </p:txBody>
      </p:sp>
      <p:sp>
        <p:nvSpPr>
          <p:cNvPr id="442" name="TextShape 2"/>
          <p:cNvSpPr txBox="1"/>
          <p:nvPr/>
        </p:nvSpPr>
        <p:spPr>
          <a:xfrm>
            <a:off x="838080" y="1825560"/>
            <a:ext cx="5375151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Subset of an organization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Generally given an area of expertise (such as design) or a task</a:t>
            </a:r>
          </a:p>
        </p:txBody>
      </p:sp>
      <p:sp>
        <p:nvSpPr>
          <p:cNvPr id="443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8A328BC5-D69E-4DE1-A657-91DB197AAF3D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9/29/2019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4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45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CA283ECD-F103-40FC-8097-C1DC3C768D24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60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7181" y="3023570"/>
            <a:ext cx="2784719" cy="113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9161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ISSUES</a:t>
            </a:r>
          </a:p>
        </p:txBody>
      </p:sp>
      <p:sp>
        <p:nvSpPr>
          <p:cNvPr id="442" name="TextShape 2"/>
          <p:cNvSpPr txBox="1"/>
          <p:nvPr/>
        </p:nvSpPr>
        <p:spPr>
          <a:xfrm>
            <a:off x="838080" y="1825560"/>
            <a:ext cx="5023458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Pointing out what’s wrong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Hope someone can figure it out!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Even if they’re not the owner of the repository!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The benefit of open source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Great way to get involved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Supports discussions, fixes,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etc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3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8A328BC5-D69E-4DE1-A657-91DB197AAF3D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9/29/2019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4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45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CA283ECD-F103-40FC-8097-C1DC3C768D24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61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1899" y="2136408"/>
            <a:ext cx="3209925" cy="6000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20296" r="21889"/>
          <a:stretch/>
        </p:blipFill>
        <p:spPr>
          <a:xfrm>
            <a:off x="5941646" y="3356610"/>
            <a:ext cx="5517932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8984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>
                <a:solidFill>
                  <a:srgbClr val="000000"/>
                </a:solidFill>
                <a:latin typeface="Calibri"/>
              </a:rPr>
              <a:t>RELEASES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2" name="TextShape 2"/>
          <p:cNvSpPr txBox="1"/>
          <p:nvPr/>
        </p:nvSpPr>
        <p:spPr>
          <a:xfrm>
            <a:off x="838080" y="1825560"/>
            <a:ext cx="5336074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Basically just a tag for a commit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Can write a description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Markdown, again!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Link files (pdf of report, for example)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3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8A328BC5-D69E-4DE1-A657-91DB197AAF3D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9/29/2019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4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45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CA283ECD-F103-40FC-8097-C1DC3C768D24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62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468" y="1087967"/>
            <a:ext cx="4703303" cy="462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822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PROJECTS</a:t>
            </a:r>
          </a:p>
        </p:txBody>
      </p:sp>
      <p:sp>
        <p:nvSpPr>
          <p:cNvPr id="442" name="TextShape 2"/>
          <p:cNvSpPr txBox="1"/>
          <p:nvPr/>
        </p:nvSpPr>
        <p:spPr>
          <a:xfrm>
            <a:off x="838080" y="1833376"/>
            <a:ext cx="5265735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Tracking things to do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Individual or organizational scale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Can have issues, pull requests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Small informational cards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3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8A328BC5-D69E-4DE1-A657-91DB197AAF3D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9/29/2019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4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45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CA283ECD-F103-40FC-8097-C1DC3C768D24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63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570" y="2099041"/>
            <a:ext cx="6099100" cy="319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3876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TextShape 1"/>
          <p:cNvSpPr txBox="1"/>
          <p:nvPr/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"/>
              </a:rPr>
              <a:t>DISTRIBUTED WORK</a:t>
            </a:r>
          </a:p>
        </p:txBody>
      </p:sp>
      <p:sp>
        <p:nvSpPr>
          <p:cNvPr id="447" name="TextShape 2"/>
          <p:cNvSpPr txBox="1"/>
          <p:nvPr/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8B8B8B"/>
                </a:solidFill>
                <a:latin typeface="Calibri"/>
              </a:rPr>
              <a:t>Paradigms for getting the most out of working as a team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8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51BAFE7E-BB67-4384-AD02-4235E528C4B0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9/29/2019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9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076F20F6-DCBD-4215-BCB3-0A1954C93300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64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50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BRANCHING WORKFLOWS</a:t>
            </a:r>
          </a:p>
        </p:txBody>
      </p:sp>
      <p:sp>
        <p:nvSpPr>
          <p:cNvPr id="452" name="TextShape 2"/>
          <p:cNvSpPr txBox="1"/>
          <p:nvPr/>
        </p:nvSpPr>
        <p:spPr>
          <a:xfrm>
            <a:off x="838080" y="1825560"/>
            <a:ext cx="528840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Not technically distributed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Try a lot of things out on separate branches &amp; merge!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Can work on many problems at the same time</a:t>
            </a:r>
          </a:p>
        </p:txBody>
      </p:sp>
      <p:sp>
        <p:nvSpPr>
          <p:cNvPr id="453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144DF15D-B7DA-42C7-9D25-B8DDA394196D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9/29/2019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54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55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ADCB9083-4CDF-47AC-B009-703ACC8D0D0A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65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456" name="Picture 455"/>
          <p:cNvPicPr/>
          <p:nvPr/>
        </p:nvPicPr>
        <p:blipFill>
          <a:blip r:embed="rId2"/>
          <a:stretch/>
        </p:blipFill>
        <p:spPr>
          <a:xfrm>
            <a:off x="6035040" y="1878840"/>
            <a:ext cx="5586120" cy="4297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CENTRALIZED WORKFLOW</a:t>
            </a:r>
          </a:p>
        </p:txBody>
      </p:sp>
      <p:sp>
        <p:nvSpPr>
          <p:cNvPr id="458" name="TextShape 2"/>
          <p:cNvSpPr txBox="1"/>
          <p:nvPr/>
        </p:nvSpPr>
        <p:spPr>
          <a:xfrm>
            <a:off x="838080" y="1825560"/>
            <a:ext cx="473503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Everyone is equal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Leverages branches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Everyone must merge their own work!</a:t>
            </a:r>
          </a:p>
          <a:p>
            <a:pPr marL="889200" lvl="1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What if you don’t like how someone else merged?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No overhead from dedicated integration manager</a:t>
            </a:r>
          </a:p>
        </p:txBody>
      </p:sp>
      <p:sp>
        <p:nvSpPr>
          <p:cNvPr id="459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D4ED956E-7DC7-4B84-8C6D-848E13BB21BD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9/29/2019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60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61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37786317-37E1-44A6-ABF4-7FA43B078243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66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462" name="Picture 461"/>
          <p:cNvPicPr/>
          <p:nvPr/>
        </p:nvPicPr>
        <p:blipFill>
          <a:blip r:embed="rId2"/>
          <a:stretch/>
        </p:blipFill>
        <p:spPr>
          <a:xfrm>
            <a:off x="5638500" y="2480822"/>
            <a:ext cx="6276600" cy="2709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INTEGRATION MANAGER WORKFLOW</a:t>
            </a:r>
          </a:p>
        </p:txBody>
      </p:sp>
      <p:sp>
        <p:nvSpPr>
          <p:cNvPr id="464" name="TextShape 2"/>
          <p:cNvSpPr txBox="1"/>
          <p:nvPr/>
        </p:nvSpPr>
        <p:spPr>
          <a:xfrm>
            <a:off x="838080" y="1825560"/>
            <a:ext cx="528840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Developers have copies of the “blessed” repository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They make changes, then ask integration manager to incorporate them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More overhead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More accountability</a:t>
            </a:r>
          </a:p>
        </p:txBody>
      </p:sp>
      <p:sp>
        <p:nvSpPr>
          <p:cNvPr id="465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AFA19303-F741-433B-A5D7-72B4B13938AF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9/29/2019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66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67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28294CFE-1393-4010-9F13-93C00CAFCC9B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67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468" name="Picture 467"/>
          <p:cNvPicPr/>
          <p:nvPr/>
        </p:nvPicPr>
        <p:blipFill>
          <a:blip r:embed="rId2"/>
          <a:stretch/>
        </p:blipFill>
        <p:spPr>
          <a:xfrm>
            <a:off x="5429880" y="2560320"/>
            <a:ext cx="6457320" cy="2156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INTEGRATION MANAGER WORKFLOW IN GITHUB</a:t>
            </a:r>
          </a:p>
        </p:txBody>
      </p:sp>
      <p:sp>
        <p:nvSpPr>
          <p:cNvPr id="481" name="TextShape 2"/>
          <p:cNvSpPr txBox="1"/>
          <p:nvPr/>
        </p:nvSpPr>
        <p:spPr>
          <a:xfrm>
            <a:off x="838080" y="1825560"/>
            <a:ext cx="528840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You can see this workflow in GitHub all the time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Fork/Merge &amp; Pull Request:</a:t>
            </a:r>
          </a:p>
          <a:p>
            <a:pPr marL="889200" lvl="1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Make a copy of a repository</a:t>
            </a:r>
          </a:p>
          <a:p>
            <a:pPr marL="889200" lvl="1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Make a change</a:t>
            </a:r>
          </a:p>
          <a:p>
            <a:pPr marL="889200" lvl="1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Ask the original repository’s owner to “pull” your change into his project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1BA89914-50F0-4D1D-97CF-305EA0CE7E9A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9/29/2019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83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BB8BD0E0-526B-405F-AA51-03E28E8B0E2A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68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700" y="3500977"/>
            <a:ext cx="6010275" cy="1000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LIEUTENANT &amp; DICTATOR WORKFLOW</a:t>
            </a:r>
          </a:p>
        </p:txBody>
      </p:sp>
      <p:sp>
        <p:nvSpPr>
          <p:cNvPr id="470" name="TextShape 2"/>
          <p:cNvSpPr txBox="1"/>
          <p:nvPr/>
        </p:nvSpPr>
        <p:spPr>
          <a:xfrm>
            <a:off x="838080" y="1825560"/>
            <a:ext cx="4831200" cy="4392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Essentially the same as integration manager with one more layer to go through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More overhead, but can use expertise effectively</a:t>
            </a:r>
          </a:p>
          <a:p>
            <a:pPr marL="889200" lvl="1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Lieutenant 1 expert in programming, Lieutenant 2 in design, for example</a:t>
            </a:r>
          </a:p>
          <a:p>
            <a:pPr marL="889200" lvl="1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1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DE974704-0152-42A9-80F0-C1D2C45E1F54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9/29/2019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72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73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37B73CA-5A17-4C6B-ACAE-ABB2534D96AA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69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474" name="Picture 473"/>
          <p:cNvPicPr/>
          <p:nvPr/>
        </p:nvPicPr>
        <p:blipFill>
          <a:blip r:embed="rId2"/>
          <a:stretch/>
        </p:blipFill>
        <p:spPr>
          <a:xfrm>
            <a:off x="5669280" y="2229480"/>
            <a:ext cx="6409800" cy="325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GETTING OUR BEARINGS: GITHUB.COM</a:t>
            </a:r>
          </a:p>
        </p:txBody>
      </p:sp>
      <p:sp>
        <p:nvSpPr>
          <p:cNvPr id="165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6F315771-EA56-469F-B16A-97B3C3863E6B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9/29/2019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66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35B995B1-097C-4845-A463-A7CF0AE151B3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67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855982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ACKNOWLEDGMENTS</a:t>
            </a:r>
          </a:p>
        </p:txBody>
      </p:sp>
      <p:sp>
        <p:nvSpPr>
          <p:cNvPr id="47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The figures are taken from Pro Git book, written by Scott Chacon and Ben Straub and published by Apress, used under the terms of the Creative Commons Attribution-NonCommercial-ShareAlike 3.0 Unported License.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The GitHub Mark and Octocat are used under their official license (</a:t>
            </a:r>
            <a:r>
              <a:rPr lang="en-US" sz="2800" b="0" u="sng" strike="noStrike" spc="-1">
                <a:solidFill>
                  <a:srgbClr val="0563C1"/>
                </a:solidFill>
                <a:uFillTx/>
                <a:latin typeface="Calibri"/>
                <a:hlinkClick r:id="rId2"/>
              </a:rPr>
              <a:t>https://github.com/logos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)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The Git logo is used under the Creative Commons Attribution 3.0 Unported License. 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Screenshots are taken from GitHub Desktop and Atom.</a:t>
            </a:r>
          </a:p>
        </p:txBody>
      </p:sp>
      <p:sp>
        <p:nvSpPr>
          <p:cNvPr id="477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1F8C2598-7A1C-4B26-8341-4A6665475071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9/29/2019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78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82D31008-3077-4951-AFDB-C356D787A30D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70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79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ABOUT RESEARCH DATA SERVICES</a:t>
            </a:r>
          </a:p>
        </p:txBody>
      </p:sp>
      <p:sp>
        <p:nvSpPr>
          <p:cNvPr id="47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Data @ Rice Workshops on Python, R, Excel, and many more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Consulting on managing data, acquiring data, use of R, Python, SPSS, Excel, and more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Review draft data management plans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Teach custom workshops on request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pc="-1" dirty="0">
                <a:solidFill>
                  <a:srgbClr val="000000"/>
                </a:solidFill>
                <a:latin typeface="Calibri"/>
              </a:rPr>
              <a:t>Data Office Hours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Prefer a one-on-one consultation? Drop by our office hours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3:00 p.m.-4:00 p.m. on Tuesdays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or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12:30-1:30 p.m. on Thursdays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the GIS-Data Center classroom (basement of Fondren Library), or schedule an appointment at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https://library.rice.edu/data-assistance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b="1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7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1F8C2598-7A1C-4B26-8341-4A6665475071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9/29/2019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78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82D31008-3077-4951-AFDB-C356D787A30D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71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79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123538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GETTING OUR BEARINGS: USER PAGE</a:t>
            </a:r>
          </a:p>
        </p:txBody>
      </p:sp>
      <p:sp>
        <p:nvSpPr>
          <p:cNvPr id="165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6F315771-EA56-469F-B16A-97B3C3863E6B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9/29/2019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66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35B995B1-097C-4845-A463-A7CF0AE151B3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67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144775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GETTING OUR BEARINGS: REPOSITORY</a:t>
            </a:r>
          </a:p>
        </p:txBody>
      </p:sp>
      <p:sp>
        <p:nvSpPr>
          <p:cNvPr id="165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6F315771-EA56-469F-B16A-97B3C3863E6B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9/29/2019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66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35B995B1-097C-4845-A463-A7CF0AE151B3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67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524183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fondren scholarship services</Template>
  <TotalTime>2108</TotalTime>
  <Words>3233</Words>
  <Application>Microsoft Office PowerPoint</Application>
  <PresentationFormat>Widescreen</PresentationFormat>
  <Paragraphs>493</Paragraphs>
  <Slides>71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71</vt:i4>
      </vt:variant>
    </vt:vector>
  </HeadingPairs>
  <TitlesOfParts>
    <vt:vector size="81" baseType="lpstr">
      <vt:lpstr>Arial</vt:lpstr>
      <vt:lpstr>Calibri</vt:lpstr>
      <vt:lpstr>Calibri Light</vt:lpstr>
      <vt:lpstr>Courier New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 &amp; Github</dc:title>
  <dc:subject/>
  <dc:creator>blanqui</dc:creator>
  <dc:description/>
  <cp:lastModifiedBy>cf24@rice.edu</cp:lastModifiedBy>
  <cp:revision>379</cp:revision>
  <dcterms:created xsi:type="dcterms:W3CDTF">2019-05-29T19:12:27Z</dcterms:created>
  <dcterms:modified xsi:type="dcterms:W3CDTF">2019-09-29T18:37:13Z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44</vt:i4>
  </property>
</Properties>
</file>