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51"/>
  </p:notesMasterIdLst>
  <p:sldIdLst>
    <p:sldId id="266" r:id="rId2"/>
    <p:sldId id="273" r:id="rId3"/>
    <p:sldId id="264" r:id="rId4"/>
    <p:sldId id="280" r:id="rId5"/>
    <p:sldId id="281" r:id="rId6"/>
    <p:sldId id="282" r:id="rId7"/>
    <p:sldId id="274" r:id="rId8"/>
    <p:sldId id="275" r:id="rId9"/>
    <p:sldId id="283" r:id="rId10"/>
    <p:sldId id="284" r:id="rId11"/>
    <p:sldId id="307" r:id="rId12"/>
    <p:sldId id="276" r:id="rId13"/>
    <p:sldId id="277" r:id="rId14"/>
    <p:sldId id="278" r:id="rId15"/>
    <p:sldId id="279" r:id="rId16"/>
    <p:sldId id="303" r:id="rId17"/>
    <p:sldId id="304" r:id="rId18"/>
    <p:sldId id="305" r:id="rId19"/>
    <p:sldId id="306" r:id="rId20"/>
    <p:sldId id="310" r:id="rId21"/>
    <p:sldId id="285" r:id="rId22"/>
    <p:sldId id="270" r:id="rId23"/>
    <p:sldId id="269" r:id="rId24"/>
    <p:sldId id="308" r:id="rId25"/>
    <p:sldId id="311" r:id="rId26"/>
    <p:sldId id="288" r:id="rId27"/>
    <p:sldId id="287" r:id="rId28"/>
    <p:sldId id="313" r:id="rId29"/>
    <p:sldId id="314" r:id="rId30"/>
    <p:sldId id="312" r:id="rId31"/>
    <p:sldId id="309" r:id="rId32"/>
    <p:sldId id="286" r:id="rId33"/>
    <p:sldId id="271" r:id="rId34"/>
    <p:sldId id="268" r:id="rId35"/>
    <p:sldId id="292" r:id="rId36"/>
    <p:sldId id="296" r:id="rId37"/>
    <p:sldId id="297" r:id="rId38"/>
    <p:sldId id="293" r:id="rId39"/>
    <p:sldId id="299" r:id="rId40"/>
    <p:sldId id="300" r:id="rId41"/>
    <p:sldId id="301" r:id="rId42"/>
    <p:sldId id="294" r:id="rId43"/>
    <p:sldId id="298" r:id="rId44"/>
    <p:sldId id="302" r:id="rId45"/>
    <p:sldId id="291" r:id="rId46"/>
    <p:sldId id="289" r:id="rId47"/>
    <p:sldId id="295" r:id="rId48"/>
    <p:sldId id="290" r:id="rId49"/>
    <p:sldId id="27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read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https://raw.githubusercontent.com/rstudio/hex-stickers/master/PNG/read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873" y="2500906"/>
            <a:ext cx="1778577" cy="206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4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dply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https://raw.githubusercontent.com/rstudio/hex-stickers/master/PNG/dplyr.png">
            <a:extLst>
              <a:ext uri="{FF2B5EF4-FFF2-40B4-BE49-F238E27FC236}">
                <a16:creationId xmlns:a16="http://schemas.microsoft.com/office/drawing/2014/main" id="{2B423E35-BB3A-420D-97DC-41C64528DC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82" y="2495549"/>
            <a:ext cx="1783201" cy="20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88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ggplo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170" name="Picture 2" descr="https://raw.githubusercontent.com/rstudio/hex-stickers/master/PNG/ggplot2.png">
            <a:extLst>
              <a:ext uri="{FF2B5EF4-FFF2-40B4-BE49-F238E27FC236}">
                <a16:creationId xmlns:a16="http://schemas.microsoft.com/office/drawing/2014/main" id="{7028791A-2A4F-4650-BD0F-4D8A55BAEC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82" y="2495549"/>
            <a:ext cx="1783068" cy="206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72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purr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28791A-2A4F-4650-BD0F-4D8A55BAEC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64384" y="2495549"/>
            <a:ext cx="1783064" cy="206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0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tidy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122" name="Picture 2" descr="https://raw.githubusercontent.com/rstudio/hex-stickers/master/PNG/tidyverse.png">
            <a:extLst>
              <a:ext uri="{FF2B5EF4-FFF2-40B4-BE49-F238E27FC236}">
                <a16:creationId xmlns:a16="http://schemas.microsoft.com/office/drawing/2014/main" id="{F76BB529-BB3C-45E9-92B0-880F5B9ECB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114063" cy="128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56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ti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6548B91-9F8D-4993-A187-9A451BE4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1" y="365125"/>
            <a:ext cx="1105254" cy="128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89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read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https://raw.githubusercontent.com/rstudio/hex-stickers/master/PNG/read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105254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4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dply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098" name="Picture 2" descr="https://raw.githubusercontent.com/rstudio/hex-stickers/master/PNG/dplyr.png">
            <a:extLst>
              <a:ext uri="{FF2B5EF4-FFF2-40B4-BE49-F238E27FC236}">
                <a16:creationId xmlns:a16="http://schemas.microsoft.com/office/drawing/2014/main" id="{84924D5D-31FF-4BA9-9128-2F2F5F93EF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65125"/>
            <a:ext cx="1105256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93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4" name="Picture 6" descr="https://raw.githubusercontent.com/rstudio/hex-stickers/master/PNG/ggplot2.png">
            <a:extLst>
              <a:ext uri="{FF2B5EF4-FFF2-40B4-BE49-F238E27FC236}">
                <a16:creationId xmlns:a16="http://schemas.microsoft.com/office/drawing/2014/main" id="{E6548B91-9F8D-4993-A187-9A451BE4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105257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purr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6548B91-9F8D-4993-A187-9A451BE4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1" y="365125"/>
            <a:ext cx="1105254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62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https://raw.githubusercontent.com/rstudio/hex-stickers/master/PNG/tidyverse.png">
            <a:extLst>
              <a:ext uri="{FF2B5EF4-FFF2-40B4-BE49-F238E27FC236}">
                <a16:creationId xmlns:a16="http://schemas.microsoft.com/office/drawing/2014/main" id="{72D18DC8-9A40-4D01-845D-4D6CB7B9B6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83" y="2503989"/>
            <a:ext cx="1783067" cy="205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ti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28791A-2A4F-4650-BD0F-4D8A55BAEC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64384" y="2495550"/>
            <a:ext cx="1783064" cy="206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3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20" r:id="rId2"/>
    <p:sldLayoutId id="2147483727" r:id="rId3"/>
    <p:sldLayoutId id="2147483723" r:id="rId4"/>
    <p:sldLayoutId id="2147483719" r:id="rId5"/>
    <p:sldLayoutId id="2147483709" r:id="rId6"/>
    <p:sldLayoutId id="2147483725" r:id="rId7"/>
    <p:sldLayoutId id="2147483710" r:id="rId8"/>
    <p:sldLayoutId id="2147483728" r:id="rId9"/>
    <p:sldLayoutId id="2147483724" r:id="rId10"/>
    <p:sldLayoutId id="2147483721" r:id="rId11"/>
    <p:sldLayoutId id="2147483722" r:id="rId12"/>
    <p:sldLayoutId id="2147483726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R Visualization and Data Manipulation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3076" name="Picture 4" descr="https://raw.githubusercontent.com/rstudio/hex-stickers/master/PNG/tidyverse.png">
            <a:extLst>
              <a:ext uri="{FF2B5EF4-FFF2-40B4-BE49-F238E27FC236}">
                <a16:creationId xmlns:a16="http://schemas.microsoft.com/office/drawing/2014/main" id="{5A8BE6FE-13B6-4535-A943-2337EFA6D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48" y="2675379"/>
            <a:ext cx="2641538" cy="304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9F97-B0A8-4DB2-9DE0-969BB64F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2362-EAA1-46F7-BBD3-98F5DB3E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approach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(colname1=c(…), colname2=c(…))</a:t>
            </a:r>
          </a:p>
          <a:p>
            <a:r>
              <a:rPr lang="en-US" dirty="0"/>
              <a:t>Row approach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tribble(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~colname1, 	~colname2,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val1,			val2,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val3, 		val4,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0D1E-2834-437A-B521-E508A42A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0EA0-C443-4DBC-AF3A-C12205C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2CF0-8A95-4DA8-A147-B61B55A2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6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9F97-B0A8-4DB2-9DE0-969BB64F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2362-EAA1-46F7-BBD3-98F5DB3E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Columns: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tbl$colname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dirty="0">
                <a:cs typeface="Courier New" panose="02070309020205020404" pitchFamily="49" charset="0"/>
              </a:rPr>
              <a:t>returns a </a:t>
            </a:r>
            <a:r>
              <a:rPr lang="en-US" dirty="0" err="1">
                <a:cs typeface="Courier New" panose="02070309020205020404" pitchFamily="49" charset="0"/>
              </a:rPr>
              <a:t>tibble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pull(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dirty="0">
                <a:cs typeface="Courier New" panose="02070309020205020404" pitchFamily="49" charset="0"/>
              </a:rPr>
              <a:t>returns a vector</a:t>
            </a:r>
          </a:p>
          <a:p>
            <a:r>
              <a:rPr lang="en-US" dirty="0">
                <a:cs typeface="Courier New" panose="02070309020205020404" pitchFamily="49" charset="0"/>
              </a:rPr>
              <a:t>Rows: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[index, 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slice(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index)</a:t>
            </a:r>
          </a:p>
          <a:p>
            <a:r>
              <a:rPr lang="en-US" dirty="0">
                <a:cs typeface="Courier New" panose="02070309020205020404" pitchFamily="49" charset="0"/>
              </a:rPr>
              <a:t>Note: the first options are inherited from base R, the second options are 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dirty="0">
                <a:cs typeface="Courier New" panose="02070309020205020404" pitchFamily="49" charset="0"/>
              </a:rPr>
              <a:t> package of the </a:t>
            </a:r>
            <a:r>
              <a:rPr lang="en-US" dirty="0" err="1">
                <a:cs typeface="Courier New" panose="02070309020205020404" pitchFamily="49" charset="0"/>
              </a:rPr>
              <a:t>tidyverse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0D1E-2834-437A-B521-E508A42A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0EA0-C443-4DBC-AF3A-C12205C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2CF0-8A95-4DA8-A147-B61B55A2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  <a:br>
              <a:rPr lang="en-US" dirty="0"/>
            </a:br>
            <a:r>
              <a:rPr lang="en-US" dirty="0"/>
              <a:t>WITH READR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Fast, simple, and instantly in the </a:t>
            </a:r>
            <a:r>
              <a:rPr lang="en-US" dirty="0" err="1"/>
              <a:t>tidyverse</a:t>
            </a:r>
            <a:r>
              <a:rPr lang="en-US" dirty="0"/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9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DATA, TIDY-STYLE!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(“filename”)</a:t>
            </a:r>
          </a:p>
          <a:p>
            <a:pPr lvl="1"/>
            <a:r>
              <a:rPr lang="en-US" dirty="0"/>
              <a:t>Also, csv2 (;), </a:t>
            </a:r>
            <a:r>
              <a:rPr lang="en-US" dirty="0" err="1"/>
              <a:t>tsv</a:t>
            </a:r>
            <a:r>
              <a:rPr lang="en-US" dirty="0"/>
              <a:t> (tabs), and more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read_fwf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(“filename”,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fwf_widths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(c(3, 5, …)))</a:t>
            </a:r>
          </a:p>
          <a:p>
            <a:r>
              <a:rPr lang="en-US" dirty="0"/>
              <a:t>Other libraries for reading xlsx, json, xml and more!</a:t>
            </a:r>
          </a:p>
          <a:p>
            <a:pPr lvl="1"/>
            <a:r>
              <a:rPr lang="en-US" dirty="0" err="1"/>
              <a:t>readxl</a:t>
            </a:r>
            <a:r>
              <a:rPr lang="en-US" dirty="0"/>
              <a:t>, </a:t>
            </a:r>
            <a:r>
              <a:rPr lang="en-US" dirty="0" err="1"/>
              <a:t>tidyjson</a:t>
            </a:r>
            <a:r>
              <a:rPr lang="en-US" dirty="0"/>
              <a:t>, XML</a:t>
            </a:r>
          </a:p>
          <a:p>
            <a:r>
              <a:rPr lang="en-US" dirty="0"/>
              <a:t>Base 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read.csv,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read.fwf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Much slower!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/>
              <a:t>,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MANIPULATION </a:t>
            </a:r>
            <a:br>
              <a:rPr lang="en-US" dirty="0"/>
            </a:br>
            <a:r>
              <a:rPr lang="en-US" dirty="0"/>
              <a:t>WITH PURRR AND FURRR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and expressive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1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FUNCTIONAL APPROACH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is on the operation, not iteration</a:t>
            </a:r>
          </a:p>
          <a:p>
            <a:r>
              <a:rPr lang="en-US" dirty="0"/>
              <a:t>More concise</a:t>
            </a:r>
          </a:p>
          <a:p>
            <a:r>
              <a:rPr lang="en-US" dirty="0" err="1"/>
              <a:t>purrr</a:t>
            </a:r>
            <a:r>
              <a:rPr lang="en-US" dirty="0"/>
              <a:t> vs. for loops:</a:t>
            </a:r>
          </a:p>
          <a:p>
            <a:pPr lvl="1"/>
            <a:r>
              <a:rPr lang="en-US" dirty="0" err="1"/>
              <a:t>purrr</a:t>
            </a:r>
            <a:r>
              <a:rPr lang="en-US" dirty="0"/>
              <a:t> is extremely easy to parallelize, much cleaner and more expressive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8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B0A5-279D-42E7-9019-DD2BB433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2A11-9756-4D63-8E2B-57AE9205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Apply an operation to everything in a vector (column)</a:t>
            </a:r>
          </a:p>
          <a:p>
            <a:r>
              <a:rPr lang="en-US" dirty="0"/>
              <a:t>Function can be passed as either:</a:t>
            </a:r>
          </a:p>
          <a:p>
            <a:pPr lvl="1"/>
            <a:r>
              <a:rPr lang="en-US" dirty="0"/>
              <a:t>Any function that takes one argument</a:t>
            </a:r>
          </a:p>
          <a:p>
            <a:pPr lvl="2"/>
            <a:r>
              <a:rPr lang="en-US" dirty="0"/>
              <a:t>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/>
              <a:t>, which converts a string of characters to lowercase</a:t>
            </a:r>
          </a:p>
          <a:p>
            <a:pPr lvl="1"/>
            <a:r>
              <a:rPr lang="en-US" dirty="0"/>
              <a:t>Any function passed as a formula</a:t>
            </a:r>
          </a:p>
          <a:p>
            <a:pPr lvl="2"/>
            <a:r>
              <a:rPr lang="en-US" dirty="0"/>
              <a:t>Lambda / Anonymous function</a:t>
            </a:r>
          </a:p>
          <a:p>
            <a:pPr lvl="2"/>
            <a:r>
              <a:rPr lang="en-US" dirty="0"/>
              <a:t>Start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/>
              <a:t> to indicate formula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dirty="0"/>
              <a:t> is the name of the parameter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 3 + 5 * .x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map(a, ~ 3 + 5 * .x) </a:t>
            </a:r>
            <a:r>
              <a:rPr lang="en-US" dirty="0"/>
              <a:t>will take each value in a and multiply it by 5, then add 3!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0DBA-2A1D-4539-B42F-85B84C92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DFAB-396D-4ECF-9FFB-BA577D4E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D19F-D19C-47A6-8384-23F4F4D3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80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B0A5-279D-42E7-9019-DD2BB433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2A11-9756-4D63-8E2B-57AE9205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Apply an operation to everything in two vectors (column)</a:t>
            </a:r>
          </a:p>
          <a:p>
            <a:r>
              <a:rPr lang="en-US" dirty="0"/>
              <a:t>Function can be passed as either:</a:t>
            </a:r>
          </a:p>
          <a:p>
            <a:pPr lvl="1"/>
            <a:r>
              <a:rPr lang="en-US" dirty="0"/>
              <a:t>Any function that takes two arguments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max(x, y)</a:t>
            </a:r>
            <a:r>
              <a:rPr lang="en-US" dirty="0"/>
              <a:t>, returns the larger</a:t>
            </a:r>
          </a:p>
          <a:p>
            <a:pPr lvl="1"/>
            <a:r>
              <a:rPr lang="en-US" dirty="0"/>
              <a:t>Any function passed as a formula</a:t>
            </a:r>
          </a:p>
          <a:p>
            <a:pPr lvl="2"/>
            <a:r>
              <a:rPr lang="en-US" dirty="0"/>
              <a:t>Lambda / Anonymous function</a:t>
            </a:r>
          </a:p>
          <a:p>
            <a:pPr lvl="2"/>
            <a:r>
              <a:rPr lang="en-US" dirty="0"/>
              <a:t>Start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/>
              <a:t> to indicate formula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.x and .y</a:t>
            </a: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 3 * .y + 5 * .x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~ paste(.x, .y)) </a:t>
            </a:r>
            <a:r>
              <a:rPr lang="en-US" dirty="0"/>
              <a:t>will concatenate corresponding strings!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0DBA-2A1D-4539-B42F-85B84C92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DFAB-396D-4ECF-9FFB-BA577D4E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D19F-D19C-47A6-8384-23F4F4D3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5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ECCD-CF76-4B0E-B6F2-D5799ADB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AND KEEP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D2A7-960E-4809-AEB0-370D35C4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get the data you really want</a:t>
            </a:r>
          </a:p>
          <a:p>
            <a:r>
              <a:rPr lang="en-US" dirty="0"/>
              <a:t>Formulas again!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~ .x &lt; 2.0)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::keep(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~ .x &gt; 3.8)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dirty="0">
                <a:cs typeface="Courier New" panose="02070309020205020404" pitchFamily="49" charset="0"/>
              </a:rPr>
              <a:t>means that we’re specifying what package we’re looking in.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1778-83BF-4D9C-80F5-548A79C1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37D9A-1788-458D-85C1-E57833EE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BA80B-8F96-4D2E-9BA8-D64F675F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81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ECCD-CF76-4B0E-B6F2-D5799ADB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AND SOME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D2A7-960E-4809-AEB0-370D35C4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a list</a:t>
            </a:r>
          </a:p>
          <a:p>
            <a:r>
              <a:rPr lang="en-US" dirty="0"/>
              <a:t>What do you know? Formulas again!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~ .x &lt; 2.0)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~ .x &gt; 3.8)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1778-83BF-4D9C-80F5-548A79C1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37D9A-1788-458D-85C1-E57833EE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BA80B-8F96-4D2E-9BA8-D64F675F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2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7C7B52-4FB0-4A0B-B5E1-EDD5A9AD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TIDYVERSE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5128D3-FA6E-47E7-87E1-272DD4C10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and attractive packages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42CD-322A-4BBF-A5F9-A0BD7FF8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F9A1-04F4-4BAE-9142-17FB314C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1AE9-B6B5-4DDB-B0E8-6F790417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89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ECCD-CF76-4B0E-B6F2-D5799ADB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D2A7-960E-4809-AEB0-370D35C4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change certain values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modify_if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(vector, condition, operation)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modify_if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stateareas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~ .x &gt; 50000, ~ .x /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1778-83BF-4D9C-80F5-548A79C1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37D9A-1788-458D-85C1-E57833EE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BA80B-8F96-4D2E-9BA8-D64F675F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06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2CD6-B011-46A8-9A47-7E3AD0FD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D8F2-6A4D-4EE1-8023-B20D3C4C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many tasks at the same time</a:t>
            </a:r>
          </a:p>
          <a:p>
            <a:r>
              <a:rPr lang="en-US" dirty="0"/>
              <a:t>Considerable speedup!</a:t>
            </a:r>
          </a:p>
          <a:p>
            <a:r>
              <a:rPr lang="en-US" dirty="0" err="1"/>
              <a:t>furrr</a:t>
            </a:r>
            <a:r>
              <a:rPr lang="en-US" dirty="0"/>
              <a:t>: leverage parallel computation for purr</a:t>
            </a:r>
          </a:p>
          <a:p>
            <a:pPr lvl="1"/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to your script</a:t>
            </a:r>
          </a:p>
          <a:p>
            <a:pPr lvl="1"/>
            <a:r>
              <a:rPr lang="en-US" dirty="0"/>
              <a:t>Just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over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, and similarly for other functions!</a:t>
            </a:r>
          </a:p>
          <a:p>
            <a:r>
              <a:rPr lang="en-US" dirty="0"/>
              <a:t>Ex: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4D0B-69F9-46DE-A9F4-524D5DED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3C41-4DEE-4F1E-BF3C-57EFEEB4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27A91-5286-414F-BEF7-86ACFEEB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9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B622D1-34BF-44D8-BDC0-3D31803E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  <a:br>
              <a:rPr lang="en-US" dirty="0"/>
            </a:br>
            <a:r>
              <a:rPr lang="en-US" dirty="0"/>
              <a:t>WITH DPLYR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6D9B92-0C9B-4797-BC66-E014C6A32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vocabulary of common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C02FB-F57E-4A39-8820-BCD7DA0F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278C-B6CF-46D2-A2D7-DB522B8F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72A8-158A-417B-B985-B4D802B5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89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B27B-A036-46B4-8273-B00B4CC0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6DA3-E238-45FB-9460-C178D50D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Subsetting a data frame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condition)</a:t>
            </a:r>
          </a:p>
          <a:p>
            <a:pPr lvl="1"/>
            <a:r>
              <a:rPr lang="en-US" dirty="0"/>
              <a:t>Use column names as-is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filter(states, Area &gt; 50000)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use multiple column names!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6012-E22D-4816-AAB2-FA54D59A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5683-DD74-4221-B1D1-E97AA77E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6B8A-86A7-4271-AD53-EA475A59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67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B27B-A036-46B4-8273-B00B4CC0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MUTATE AND TRANSMUTE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6DA3-E238-45FB-9460-C178D50D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Create new columns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Similar to </a:t>
            </a:r>
            <a:r>
              <a:rPr lang="en-US" dirty="0" err="1">
                <a:cs typeface="Courier New" panose="02070309020205020404" pitchFamily="49" charset="0"/>
              </a:rPr>
              <a:t>purrr’s</a:t>
            </a:r>
            <a:r>
              <a:rPr lang="en-US" dirty="0">
                <a:cs typeface="Courier New" panose="02070309020205020404" pitchFamily="49" charset="0"/>
              </a:rPr>
              <a:t> mapping functions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dirty="0">
                <a:cs typeface="Courier New" panose="02070309020205020404" pitchFamily="49" charset="0"/>
              </a:rPr>
              <a:t>: add column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transmute</a:t>
            </a:r>
            <a:r>
              <a:rPr lang="en-US" dirty="0">
                <a:cs typeface="Courier New" panose="02070309020205020404" pitchFamily="49" charset="0"/>
              </a:rPr>
              <a:t>: delete everything but column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mutate(df,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6012-E22D-4816-AAB2-FA54D59A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5683-DD74-4221-B1D1-E97AA77E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6B8A-86A7-4271-AD53-EA475A59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6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B27B-A036-46B4-8273-B00B4CC0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PURRR WITH TIBBLES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6DA3-E238-45FB-9460-C178D50D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purrr</a:t>
            </a:r>
            <a:r>
              <a:rPr lang="en-US" dirty="0">
                <a:cs typeface="Courier New" panose="02070309020205020404" pitchFamily="49" charset="0"/>
              </a:rPr>
              <a:t> can be extremely useful when you’re dealing with data tables as well!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statedata$Area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modify_if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statedata$Area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~ .x &gt; 50000, ~ .x + 20)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6012-E22D-4816-AAB2-FA54D59A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5683-DD74-4221-B1D1-E97AA77E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6B8A-86A7-4271-AD53-EA475A59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42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C6FE-E79C-4C80-88FE-72C34F9C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1A6E-EBE5-4696-830C-DB21AF26D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rows by some criterion</a:t>
            </a:r>
          </a:p>
          <a:p>
            <a:pPr lvl="1"/>
            <a:r>
              <a:rPr lang="en-US" dirty="0"/>
              <a:t>Specify as column 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arrange(states, Area)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desc() </a:t>
            </a:r>
            <a:r>
              <a:rPr lang="en-US" dirty="0"/>
              <a:t>to switch order!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arrange(states, desc(Area))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BADC7-C4F0-4682-AB40-262467FD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0E38-D198-41BA-A22B-F75B4D93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146F-7E0F-4CA1-971D-E4BDF048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70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E4A7-44B8-4AF2-8CD7-D2F4583F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/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9079-854B-411C-B824-947E44C1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data from two </a:t>
            </a:r>
            <a:r>
              <a:rPr lang="en-US" dirty="0" err="1"/>
              <a:t>tibbles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Must share one column. Specify this as the “by” argument.</a:t>
            </a:r>
          </a:p>
          <a:p>
            <a:pPr lvl="1"/>
            <a:r>
              <a:rPr lang="en-US" dirty="0"/>
              <a:t>Adds columns from both </a:t>
            </a:r>
            <a:r>
              <a:rPr lang="en-US" dirty="0" err="1"/>
              <a:t>tibbles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Inner: keep only rows that are in both</a:t>
            </a:r>
          </a:p>
          <a:p>
            <a:pPr lvl="1"/>
            <a:r>
              <a:rPr lang="en-US" dirty="0"/>
              <a:t>Left: keep all in first argument</a:t>
            </a:r>
          </a:p>
          <a:p>
            <a:pPr lvl="1"/>
            <a:r>
              <a:rPr lang="en-US" dirty="0"/>
              <a:t>Right: keep all rows in second argument</a:t>
            </a:r>
          </a:p>
          <a:p>
            <a:pPr lvl="1"/>
            <a:r>
              <a:rPr lang="en-US" dirty="0"/>
              <a:t>Outer: keep all rows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outer_join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F28-A0DD-44D1-99BD-6CDDA65C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6681-CDCF-4CCC-998D-14B77E6C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AA25-7DC0-4506-9B3F-554960FA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8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E4A7-44B8-4AF2-8CD7-D2F4583F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/ MERGE: VENN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9079-854B-411C-B824-947E44C1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F28-A0DD-44D1-99BD-6CDDA65C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6681-CDCF-4CCC-998D-14B77E6C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AA25-7DC0-4506-9B3F-554960FA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46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E4A7-44B8-4AF2-8CD7-D2F4583F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/ MERGE: MORE 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9079-854B-411C-B824-947E44C1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F28-A0DD-44D1-99BD-6CDDA65C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6681-CDCF-4CCC-998D-14B77E6C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AA25-7DC0-4506-9B3F-554960FA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0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THE TIDYVERSE?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72C546-7E83-4A84-BA9F-EA0D0CA5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Hadley Wickham’s brainchild</a:t>
            </a:r>
          </a:p>
          <a:p>
            <a:r>
              <a:rPr lang="en-US" dirty="0"/>
              <a:t>The most important and influential development in R in the past decade</a:t>
            </a:r>
          </a:p>
          <a:p>
            <a:r>
              <a:rPr lang="en-US" dirty="0"/>
              <a:t>An ecosystem of packages that hold a similar philosophy about tidy data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E4A7-44B8-4AF2-8CD7-D2F4583F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9079-854B-411C-B824-947E44C1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by a categorical variable</a:t>
            </a:r>
          </a:p>
          <a:p>
            <a:pPr lvl="1"/>
            <a:r>
              <a:rPr lang="en-US" dirty="0"/>
              <a:t>Won’t immediately change the </a:t>
            </a:r>
            <a:r>
              <a:rPr lang="en-US" dirty="0" err="1"/>
              <a:t>tibble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(students, major)</a:t>
            </a:r>
          </a:p>
          <a:p>
            <a:r>
              <a:rPr lang="en-US" dirty="0">
                <a:cs typeface="Courier New" panose="02070309020205020404" pitchFamily="49" charset="0"/>
              </a:rPr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 </a:t>
            </a:r>
            <a:r>
              <a:rPr lang="en-US" dirty="0">
                <a:cs typeface="Courier New" panose="02070309020205020404" pitchFamily="49" charset="0"/>
              </a:rPr>
              <a:t>to make sure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cs typeface="Courier New" panose="02070309020205020404" pitchFamily="49" charset="0"/>
              </a:rPr>
              <a:t> worked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F28-A0DD-44D1-99BD-6CDDA65C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6681-CDCF-4CCC-998D-14B77E6C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AA25-7DC0-4506-9B3F-554960FA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01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C6FE-E79C-4C80-88FE-72C34F9C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1A6E-EBE5-4696-830C-DB21AF26D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a measurement of a vector</a:t>
            </a:r>
          </a:p>
          <a:p>
            <a:pPr lvl="1"/>
            <a:r>
              <a:rPr lang="en-US" dirty="0"/>
              <a:t>mean, median, range,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summarize(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=mean(column))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summarize_all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summary): </a:t>
            </a:r>
            <a:r>
              <a:rPr lang="en-US" dirty="0"/>
              <a:t>apply to all columns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summarize_all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(states, mean)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BADC7-C4F0-4682-AB40-262467FD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0E38-D198-41BA-A22B-F75B4D93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146F-7E0F-4CA1-971D-E4BDF048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01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87A0-6F31-4A21-ACD0-FE8A0EAF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8887-9B0E-44EE-96AD-018B60F0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Easily combine many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  <a:r>
              <a:rPr lang="en-US" dirty="0">
                <a:cs typeface="Courier New" panose="02070309020205020404" pitchFamily="49" charset="0"/>
              </a:rPr>
              <a:t>at the end of a line (not the start of </a:t>
            </a:r>
            <a:r>
              <a:rPr lang="en-US">
                <a:cs typeface="Courier New" panose="02070309020205020404" pitchFamily="49" charset="0"/>
              </a:rPr>
              <a:t>the next one!)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package</a:t>
            </a:r>
          </a:p>
          <a:p>
            <a:pPr lvl="1"/>
            <a:r>
              <a:rPr lang="en-US" dirty="0"/>
              <a:t>Chains operations together by passing along the first argument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states %&gt;%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filter(Area &gt; 50000) %&gt;%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mutate(density = Population / Area) %&gt;%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summarize(avg=mean(density))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Instead of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summarize(mutate(filter(states, Area &gt; 50000),   density=Population / Area), avg = mean(density))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A16B2-C60B-487F-B375-1D39D8DE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90653-BBD4-4EE6-A72C-B74A92C1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00C04-F127-4514-B7CF-AEEB3F54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53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B622D1-34BF-44D8-BDC0-3D31803E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</a:t>
            </a:r>
            <a:br>
              <a:rPr lang="en-US" dirty="0"/>
            </a:br>
            <a:r>
              <a:rPr lang="en-US" dirty="0"/>
              <a:t>WITH GGPLOT2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6D9B92-0C9B-4797-BC66-E014C6A32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Versatile and customizable plotting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C02FB-F57E-4A39-8820-BCD7DA0F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278C-B6CF-46D2-A2D7-DB522B8F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72A8-158A-417B-B985-B4D802B5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48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1801-2E3E-485F-82B8-81F94CAC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LAYERED PLOTTING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C6AF-F6AE-4708-966A-6ECE19BE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EF07-9EEF-437A-AC4E-2B14BC28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591F-3ACD-494A-9A2B-670AE711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70CE-B53B-4527-BDF0-0FA1B017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95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1801-2E3E-485F-82B8-81F94CAC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C6AF-F6AE-4708-966A-6ECE19BE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EF07-9EEF-437A-AC4E-2B14BC28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591F-3ACD-494A-9A2B-670AE711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70CE-B53B-4527-BDF0-0FA1B017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8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2A62-78C8-40EF-A013-D6F0DC8A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CA4E4-3313-4802-884F-A7157A5C5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233A-9ECB-4631-AC6A-87E78610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B5CB-F1EA-4D91-9B7C-3992A69C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A9BB-53F5-4A07-87B1-9155518E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28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CEAC-2500-40D0-B447-4F4FC891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A63E-863F-463B-85EA-DB461912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A380E-0B0F-4BC2-923E-26A60084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E7F1-5952-4CD5-928E-D5BD868D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041A-1824-4A4D-A98C-12CC6F5E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04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272F-7F81-477F-8457-DF92B49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(GEOMS)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07E2-E3EA-4C43-9AA0-BE38BA10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F671-EF2F-4B41-B0DF-212711FF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84EA-9794-42B6-89F0-804EDF8F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DA6F-0E92-4216-B0CA-EB20441D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30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272F-7F81-477F-8457-DF92B49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(GEOMS):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07E2-E3EA-4C43-9AA0-BE38BA10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F671-EF2F-4B41-B0DF-212711FF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84EA-9794-42B6-89F0-804EDF8F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DA6F-0E92-4216-B0CA-EB20441D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1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D2C8-CA66-4474-9054-C86682ED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TIDY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B716-6636-4CE5-AF81-A8022A95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rules:</a:t>
            </a:r>
          </a:p>
          <a:p>
            <a:pPr lvl="1"/>
            <a:r>
              <a:rPr lang="en-US" dirty="0"/>
              <a:t>Row is an observation</a:t>
            </a:r>
          </a:p>
          <a:p>
            <a:pPr lvl="1"/>
            <a:r>
              <a:rPr lang="en-US" dirty="0"/>
              <a:t>Column is a variable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92FF7-2196-494F-A448-BB3E07B4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60DC-41A9-4763-9A01-DADA907D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E5DC-8415-4C59-968F-565BD51F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8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272F-7F81-477F-8457-DF92B49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(GEOMS): 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07E2-E3EA-4C43-9AA0-BE38BA10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F671-EF2F-4B41-B0DF-212711FF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84EA-9794-42B6-89F0-804EDF8F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DA6F-0E92-4216-B0CA-EB20441D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60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9A2E-AE39-4CCA-B55F-42F285F2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(GEOMS):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8FFC-928C-48A4-B460-584EF7C0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F78F-96EA-4231-BDDD-33FC0179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5161D-777B-4BBE-81D2-EB323B42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8E905-9CD6-41B2-BD6F-90D8CCFE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60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272F-7F81-477F-8457-DF92B49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07E2-E3EA-4C43-9AA0-BE38BA10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F671-EF2F-4B41-B0DF-212711FF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84EA-9794-42B6-89F0-804EDF8F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DA6F-0E92-4216-B0CA-EB20441D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72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068E-C01E-4BED-AF24-C2E9D57D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46B7-6BDE-4F21-A09D-FE7EF30B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3CF3-42A7-4E41-869A-BE3767CD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33ADC-5CEC-49E7-BF4C-B805C52E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A732-BBD1-4FE8-891E-2C7E97D8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42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068E-C01E-4BED-AF24-C2E9D57D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46B7-6BDE-4F21-A09D-FE7EF30B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3CF3-42A7-4E41-869A-BE3767CD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33ADC-5CEC-49E7-BF4C-B805C52E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A732-BBD1-4FE8-891E-2C7E97D8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38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E55C-1D1A-4A9F-8642-A70D3233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E7F0-95B2-48B3-AE13-C6A98FE00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899FC-979F-477E-96F7-1EC709A1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767A-D929-4954-970D-E16719EC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CE1FE-97DC-4E1A-B048-0A1A42B4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464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F5CD-9232-4308-9E65-DB6DA7EB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A16E-823F-4C14-86FD-FED8F2321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F9B61-B132-4A1F-956F-C7FA5894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0B43-4E0D-4617-A8E2-BB5B9401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36E9-613D-4BC5-B0F7-4BBB217D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01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7C7B52-4FB0-4A0B-B5E1-EDD5A9AD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TOGETHER NOW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5128D3-FA6E-47E7-87E1-272DD4C10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Integrating all the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42CD-322A-4BBF-A5F9-A0BD7FF8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F9A1-04F4-4BAE-9142-17FB314C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1AE9-B6B5-4DDB-B0E8-6F790417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40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AEC1-B86D-49DC-8240-FC110A09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 TIDYVERSE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5980-9286-4387-A5A5-A575E659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AD3C-9F7E-457C-AE3F-422282C0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C866-EB47-455D-BF46-BFC50304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3362D-7208-43A1-B722-15CB9305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89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A85-5F97-4785-BA4C-680457A0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3C36B6-F28F-4BE7-9B27-1DD6F6385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of this tutorial is based on Hadley Wickham’s Amazing </a:t>
            </a:r>
            <a:r>
              <a:rPr lang="en-US" i="1" dirty="0"/>
              <a:t>R For Data Science</a:t>
            </a:r>
            <a:r>
              <a:rPr lang="en-US" dirty="0"/>
              <a:t>, available for free at </a:t>
            </a:r>
            <a:r>
              <a:rPr lang="en-US" dirty="0">
                <a:hlinkClick r:id="rId2"/>
              </a:rPr>
              <a:t>https://r4ds.had.co.nz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hex stickers are used under the terms of the Creative Commons 1.0 Universal license.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3D3F-8307-4B2B-85E0-9639DD7F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B1389-2798-4D26-8CCE-27767E9E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B88B7-3533-4306-8F51-5BF384E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6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C3F2-CBDA-4672-8B83-4F930CB2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UNTIDY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26D5-D5E3-443C-90A8-1F589C6C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D2A5-24F2-4C7D-9E1A-9436BD79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9B3FC-7BE6-4A8E-92E4-564BC33E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D5C6-6376-4F7A-B222-7E3A35E0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18C9-37B1-4A44-BDC9-66C93A37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CB89-3DE6-4D10-A1F7-AA94A3C5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7839-776B-4589-AF4D-7397BC31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8EC1-C8AC-4904-9B4B-7B50AD1E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E43A-9C3A-45B5-A29D-838E6783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8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  <a:br>
              <a:rPr lang="en-US" dirty="0"/>
            </a:br>
            <a:r>
              <a:rPr lang="en-US" dirty="0"/>
              <a:t>WITH TIBBLES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modernized approach to data frames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1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TIBBLES?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Fixes many annoyances with base R</a:t>
            </a:r>
          </a:p>
          <a:p>
            <a:pPr lvl="1"/>
            <a:r>
              <a:rPr lang="en-US" dirty="0" err="1"/>
              <a:t>stringsAsFactors</a:t>
            </a:r>
            <a:endParaRPr lang="en-US" dirty="0"/>
          </a:p>
          <a:p>
            <a:pPr lvl="1"/>
            <a:r>
              <a:rPr lang="en-US" dirty="0"/>
              <a:t>Partial column name matching</a:t>
            </a:r>
          </a:p>
          <a:p>
            <a:pPr lvl="1"/>
            <a:r>
              <a:rPr lang="en-US" dirty="0"/>
              <a:t>Unhelpful printing</a:t>
            </a:r>
          </a:p>
          <a:p>
            <a:r>
              <a:rPr lang="en-US" dirty="0"/>
              <a:t>Very easy to use with all the packages we are going to talk about today!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A098-C6E6-4EFF-89D4-4E2579E3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TIBBLES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30EB-BBFF-4E48-AAD5-A2A14CE8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an existing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/>
              <a:t> to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/>
              <a:t>:</a:t>
            </a: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as_tibble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(df)</a:t>
            </a:r>
          </a:p>
          <a:p>
            <a:r>
              <a:rPr lang="en-US" dirty="0"/>
              <a:t>Convert an existing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/>
              <a:t> to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Typical asymmetry</a:t>
            </a:r>
          </a:p>
          <a:p>
            <a:pPr lvl="1"/>
            <a:r>
              <a:rPr lang="en-US" dirty="0"/>
              <a:t>Base R uses periods a lot</a:t>
            </a:r>
          </a:p>
          <a:p>
            <a:pPr lvl="1"/>
            <a:r>
              <a:rPr lang="en-US" dirty="0" err="1"/>
              <a:t>Tidyverse</a:t>
            </a:r>
            <a:r>
              <a:rPr lang="en-US" dirty="0"/>
              <a:t> prefers underscores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30FEA-F721-4C6A-99EA-F0C4FD86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9460F-2B9A-44B8-A446-7E2F0C99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9086C-5DE7-4831-876E-27FB795F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17470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292</TotalTime>
  <Words>2168</Words>
  <Application>Microsoft Office PowerPoint</Application>
  <PresentationFormat>Widescreen</PresentationFormat>
  <Paragraphs>336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fondren scholarship services</vt:lpstr>
      <vt:lpstr>R Visualization and Data Manipulation </vt:lpstr>
      <vt:lpstr>ABOUT THE TIDYVERSE</vt:lpstr>
      <vt:lpstr>WHAT IS THE TIDYVERSE?</vt:lpstr>
      <vt:lpstr>SO, WHAT IS TIDY DATA?</vt:lpstr>
      <vt:lpstr>EXAMPLES OF UNTIDY DATA</vt:lpstr>
      <vt:lpstr>TIDYING UP</vt:lpstr>
      <vt:lpstr>DATA STORAGE WITH TIBBLES</vt:lpstr>
      <vt:lpstr>WHY TIBBLES?</vt:lpstr>
      <vt:lpstr>CONVERTING TO TIBBLES</vt:lpstr>
      <vt:lpstr>MAKING TIBBLES</vt:lpstr>
      <vt:lpstr>ACCESSING TIBBLES</vt:lpstr>
      <vt:lpstr>DATA ACQUISITION WITH READR</vt:lpstr>
      <vt:lpstr>READING DATA, TIDY-STYLE!</vt:lpstr>
      <vt:lpstr>VECTOR MANIPULATION  WITH PURRR AND FURRR</vt:lpstr>
      <vt:lpstr>THE FUNCTIONAL APPROACH</vt:lpstr>
      <vt:lpstr>MAP</vt:lpstr>
      <vt:lpstr>MAP2</vt:lpstr>
      <vt:lpstr>DELETE AND KEEP</vt:lpstr>
      <vt:lpstr>EVERY AND SOME</vt:lpstr>
      <vt:lpstr>MODIFY IF</vt:lpstr>
      <vt:lpstr>EASY PARALLELIZATION</vt:lpstr>
      <vt:lpstr>DATA MANIPULATION WITH DPLYR</vt:lpstr>
      <vt:lpstr>FILTER</vt:lpstr>
      <vt:lpstr>MUTATE AND TRANSMUTE</vt:lpstr>
      <vt:lpstr>USING PURRR WITH TIBBLES</vt:lpstr>
      <vt:lpstr>ARRANGE</vt:lpstr>
      <vt:lpstr>JOIN / MERGE</vt:lpstr>
      <vt:lpstr>JOIN / MERGE: VENN DIAGRAMS</vt:lpstr>
      <vt:lpstr>JOIN / MERGE: MORE PICTURES</vt:lpstr>
      <vt:lpstr>GROUP BY</vt:lpstr>
      <vt:lpstr>SUMMARIZE</vt:lpstr>
      <vt:lpstr>THE PIPE</vt:lpstr>
      <vt:lpstr>VISUALIZING DATA WITH GGPLOT2</vt:lpstr>
      <vt:lpstr>THE LAYERED PLOTTING MODEL</vt:lpstr>
      <vt:lpstr>COORDINATES</vt:lpstr>
      <vt:lpstr>MAPPINGS</vt:lpstr>
      <vt:lpstr>STATS</vt:lpstr>
      <vt:lpstr>PLOTS (GEOMS)</vt:lpstr>
      <vt:lpstr>PLOTS (GEOMS): POINTS</vt:lpstr>
      <vt:lpstr>PLOTS (GEOMS): BOXPLOTS</vt:lpstr>
      <vt:lpstr>PLOTS (GEOMS): HISTOGRAMS</vt:lpstr>
      <vt:lpstr>FACETS</vt:lpstr>
      <vt:lpstr>COLORS</vt:lpstr>
      <vt:lpstr>LABELING</vt:lpstr>
      <vt:lpstr>A TEMPLATE</vt:lpstr>
      <vt:lpstr>PUTTING IT TOGETHER</vt:lpstr>
      <vt:lpstr>ALL TOGETHER NOW</vt:lpstr>
      <vt:lpstr>A FULL TIDYVERSE WORKFLOW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183</cp:revision>
  <dcterms:created xsi:type="dcterms:W3CDTF">2019-05-29T19:12:27Z</dcterms:created>
  <dcterms:modified xsi:type="dcterms:W3CDTF">2019-07-07T20:14:33Z</dcterms:modified>
</cp:coreProperties>
</file>