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52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98" r:id="rId20"/>
    <p:sldId id="297" r:id="rId21"/>
    <p:sldId id="279" r:id="rId22"/>
    <p:sldId id="301" r:id="rId23"/>
    <p:sldId id="302" r:id="rId24"/>
    <p:sldId id="303" r:id="rId25"/>
    <p:sldId id="280" r:id="rId26"/>
    <p:sldId id="304" r:id="rId27"/>
    <p:sldId id="310" r:id="rId28"/>
    <p:sldId id="311" r:id="rId29"/>
    <p:sldId id="316" r:id="rId30"/>
    <p:sldId id="317" r:id="rId31"/>
    <p:sldId id="321" r:id="rId32"/>
    <p:sldId id="318" r:id="rId33"/>
    <p:sldId id="319" r:id="rId34"/>
    <p:sldId id="320" r:id="rId35"/>
    <p:sldId id="281" r:id="rId36"/>
    <p:sldId id="282" r:id="rId37"/>
    <p:sldId id="283" r:id="rId38"/>
    <p:sldId id="284" r:id="rId39"/>
    <p:sldId id="299" r:id="rId40"/>
    <p:sldId id="300" r:id="rId41"/>
    <p:sldId id="314" r:id="rId42"/>
    <p:sldId id="315" r:id="rId43"/>
    <p:sldId id="285" r:id="rId44"/>
    <p:sldId id="305" r:id="rId45"/>
    <p:sldId id="307" r:id="rId46"/>
    <p:sldId id="312" r:id="rId47"/>
    <p:sldId id="313" r:id="rId48"/>
    <p:sldId id="306" r:id="rId49"/>
    <p:sldId id="309" r:id="rId50"/>
    <p:sldId id="26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 descr="A picture containing wall, photo&#10;&#10;Description automatically generated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36" y="1605064"/>
            <a:ext cx="6761123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r>
              <a:rPr lang="en-US" dirty="0"/>
              <a:t>Once we have our data stationary (or at least close), we can build amazing models!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Also,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 descr="A close up of an object&#10;&#10;Description automatically generated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I’M STATIONARY?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A5-720C-4201-AB4E-B30CDAF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Augmented Dickey-Fuller test to the rescue!</a:t>
            </a:r>
          </a:p>
          <a:p>
            <a:pPr lvl="1"/>
            <a:r>
              <a:rPr lang="en-US" dirty="0"/>
              <a:t>The p-value in the output is a measure of how stationary the series is</a:t>
            </a:r>
          </a:p>
          <a:p>
            <a:pPr lvl="1"/>
            <a:r>
              <a:rPr lang="en-US" dirty="0"/>
              <a:t>If you have less than ~0.5, you’re all set to model!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 Time Series)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modeling, forecasting, evaluating, plus explaining what these plots mean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MODELING PHILOSOPHY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wrong, but some are useful” – George Box</a:t>
            </a:r>
          </a:p>
          <a:p>
            <a:pPr lvl="1"/>
            <a:r>
              <a:rPr lang="en-US" dirty="0"/>
              <a:t>You’ll never get everything right</a:t>
            </a:r>
          </a:p>
          <a:p>
            <a:r>
              <a:rPr lang="en-US" dirty="0"/>
              <a:t>Try a bunch of things and see what works!</a:t>
            </a:r>
          </a:p>
          <a:p>
            <a:r>
              <a:rPr lang="en-US" dirty="0"/>
              <a:t>Interpretability matters</a:t>
            </a:r>
          </a:p>
          <a:p>
            <a:pPr lvl="1"/>
            <a:r>
              <a:rPr lang="en-US" dirty="0"/>
              <a:t>If we can predict well but we have absolutely no idea why, is the model really what we want?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FORECASTING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all our data to model, and then “forecast” based on that, we’re cheating!</a:t>
            </a:r>
          </a:p>
          <a:p>
            <a:pPr lvl="1"/>
            <a:r>
              <a:rPr lang="en-US" dirty="0"/>
              <a:t>A model could just memorize what we put in and get a perfect score</a:t>
            </a:r>
          </a:p>
          <a:p>
            <a:r>
              <a:rPr lang="en-US" dirty="0"/>
              <a:t>The real test of a model is its ability to forecast on unknown data</a:t>
            </a:r>
          </a:p>
          <a:p>
            <a:r>
              <a:rPr lang="en-US" dirty="0"/>
              <a:t>Solution: choose a point (usually ~70% of the way through the data set) and split the data into two chunks: before and after</a:t>
            </a:r>
          </a:p>
          <a:p>
            <a:r>
              <a:rPr lang="en-US" dirty="0"/>
              <a:t>Model with the first chunk, and check forecasting ability on the second chunk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5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statistical measures don’t apply well to time series</a:t>
            </a:r>
          </a:p>
          <a:p>
            <a:r>
              <a:rPr lang="en-US" dirty="0"/>
              <a:t>I’m going to be using mean relative error, which measures how close our predictions are on average to the true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/>
          <a:p>
            <a:r>
              <a:rPr lang="en-US" dirty="0"/>
              <a:t>A SAMPLE FORECAST GRAPH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681" cy="4351338"/>
          </a:xfrm>
        </p:spPr>
        <p:txBody>
          <a:bodyPr/>
          <a:lstStyle/>
          <a:p>
            <a:r>
              <a:rPr lang="en-US" dirty="0"/>
              <a:t>Vertical blue line: switch from train to test</a:t>
            </a:r>
          </a:p>
          <a:p>
            <a:r>
              <a:rPr lang="en-US" dirty="0"/>
              <a:t>Red: predictions</a:t>
            </a:r>
          </a:p>
          <a:p>
            <a:r>
              <a:rPr lang="en-US" dirty="0"/>
              <a:t>Faint red ribbon: a prediction interval, if applicable</a:t>
            </a:r>
          </a:p>
          <a:p>
            <a:pPr lvl="1"/>
            <a:r>
              <a:rPr lang="en-US" dirty="0"/>
              <a:t>Basically, “I think it’s probably in here somewhere”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AUTOCORRELATION?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how much values depend on previous values</a:t>
            </a:r>
          </a:p>
          <a:p>
            <a:r>
              <a:rPr lang="en-US" dirty="0"/>
              <a:t>The “autoregressive” part of ARIMA</a:t>
            </a:r>
          </a:p>
          <a:p>
            <a:pPr lvl="1"/>
            <a:r>
              <a:rPr lang="en-US" dirty="0"/>
              <a:t>So we’re modeling based on the assumption that these relationships matter and aren’t just random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MOVING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2529"/>
          </a:xfrm>
        </p:spPr>
        <p:txBody>
          <a:bodyPr>
            <a:normAutofit/>
          </a:bodyPr>
          <a:lstStyle/>
          <a:p>
            <a:r>
              <a:rPr lang="en-US" dirty="0"/>
              <a:t>Essentially, a sliding window of interest upon which we take an average</a:t>
            </a:r>
          </a:p>
          <a:p>
            <a:r>
              <a:rPr lang="en-US" dirty="0"/>
              <a:t>Say we have a list of 1, 7, 10, 13, and 2</a:t>
            </a:r>
          </a:p>
          <a:p>
            <a:r>
              <a:rPr lang="en-US" dirty="0"/>
              <a:t>A moving average of order 3 would take all triples of components and average them</a:t>
            </a:r>
          </a:p>
          <a:p>
            <a:pPr lvl="1"/>
            <a:r>
              <a:rPr lang="en-US" dirty="0"/>
              <a:t>(1 + 7 + 10)/3, (7 + 10 + 13)/3, (10 + 13 + 2)/3</a:t>
            </a:r>
          </a:p>
          <a:p>
            <a:pPr lvl="1"/>
            <a:r>
              <a:rPr lang="en-US" dirty="0"/>
              <a:t>Notice we’re losing data points!</a:t>
            </a:r>
          </a:p>
          <a:p>
            <a:r>
              <a:rPr lang="en-US" dirty="0"/>
              <a:t>A kind of smoothing to reduce the effect of massive spikes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plot of a range of autocorrelations for different orders</a:t>
            </a:r>
          </a:p>
          <a:p>
            <a:pPr lvl="1"/>
            <a:r>
              <a:rPr lang="en-US" dirty="0"/>
              <a:t>How far back do we look?</a:t>
            </a:r>
          </a:p>
          <a:p>
            <a:r>
              <a:rPr lang="en-US" dirty="0"/>
              <a:t>Find the lag to the right of which the columns are (mostly) within the blue region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plot of a range of partial autocorrelations for different orders</a:t>
            </a:r>
          </a:p>
          <a:p>
            <a:pPr lvl="1"/>
            <a:r>
              <a:rPr lang="en-US" dirty="0"/>
              <a:t>How much smoothing do we apply?</a:t>
            </a:r>
          </a:p>
          <a:p>
            <a:r>
              <a:rPr lang="en-US" dirty="0"/>
              <a:t>Estimates the moving average component</a:t>
            </a:r>
          </a:p>
          <a:p>
            <a:r>
              <a:rPr lang="en-US" dirty="0"/>
              <a:t>Find the lag to the right of which the columns are (mostly) within the blue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number of autoregressive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autocorrelation plot!</a:t>
                </a:r>
              </a:p>
              <a:p>
                <a:r>
                  <a:rPr lang="en-US" dirty="0"/>
                  <a:t>A differencing order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What’s the order? Check the lagged scatterplots!</a:t>
                </a:r>
              </a:p>
              <a:p>
                <a:r>
                  <a:rPr lang="en-US" dirty="0"/>
                  <a:t>Some number of moving average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partial autocorrelation plot!</a:t>
                </a:r>
              </a:p>
              <a:p>
                <a:r>
                  <a:rPr lang="en-US" dirty="0"/>
                  <a:t>Or, you can just experiment!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library(forecast)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library(forecast)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9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is slow, especially when compared to our next class of models</a:t>
            </a:r>
          </a:p>
          <a:p>
            <a:r>
              <a:rPr lang="en-US" dirty="0"/>
              <a:t>Figuring out what values to use for the orders is not an exact science</a:t>
            </a:r>
          </a:p>
          <a:p>
            <a:pPr lvl="1"/>
            <a:r>
              <a:rPr lang="en-US" dirty="0"/>
              <a:t>Our plots give us a good idea, but it’s a good idea to try a few more in the general area</a:t>
            </a:r>
          </a:p>
          <a:p>
            <a:pPr lvl="1"/>
            <a:r>
              <a:rPr lang="en-US" dirty="0"/>
              <a:t>Can do a grid search, for example</a:t>
            </a:r>
          </a:p>
          <a:p>
            <a:pPr lvl="2"/>
            <a:r>
              <a:rPr lang="en-US"/>
              <a:t>Automatically try </a:t>
            </a:r>
            <a:r>
              <a:rPr lang="en-US" dirty="0"/>
              <a:t>a bunch of models and see what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sequences of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05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A great choice if you have some domain knowledge that lets you know that there are some ‘states’ in question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always easy to apply</a:t>
            </a:r>
          </a:p>
          <a:p>
            <a:pPr lvl="1"/>
            <a:r>
              <a:rPr lang="en-US" dirty="0"/>
              <a:t>Not always easy to interpret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87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depending on the problem, that one pro 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at Facebook was used as the main reference for the Prophet section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475</TotalTime>
  <Words>2449</Words>
  <Application>Microsoft Office PowerPoint</Application>
  <PresentationFormat>Widescreen</PresentationFormat>
  <Paragraphs>344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LAGGED SCATTERPLOTS EXAMPLE</vt:lpstr>
      <vt:lpstr>LAGGED SCATTERPLOTS EXAMPLE</vt:lpstr>
      <vt:lpstr>HOW DO I KNOW I’M STATIONARY?</vt:lpstr>
      <vt:lpstr>A FEW NOTES</vt:lpstr>
      <vt:lpstr>MY MODELING PHILOSOPHY</vt:lpstr>
      <vt:lpstr>MODELING FOR FORECASTING</vt:lpstr>
      <vt:lpstr>EVALUATING MODELS</vt:lpstr>
      <vt:lpstr>A SAMPLE FORECAST GRAPH</vt:lpstr>
      <vt:lpstr>ARIMA MODELS</vt:lpstr>
      <vt:lpstr>ARIMA MODELS</vt:lpstr>
      <vt:lpstr>WHAT IS AUTOCORRELATION?</vt:lpstr>
      <vt:lpstr>WHAT’S A MOVING AVERAGE?</vt:lpstr>
      <vt:lpstr>AUTOCORRELATION PLOTS</vt:lpstr>
      <vt:lpstr>PARTIAL AUTOCORRELATION PLOTS</vt:lpstr>
      <vt:lpstr>ARIMA COMPONENTS</vt:lpstr>
      <vt:lpstr>BUILDING THE MODEL</vt:lpstr>
      <vt:lpstr>A FEW THINGS ABOUT ARIMA</vt:lpstr>
      <vt:lpstr>PROPHET MODELS</vt:lpstr>
      <vt:lpstr>PROPHET MODELS</vt:lpstr>
      <vt:lpstr>MARKOV CHAIN MODELS</vt:lpstr>
      <vt:lpstr>MARKOV CHAIN MODELS</vt:lpstr>
      <vt:lpstr>NEURAL NETWORK APPROACHES</vt:lpstr>
      <vt:lpstr>NEURAL NETWORK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188</cp:revision>
  <dcterms:created xsi:type="dcterms:W3CDTF">2019-05-29T19:12:27Z</dcterms:created>
  <dcterms:modified xsi:type="dcterms:W3CDTF">2019-07-30T16:19:31Z</dcterms:modified>
</cp:coreProperties>
</file>