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50"/>
  </p:notesMasterIdLst>
  <p:sldIdLst>
    <p:sldId id="266" r:id="rId2"/>
    <p:sldId id="273" r:id="rId3"/>
    <p:sldId id="264" r:id="rId4"/>
    <p:sldId id="280" r:id="rId5"/>
    <p:sldId id="281" r:id="rId6"/>
    <p:sldId id="282" r:id="rId7"/>
    <p:sldId id="274" r:id="rId8"/>
    <p:sldId id="275" r:id="rId9"/>
    <p:sldId id="283" r:id="rId10"/>
    <p:sldId id="284" r:id="rId11"/>
    <p:sldId id="307" r:id="rId12"/>
    <p:sldId id="276" r:id="rId13"/>
    <p:sldId id="277" r:id="rId14"/>
    <p:sldId id="278" r:id="rId15"/>
    <p:sldId id="279" r:id="rId16"/>
    <p:sldId id="303" r:id="rId17"/>
    <p:sldId id="304" r:id="rId18"/>
    <p:sldId id="305" r:id="rId19"/>
    <p:sldId id="306" r:id="rId20"/>
    <p:sldId id="310" r:id="rId21"/>
    <p:sldId id="285" r:id="rId22"/>
    <p:sldId id="270" r:id="rId23"/>
    <p:sldId id="269" r:id="rId24"/>
    <p:sldId id="308" r:id="rId25"/>
    <p:sldId id="311" r:id="rId26"/>
    <p:sldId id="288" r:id="rId27"/>
    <p:sldId id="287" r:id="rId28"/>
    <p:sldId id="314" r:id="rId29"/>
    <p:sldId id="313" r:id="rId30"/>
    <p:sldId id="312" r:id="rId31"/>
    <p:sldId id="309" r:id="rId32"/>
    <p:sldId id="286" r:id="rId33"/>
    <p:sldId id="271" r:id="rId34"/>
    <p:sldId id="268" r:id="rId35"/>
    <p:sldId id="292" r:id="rId36"/>
    <p:sldId id="296" r:id="rId37"/>
    <p:sldId id="293" r:id="rId38"/>
    <p:sldId id="299" r:id="rId39"/>
    <p:sldId id="300" r:id="rId40"/>
    <p:sldId id="301" r:id="rId41"/>
    <p:sldId id="315" r:id="rId42"/>
    <p:sldId id="298" r:id="rId43"/>
    <p:sldId id="294" r:id="rId44"/>
    <p:sldId id="302" r:id="rId45"/>
    <p:sldId id="289" r:id="rId46"/>
    <p:sldId id="295" r:id="rId47"/>
    <p:sldId id="290" r:id="rId48"/>
    <p:sldId id="27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rea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raw.githubusercontent.com/rstudio/hex-stickers/master/PNG/read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873" y="2500906"/>
            <a:ext cx="1778577" cy="20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4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dpl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https://raw.githubusercontent.com/rstudio/hex-stickers/master/PNG/dplyr.png">
            <a:extLst>
              <a:ext uri="{FF2B5EF4-FFF2-40B4-BE49-F238E27FC236}">
                <a16:creationId xmlns:a16="http://schemas.microsoft.com/office/drawing/2014/main" id="{2B423E35-BB3A-420D-97DC-41C64528DC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2" y="2495549"/>
            <a:ext cx="1783201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8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ggplo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 descr="https://raw.githubusercontent.com/rstudio/hex-stickers/master/PNG/ggplot2.png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2" y="2495549"/>
            <a:ext cx="1783068" cy="2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2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purr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4384" y="2495549"/>
            <a:ext cx="1783064" cy="2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0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tidy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122" name="Picture 2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F76BB529-BB3C-45E9-92B0-880F5B9EC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14063" cy="1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56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ti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365125"/>
            <a:ext cx="1105254" cy="12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9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rea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raw.githubusercontent.com/rstudio/hex-stickers/master/PNG/read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05254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dpl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098" name="Picture 2" descr="https://raw.githubusercontent.com/rstudio/hex-stickers/master/PNG/dplyr.png">
            <a:extLst>
              <a:ext uri="{FF2B5EF4-FFF2-40B4-BE49-F238E27FC236}">
                <a16:creationId xmlns:a16="http://schemas.microsoft.com/office/drawing/2014/main" id="{84924D5D-31FF-4BA9-9128-2F2F5F93EF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65125"/>
            <a:ext cx="1105256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3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 descr="https://raw.githubusercontent.com/rstudio/hex-stickers/master/PNG/ggplot2.png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05257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purr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365125"/>
            <a:ext cx="1105254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62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72D18DC8-9A40-4D01-845D-4D6CB7B9B6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3" y="2503989"/>
            <a:ext cx="1783067" cy="20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ti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4384" y="2495550"/>
            <a:ext cx="1783064" cy="206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20" r:id="rId2"/>
    <p:sldLayoutId id="2147483727" r:id="rId3"/>
    <p:sldLayoutId id="2147483723" r:id="rId4"/>
    <p:sldLayoutId id="2147483719" r:id="rId5"/>
    <p:sldLayoutId id="2147483709" r:id="rId6"/>
    <p:sldLayoutId id="2147483725" r:id="rId7"/>
    <p:sldLayoutId id="2147483710" r:id="rId8"/>
    <p:sldLayoutId id="2147483728" r:id="rId9"/>
    <p:sldLayoutId id="2147483724" r:id="rId10"/>
    <p:sldLayoutId id="2147483721" r:id="rId11"/>
    <p:sldLayoutId id="2147483722" r:id="rId12"/>
    <p:sldLayoutId id="2147483726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Visualization and Data Manipulation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3076" name="Picture 4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5A8BE6FE-13B6-4535-A943-2337EFA6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48" y="2675379"/>
            <a:ext cx="2641538" cy="30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9F97-B0A8-4DB2-9DE0-969BB64F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2362-EAA1-46F7-BBD3-98F5DB3E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approach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(colname1=c(…), colname2=c(…))</a:t>
            </a:r>
          </a:p>
          <a:p>
            <a:r>
              <a:rPr lang="en-US" dirty="0"/>
              <a:t>Row approach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tribble(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~colname1, 	~colname2,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val1,			val2,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val3, 		val4,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0D1E-2834-437A-B521-E508A42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0EA0-C443-4DBC-AF3A-C12205C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2CF0-8A95-4DA8-A147-B61B55A2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9F97-B0A8-4DB2-9DE0-969BB64F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2362-EAA1-46F7-BBD3-98F5DB3E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Columns: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tbl$colname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>
                <a:cs typeface="Courier New" panose="02070309020205020404" pitchFamily="49" charset="0"/>
              </a:rPr>
              <a:t>returns a </a:t>
            </a:r>
            <a:r>
              <a:rPr lang="en-US" dirty="0" err="1">
                <a:cs typeface="Courier New" panose="02070309020205020404" pitchFamily="49" charset="0"/>
              </a:rPr>
              <a:t>tibble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pull(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>
                <a:cs typeface="Courier New" panose="02070309020205020404" pitchFamily="49" charset="0"/>
              </a:rPr>
              <a:t>returns a vector</a:t>
            </a:r>
          </a:p>
          <a:p>
            <a:r>
              <a:rPr lang="en-US" dirty="0">
                <a:cs typeface="Courier New" panose="02070309020205020404" pitchFamily="49" charset="0"/>
              </a:rPr>
              <a:t>Rows: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[index, 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slice(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index)</a:t>
            </a:r>
          </a:p>
          <a:p>
            <a:r>
              <a:rPr lang="en-US" dirty="0">
                <a:cs typeface="Courier New" panose="02070309020205020404" pitchFamily="49" charset="0"/>
              </a:rPr>
              <a:t>Note: the first options are inherited from base R, the other options are 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dirty="0">
                <a:cs typeface="Courier New" panose="02070309020205020404" pitchFamily="49" charset="0"/>
              </a:rPr>
              <a:t> package of the </a:t>
            </a:r>
            <a:r>
              <a:rPr lang="en-US" dirty="0" err="1">
                <a:cs typeface="Courier New" panose="02070309020205020404" pitchFamily="49" charset="0"/>
              </a:rPr>
              <a:t>tidyverse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0D1E-2834-437A-B521-E508A42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0EA0-C443-4DBC-AF3A-C12205C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2CF0-8A95-4DA8-A147-B61B55A2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br>
              <a:rPr lang="en-US" dirty="0"/>
            </a:br>
            <a:r>
              <a:rPr lang="en-US" dirty="0"/>
              <a:t>WITH READR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Fast, simple, and instantly in the </a:t>
            </a:r>
            <a:r>
              <a:rPr lang="en-US" dirty="0" err="1"/>
              <a:t>tidyverse</a:t>
            </a:r>
            <a:r>
              <a:rPr lang="en-US" dirty="0"/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DATA, TIDY-STYLE!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(“filename”)</a:t>
            </a:r>
          </a:p>
          <a:p>
            <a:pPr lvl="1"/>
            <a:r>
              <a:rPr lang="en-US" dirty="0"/>
              <a:t>Also, csv2 (;), </a:t>
            </a:r>
            <a:r>
              <a:rPr lang="en-US" dirty="0" err="1"/>
              <a:t>tsv</a:t>
            </a:r>
            <a:r>
              <a:rPr lang="en-US" dirty="0"/>
              <a:t> (tabs), and more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read_fwf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(“filename”,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fwf_widths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(c(3, 5, …)))</a:t>
            </a:r>
          </a:p>
          <a:p>
            <a:r>
              <a:rPr lang="en-US" dirty="0"/>
              <a:t>Other libraries for reading xlsx, json, xml and more!</a:t>
            </a:r>
          </a:p>
          <a:p>
            <a:pPr lvl="1"/>
            <a:r>
              <a:rPr lang="en-US" dirty="0" err="1"/>
              <a:t>readxl</a:t>
            </a:r>
            <a:r>
              <a:rPr lang="en-US" dirty="0"/>
              <a:t>, </a:t>
            </a:r>
            <a:r>
              <a:rPr lang="en-US" dirty="0" err="1"/>
              <a:t>tidyjson</a:t>
            </a:r>
            <a:r>
              <a:rPr lang="en-US" dirty="0"/>
              <a:t>, XML</a:t>
            </a:r>
          </a:p>
          <a:p>
            <a:r>
              <a:rPr lang="en-US" dirty="0"/>
              <a:t>Base 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read.fwf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Much slower!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/>
              <a:t>,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MANIPULATION </a:t>
            </a:r>
            <a:br>
              <a:rPr lang="en-US" dirty="0"/>
            </a:br>
            <a:r>
              <a:rPr lang="en-US" dirty="0"/>
              <a:t>WITH PURRR AND FURRR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and expressive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1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FUNCTIONAL APPROACH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is on the operation, not iteration</a:t>
            </a:r>
          </a:p>
          <a:p>
            <a:r>
              <a:rPr lang="en-US" dirty="0"/>
              <a:t>More concise</a:t>
            </a:r>
          </a:p>
          <a:p>
            <a:r>
              <a:rPr lang="en-US" dirty="0" err="1"/>
              <a:t>purrr</a:t>
            </a:r>
            <a:r>
              <a:rPr lang="en-US" dirty="0"/>
              <a:t> vs. for loops: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is extremely easy to parallelize, much cleaner and more expressive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8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B0A5-279D-42E7-9019-DD2BB433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2A11-9756-4D63-8E2B-57AE9205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Apply an operation to everything in a vector (column)</a:t>
            </a:r>
          </a:p>
          <a:p>
            <a:r>
              <a:rPr lang="en-US" dirty="0"/>
              <a:t>Function can be passed as either:</a:t>
            </a:r>
          </a:p>
          <a:p>
            <a:pPr lvl="1"/>
            <a:r>
              <a:rPr lang="en-US" dirty="0"/>
              <a:t>Any function that takes one argument</a:t>
            </a:r>
          </a:p>
          <a:p>
            <a:pPr lvl="2"/>
            <a:r>
              <a:rPr lang="en-US" dirty="0"/>
              <a:t>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, which converts a string of characters to lowercase</a:t>
            </a:r>
          </a:p>
          <a:p>
            <a:pPr lvl="1"/>
            <a:r>
              <a:rPr lang="en-US" dirty="0"/>
              <a:t>Any function can be passed as a formula</a:t>
            </a:r>
          </a:p>
          <a:p>
            <a:pPr lvl="2"/>
            <a:r>
              <a:rPr lang="en-US" dirty="0"/>
              <a:t>Lambda / Anonymous function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 to indicate formula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dirty="0"/>
              <a:t> is the name of the parameter of the function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3 + 5 * .x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map(a, ~ 3 + 5 * .x) </a:t>
            </a:r>
            <a:r>
              <a:rPr lang="en-US" dirty="0"/>
              <a:t>will take each value in a and multiply it by 5, then add 3!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0DBA-2A1D-4539-B42F-85B84C92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DFAB-396D-4ECF-9FFB-BA577D4E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19F-D19C-47A6-8384-23F4F4D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8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B0A5-279D-42E7-9019-DD2BB433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2A11-9756-4D63-8E2B-57AE9205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Apply an operation to everything in two vectors (column)</a:t>
            </a:r>
          </a:p>
          <a:p>
            <a:r>
              <a:rPr lang="en-US" dirty="0"/>
              <a:t>Function can be passed as either:</a:t>
            </a:r>
          </a:p>
          <a:p>
            <a:pPr lvl="1"/>
            <a:r>
              <a:rPr lang="en-US" dirty="0"/>
              <a:t>Any function that takes two arguments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max(x, y)</a:t>
            </a:r>
            <a:r>
              <a:rPr lang="en-US" dirty="0"/>
              <a:t>, returns the larger</a:t>
            </a:r>
          </a:p>
          <a:p>
            <a:pPr lvl="1"/>
            <a:r>
              <a:rPr lang="en-US" dirty="0"/>
              <a:t>Any function passed as a formula</a:t>
            </a:r>
          </a:p>
          <a:p>
            <a:pPr lvl="2"/>
            <a:r>
              <a:rPr lang="en-US" dirty="0"/>
              <a:t>Lambda / Anonymous function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 to indicate formula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.x and .y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3 * .y + 5 * .x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~ paste(.x, .y)) </a:t>
            </a:r>
            <a:r>
              <a:rPr lang="en-US" dirty="0"/>
              <a:t>will concatenate corresponding strings!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0DBA-2A1D-4539-B42F-85B84C92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DFAB-396D-4ECF-9FFB-BA577D4E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19F-D19C-47A6-8384-23F4F4D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5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ECCD-CF76-4B0E-B6F2-D5799ADB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AND KEEP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D2A7-960E-4809-AEB0-370D35C4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get the data you really want</a:t>
            </a:r>
          </a:p>
          <a:p>
            <a:r>
              <a:rPr lang="en-US" dirty="0"/>
              <a:t>Formulas again!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&lt; 2.0)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keep(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&gt; 3.8)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778-83BF-4D9C-80F5-548A79C1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7D9A-1788-458D-85C1-E57833EE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A80B-8F96-4D2E-9BA8-D64F675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8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ECCD-CF76-4B0E-B6F2-D5799ADB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AND SOME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D2A7-960E-4809-AEB0-370D35C4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a list</a:t>
            </a:r>
          </a:p>
          <a:p>
            <a:pPr lvl="1"/>
            <a:r>
              <a:rPr lang="en-US" dirty="0"/>
              <a:t>Is a condition always true?</a:t>
            </a:r>
          </a:p>
          <a:p>
            <a:pPr lvl="1"/>
            <a:r>
              <a:rPr lang="en-US" dirty="0"/>
              <a:t>Is a condition ever true?</a:t>
            </a:r>
          </a:p>
          <a:p>
            <a:r>
              <a:rPr lang="en-US" dirty="0"/>
              <a:t>What do you know? Formulas again!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&lt; 2.0)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&gt; 3.8)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778-83BF-4D9C-80F5-548A79C1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7D9A-1788-458D-85C1-E57833EE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A80B-8F96-4D2E-9BA8-D64F675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2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C7B52-4FB0-4A0B-B5E1-EDD5A9AD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TIDYVERSE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5128D3-FA6E-47E7-87E1-272DD4C10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and attractive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42CD-322A-4BBF-A5F9-A0BD7FF8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F9A1-04F4-4BAE-9142-17FB314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1AE9-B6B5-4DDB-B0E8-6F790417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8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ECCD-CF76-4B0E-B6F2-D5799ADB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D2A7-960E-4809-AEB0-370D35C4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change certain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modify_if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(vector, condition, operation)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modify_if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stateareas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&gt; 50000, ~ .x /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778-83BF-4D9C-80F5-548A79C1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7D9A-1788-458D-85C1-E57833EE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A80B-8F96-4D2E-9BA8-D64F675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2CD6-B011-46A8-9A47-7E3AD0FD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D8F2-6A4D-4EE1-8023-B20D3C4C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many tasks at the same time</a:t>
            </a:r>
          </a:p>
          <a:p>
            <a:r>
              <a:rPr lang="en-US" dirty="0"/>
              <a:t>Considerable speedup!</a:t>
            </a:r>
          </a:p>
          <a:p>
            <a:r>
              <a:rPr lang="en-US" dirty="0" err="1"/>
              <a:t>furrr</a:t>
            </a:r>
            <a:r>
              <a:rPr lang="en-US" dirty="0"/>
              <a:t>: leverage parallel computation for purr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to your script</a:t>
            </a:r>
          </a:p>
          <a:p>
            <a:pPr lvl="1"/>
            <a:r>
              <a:rPr lang="en-US" dirty="0"/>
              <a:t>Just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over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, and similarly for other functions!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4D0B-69F9-46DE-A9F4-524D5DED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3C41-4DEE-4F1E-BF3C-57EFEEB4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7A91-5286-414F-BEF7-86ACFEEB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9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B622D1-34BF-44D8-BDC0-3D31803E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  <a:br>
              <a:rPr lang="en-US" dirty="0"/>
            </a:br>
            <a:r>
              <a:rPr lang="en-US" dirty="0"/>
              <a:t>WITH DPLYR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D9B92-0C9B-4797-BC66-E014C6A3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vocabulary of common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2FB-F57E-4A39-8820-BCD7DA0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278C-B6CF-46D2-A2D7-DB522B8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72A8-158A-417B-B985-B4D802B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27B-A036-46B4-8273-B00B4CC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DA3-E238-45FB-9460-C178D50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Subsetting a data frame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condition)</a:t>
            </a:r>
          </a:p>
          <a:p>
            <a:pPr lvl="1"/>
            <a:r>
              <a:rPr lang="en-US" dirty="0"/>
              <a:t>Use column names as-is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filter(states, Area &gt; 50000)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use multiple column names!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>
                <a:cs typeface="Courier New" panose="02070309020205020404" pitchFamily="49" charset="0"/>
              </a:rPr>
              <a:t>a special case for deleting any row that has a missing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012-E22D-4816-AAB2-FA54D59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683-DD74-4221-B1D1-E97AA77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6B8A-86A7-4271-AD53-EA475A5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7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27B-A036-46B4-8273-B00B4CC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 AND TRANSMUTE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DA3-E238-45FB-9460-C178D50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Create new columns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Similar to </a:t>
            </a:r>
            <a:r>
              <a:rPr lang="en-US" dirty="0" err="1">
                <a:cs typeface="Courier New" panose="02070309020205020404" pitchFamily="49" charset="0"/>
              </a:rPr>
              <a:t>purrr’s</a:t>
            </a:r>
            <a:r>
              <a:rPr lang="en-US" dirty="0">
                <a:cs typeface="Courier New" panose="02070309020205020404" pitchFamily="49" charset="0"/>
              </a:rPr>
              <a:t> mapping functions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dirty="0">
                <a:cs typeface="Courier New" panose="02070309020205020404" pitchFamily="49" charset="0"/>
              </a:rPr>
              <a:t>: add column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dirty="0">
                <a:cs typeface="Courier New" panose="02070309020205020404" pitchFamily="49" charset="0"/>
              </a:rPr>
              <a:t>: delete everything but column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mutate(df,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012-E22D-4816-AAB2-FA54D59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683-DD74-4221-B1D1-E97AA77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6B8A-86A7-4271-AD53-EA475A5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27B-A036-46B4-8273-B00B4CC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PURRR WITH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DA3-E238-45FB-9460-C178D50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purrr</a:t>
            </a:r>
            <a:r>
              <a:rPr lang="en-US" dirty="0">
                <a:cs typeface="Courier New" panose="02070309020205020404" pitchFamily="49" charset="0"/>
              </a:rPr>
              <a:t> can be extremely useful when you’re dealing with data tables as well!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statedata$Area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modify_if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statedata$Area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~ .x &gt; 50000, ~ .x + 20)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012-E22D-4816-AAB2-FA54D59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683-DD74-4221-B1D1-E97AA77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6B8A-86A7-4271-AD53-EA475A5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4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C6FE-E79C-4C80-88FE-72C34F9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1A6E-EBE5-4696-830C-DB21AF26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rows by some criterion</a:t>
            </a:r>
          </a:p>
          <a:p>
            <a:pPr lvl="1"/>
            <a:r>
              <a:rPr lang="en-US" dirty="0"/>
              <a:t>Specify as column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arrange(states, Area)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desc() </a:t>
            </a:r>
            <a:r>
              <a:rPr lang="en-US" dirty="0"/>
              <a:t>to switch order!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arrange(states, desc(Area))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BADC7-C4F0-4682-AB40-262467FD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0E38-D198-41BA-A22B-F75B4D93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146F-7E0F-4CA1-971D-E4BDF04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70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/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9079-854B-411C-B824-947E44C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data from two different </a:t>
            </a:r>
            <a:r>
              <a:rPr lang="en-US" dirty="0" err="1"/>
              <a:t>tibbles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Must share one column name. Specify this as the “by” argument.</a:t>
            </a:r>
          </a:p>
          <a:p>
            <a:pPr lvl="1"/>
            <a:r>
              <a:rPr lang="en-US" dirty="0"/>
              <a:t>Inner: keep only rows that are in both</a:t>
            </a:r>
          </a:p>
          <a:p>
            <a:pPr lvl="1"/>
            <a:r>
              <a:rPr lang="en-US" dirty="0"/>
              <a:t>Left: keep all rows in first </a:t>
            </a:r>
            <a:r>
              <a:rPr lang="en-US" dirty="0" err="1"/>
              <a:t>tibble</a:t>
            </a:r>
            <a:r>
              <a:rPr lang="en-US" dirty="0"/>
              <a:t>, even if they don’t have a match</a:t>
            </a:r>
          </a:p>
          <a:p>
            <a:pPr lvl="1"/>
            <a:r>
              <a:rPr lang="en-US" dirty="0"/>
              <a:t>Right: keep all rows in second </a:t>
            </a:r>
            <a:r>
              <a:rPr lang="en-US" dirty="0" err="1"/>
              <a:t>tibble</a:t>
            </a:r>
            <a:r>
              <a:rPr lang="en-US" dirty="0"/>
              <a:t>, even if they don’t have a match</a:t>
            </a:r>
          </a:p>
          <a:p>
            <a:pPr lvl="1"/>
            <a:r>
              <a:rPr lang="en-US" dirty="0"/>
              <a:t>Full: keep all rows</a:t>
            </a:r>
          </a:p>
          <a:p>
            <a:pPr lvl="1"/>
            <a:r>
              <a:rPr lang="en-US" dirty="0"/>
              <a:t>Note: if there is no match,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/>
              <a:t> is the default!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outer_join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*_join(tbl_1, tbl_2, by=“common column name”)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8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/ MERGE: VISUALLY</a:t>
            </a:r>
          </a:p>
        </p:txBody>
      </p:sp>
      <p:pic>
        <p:nvPicPr>
          <p:cNvPr id="8" name="Content Placeholder 7" descr="A drawing of a person&#10;&#10;Description automatically generated">
            <a:extLst>
              <a:ext uri="{FF2B5EF4-FFF2-40B4-BE49-F238E27FC236}">
                <a16:creationId xmlns:a16="http://schemas.microsoft.com/office/drawing/2014/main" id="{4D9A4C85-88E8-41BD-86A1-BFB6FB832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0492"/>
            <a:ext cx="1652600" cy="100013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879146D-D34E-4B87-90EB-6923BBA2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659" y="3092844"/>
            <a:ext cx="3633814" cy="1728800"/>
          </a:xfrm>
          <a:prstGeom prst="rect">
            <a:avLst/>
          </a:prstGeom>
        </p:spPr>
      </p:pic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7FAB09A-FEF7-4B8B-9594-1A1017665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164" y="1581950"/>
            <a:ext cx="3914804" cy="1409710"/>
          </a:xfrm>
          <a:prstGeom prst="rect">
            <a:avLst/>
          </a:prstGeom>
        </p:spPr>
      </p:pic>
      <p:pic>
        <p:nvPicPr>
          <p:cNvPr id="14" name="Picture 1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B1A0062C-F782-4C95-B94A-C4C2BD46E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654" y="1699885"/>
            <a:ext cx="3705252" cy="29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09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/ MERGE: VENN DIAGRAMS</a:t>
            </a:r>
          </a:p>
        </p:txBody>
      </p:sp>
      <p:pic>
        <p:nvPicPr>
          <p:cNvPr id="8" name="Content Placeholder 7" descr="A picture containing sport, athletic game&#10;&#10;Description automatically generated">
            <a:extLst>
              <a:ext uri="{FF2B5EF4-FFF2-40B4-BE49-F238E27FC236}">
                <a16:creationId xmlns:a16="http://schemas.microsoft.com/office/drawing/2014/main" id="{68A34F49-297C-41EF-B8BD-BE720A07D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422" y="3179756"/>
            <a:ext cx="5853155" cy="16430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THE TIDYVERSE?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72C546-7E83-4A84-BA9F-EA0D0CA5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Hadley Wickham’s brainchild</a:t>
            </a:r>
          </a:p>
          <a:p>
            <a:r>
              <a:rPr lang="en-US" dirty="0"/>
              <a:t>The most important and influential development in R in the past decade</a:t>
            </a:r>
          </a:p>
          <a:p>
            <a:r>
              <a:rPr lang="en-US" dirty="0"/>
              <a:t>An ecosystem of packages that hold a similar philosophy about tidy data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9079-854B-411C-B824-947E44C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by a categorical variable</a:t>
            </a:r>
          </a:p>
          <a:p>
            <a:pPr lvl="1"/>
            <a:r>
              <a:rPr lang="en-US" dirty="0"/>
              <a:t>Won’t immediately change the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(students, major)</a:t>
            </a:r>
          </a:p>
          <a:p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 </a:t>
            </a:r>
            <a:r>
              <a:rPr lang="en-US" dirty="0">
                <a:cs typeface="Courier New" panose="02070309020205020404" pitchFamily="49" charset="0"/>
              </a:rPr>
              <a:t>to make sure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cs typeface="Courier New" panose="02070309020205020404" pitchFamily="49" charset="0"/>
              </a:rPr>
              <a:t> worked</a:t>
            </a:r>
          </a:p>
          <a:p>
            <a:r>
              <a:rPr lang="en-US" dirty="0">
                <a:cs typeface="Courier New" panose="02070309020205020404" pitchFamily="49" charset="0"/>
              </a:rPr>
              <a:t>Then, add a different summary function!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0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C6FE-E79C-4C80-88FE-72C34F9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1A6E-EBE5-4696-830C-DB21AF26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 measurement of a vector</a:t>
            </a:r>
          </a:p>
          <a:p>
            <a:pPr lvl="1"/>
            <a:r>
              <a:rPr lang="en-US" dirty="0"/>
              <a:t>mean, median, range,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=mean(column))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summarize_all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summary): </a:t>
            </a:r>
            <a:r>
              <a:rPr lang="en-US" dirty="0"/>
              <a:t>apply to all columns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summarize_all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(states, mean)</a:t>
            </a:r>
          </a:p>
          <a:p>
            <a:r>
              <a:rPr lang="en-US" dirty="0">
                <a:cs typeface="Courier New" panose="02070309020205020404" pitchFamily="49" charset="0"/>
              </a:rPr>
              <a:t>Common grouping operations: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n_distinct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  <a:r>
              <a:rPr lang="en-US" dirty="0">
                <a:cs typeface="Courier New" panose="02070309020205020404" pitchFamily="49" charset="0"/>
              </a:rPr>
              <a:t> number of unique rows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min, max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BADC7-C4F0-4682-AB40-262467FD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0E38-D198-41BA-A22B-F75B4D93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146F-7E0F-4CA1-971D-E4BDF04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87A0-6F31-4A21-ACD0-FE8A0EAF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8887-9B0E-44EE-96AD-018B60F0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Easily combine many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dirty="0">
                <a:cs typeface="Courier New" panose="02070309020205020404" pitchFamily="49" charset="0"/>
              </a:rPr>
              <a:t>at the end of a line (not the start of the next one!)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/>
              <a:t>Chains operations together by passing along the first argument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states %&gt;%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filter(Area &gt; 50000)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mutate(density = Population / Area)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summarize(avg=mean(density))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Instead of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summarize(mutate(filter(states, Area &gt; 50000),   density=Population / Area), avg = mean(density))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16B2-C60B-487F-B375-1D39D8DE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0653-BBD4-4EE6-A72C-B74A92C1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0C04-F127-4514-B7CF-AEEB3F54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53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B622D1-34BF-44D8-BDC0-3D31803E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</a:t>
            </a:r>
            <a:br>
              <a:rPr lang="en-US" dirty="0"/>
            </a:br>
            <a:r>
              <a:rPr lang="en-US" dirty="0"/>
              <a:t>WITH GGPLOT2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D9B92-0C9B-4797-BC66-E014C6A3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Versatile and customizable plotting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2FB-F57E-4A39-8820-BCD7DA0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278C-B6CF-46D2-A2D7-DB522B8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72A8-158A-417B-B985-B4D802B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8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801-2E3E-485F-82B8-81F94CA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LAYERED PLOTTING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C6AF-F6AE-4708-966A-6ECE19B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aspects of the plot, one-by-one</a:t>
            </a:r>
          </a:p>
          <a:p>
            <a:pPr lvl="1"/>
            <a:r>
              <a:rPr lang="en-US" dirty="0"/>
              <a:t>Most plotting programs make you decide on everything at once</a:t>
            </a:r>
          </a:p>
          <a:p>
            <a:r>
              <a:rPr lang="en-US" dirty="0"/>
              <a:t>Coordinate system, type of plot, labels, facets….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EF07-9EEF-437A-AC4E-2B14BC28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591F-3ACD-494A-9A2B-670AE71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70CE-B53B-4527-BDF0-0FA1B0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5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801-2E3E-485F-82B8-81F94CA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C6AF-F6AE-4708-966A-6ECE19B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when you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…)</a:t>
            </a:r>
          </a:p>
          <a:p>
            <a:r>
              <a:rPr lang="en-US" dirty="0"/>
              <a:t>Changed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coord_flip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coord_polar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dirty="0"/>
              <a:t> for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EF07-9EEF-437A-AC4E-2B14BC28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591F-3ACD-494A-9A2B-670AE71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70CE-B53B-4527-BDF0-0FA1B0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pic>
        <p:nvPicPr>
          <p:cNvPr id="8" name="Picture 7" descr="A close up of a white wall&#10;&#10;Description automatically generated">
            <a:extLst>
              <a:ext uri="{FF2B5EF4-FFF2-40B4-BE49-F238E27FC236}">
                <a16:creationId xmlns:a16="http://schemas.microsoft.com/office/drawing/2014/main" id="{7F956898-13F0-4231-95F4-882101C4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87" y="3204783"/>
            <a:ext cx="4358323" cy="2887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FF408-FB46-4397-A2C3-CBBB9E19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96" y="3132968"/>
            <a:ext cx="4466704" cy="29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38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2A62-78C8-40EF-A013-D6F0DC8A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A4E4-3313-4802-884F-A7157A5C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tell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/>
              <a:t> what you want to use your data as</a:t>
            </a:r>
          </a:p>
          <a:p>
            <a:r>
              <a:rPr lang="en-US" dirty="0"/>
              <a:t>Usually,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…,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…, color = 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iris, 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color = Species))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means we’ve assigned the x value the lengths of the irises’ petals, the y value the widths of the irises’ petals, and the color to the species.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 this doesn’t yet make a plot! We have to specify what to do with our mapping.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33A-9ECB-4631-AC6A-87E78610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B5CB-F1EA-4D91-9B7C-3992A69C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A9BB-53F5-4A07-87B1-9155518E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8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plotting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/>
              <a:t> start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dirty="0"/>
              <a:t>_, to indicate they contain some geometric information in them</a:t>
            </a:r>
          </a:p>
          <a:p>
            <a:r>
              <a:rPr lang="en-US" dirty="0"/>
              <a:t>Examples: scatterplots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/>
              <a:t>), boxplots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dirty="0"/>
              <a:t>), histograms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dirty="0"/>
              <a:t>)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iris) +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30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(GEOMS):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Scatterplots are made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</a:t>
            </a:r>
          </a:p>
          <a:p>
            <a:r>
              <a:rPr lang="en-US" dirty="0"/>
              <a:t>Needs aesthetic mapping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en-US" dirty="0"/>
              <a:t>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/>
              <a:t> as well!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iris)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color = Species))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95E80F-59EC-415C-8CD5-ED71EBF9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443" y="2752609"/>
            <a:ext cx="5371557" cy="35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16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(GEOMS):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Boxplots are made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  <a:p>
            <a:r>
              <a:rPr lang="en-US" dirty="0"/>
              <a:t>Only needs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mapping.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iris)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B20258-22BA-49ED-9EED-CBF6D95E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921" y="2400741"/>
            <a:ext cx="5411313" cy="35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6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D2C8-CA66-4474-9054-C86682ED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TIDY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B716-6636-4CE5-AF81-A8022A95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rules:</a:t>
            </a:r>
          </a:p>
          <a:p>
            <a:pPr lvl="1"/>
            <a:r>
              <a:rPr lang="en-US" dirty="0"/>
              <a:t>Row is an observation</a:t>
            </a:r>
          </a:p>
          <a:p>
            <a:pPr lvl="1"/>
            <a:r>
              <a:rPr lang="en-US" dirty="0"/>
              <a:t>Column is a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2FF7-2196-494F-A448-BB3E07B4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60DC-41A9-4763-9A01-DADA907D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E5DC-8415-4C59-968F-565BD51F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9EB3EF-D377-4510-9979-A0B7EC95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98" y="3906692"/>
            <a:ext cx="7372404" cy="20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8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A2E-AE39-4CCA-B55F-42F285F2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(GEOMS):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8FFC-928C-48A4-B460-584EF7C0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are made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  <a:p>
            <a:r>
              <a:rPr lang="en-US" dirty="0"/>
              <a:t>Only needs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mapping.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F78F-96EA-4231-BDDD-33FC0179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161D-777B-4BBE-81D2-EB323B42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8E905-9CD6-41B2-BD6F-90D8CCFE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2F095-C5E7-4646-A762-AB3299A031CD}"/>
              </a:ext>
            </a:extLst>
          </p:cNvPr>
          <p:cNvSpPr/>
          <p:nvPr/>
        </p:nvSpPr>
        <p:spPr>
          <a:xfrm>
            <a:off x="1030357" y="363516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iris)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E7497-F544-4F25-9571-3F4F0BCE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78" y="2664803"/>
            <a:ext cx="5139644" cy="34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60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A2E-AE39-4CCA-B55F-42F285F2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(GEOMS): BARCHARTS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8FFC-928C-48A4-B460-584EF7C0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509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Bar charts have categorical data on the x-axis, and some value on the y-axis.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with appropriate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/>
              <a:t> mapping</a:t>
            </a:r>
          </a:p>
          <a:p>
            <a:r>
              <a:rPr lang="en-US" dirty="0"/>
              <a:t>For discrete data, especially for bar charts, you might want to rotate your axis labels!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axis.text.x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(angle  = 90,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hjust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F78F-96EA-4231-BDDD-33FC0179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161D-777B-4BBE-81D2-EB323B42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8E905-9CD6-41B2-BD6F-90D8CCFE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772CD0-595B-4831-B20F-61C66F39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69" y="2166730"/>
            <a:ext cx="5704474" cy="37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74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068E-C01E-4BED-AF24-C2E9D57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46B7-6BDE-4F21-A09D-FE7EF30B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3330" cy="4351338"/>
          </a:xfrm>
        </p:spPr>
        <p:txBody>
          <a:bodyPr/>
          <a:lstStyle/>
          <a:p>
            <a:r>
              <a:rPr lang="en-US" dirty="0"/>
              <a:t>You can color points two ways to get a ‘third dimension’ on your plots:</a:t>
            </a:r>
          </a:p>
          <a:p>
            <a:pPr lvl="1"/>
            <a:r>
              <a:rPr lang="en-US" dirty="0"/>
              <a:t>Continuous: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column,</a:t>
            </a:r>
            <a:r>
              <a:rPr lang="en-US" dirty="0"/>
              <a:t> then add a color scale with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n-US" dirty="0" err="1"/>
              <a:t>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 err="1"/>
              <a:t>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viridis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something similar</a:t>
            </a:r>
          </a:p>
          <a:p>
            <a:pPr lvl="1"/>
            <a:r>
              <a:rPr lang="en-US" dirty="0"/>
              <a:t>Discrete: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/>
              <a:t> =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dirty="0"/>
              <a:t>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3CF3-42A7-4E41-869A-BE3767CD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3ADC-5CEC-49E7-BF4C-B805C52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A732-BBD1-4FE8-891E-2C7E97D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28C8C-2466-405C-8DE1-8BDFC4BC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32" y="1825625"/>
            <a:ext cx="5947468" cy="394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2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/>
              <a:t>Instead of coloring third variables, you can also make grids of plots for each categorical group of the data</a:t>
            </a:r>
          </a:p>
          <a:p>
            <a:r>
              <a:rPr lang="en-US" dirty="0"/>
              <a:t>Needs a formula! Specify the column 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 before it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B2765-95AE-46F6-9DB3-B281DF47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41" y="1870075"/>
            <a:ext cx="6315898" cy="41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72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068E-C01E-4BED-AF24-C2E9D57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46B7-6BDE-4F21-A09D-FE7EF30B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labs(title=“”, x=“”, y=“”)</a:t>
            </a:r>
          </a:p>
          <a:p>
            <a:r>
              <a:rPr lang="en-US" dirty="0"/>
              <a:t>Add axis titles: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x=“title”</a:t>
            </a:r>
            <a:r>
              <a:rPr lang="en-US" dirty="0"/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y=“title”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Main title: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title = “title”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subtitle = “title”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3CF3-42A7-4E41-869A-BE3767CD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3ADC-5CEC-49E7-BF4C-B805C52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A732-BBD1-4FE8-891E-2C7E97D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F10AA7-533B-44CF-8346-56592B0D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69" y="1567207"/>
            <a:ext cx="5949262" cy="39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38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F5CD-9232-4308-9E65-DB6DA7EB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A16E-823F-4C14-86FD-FED8F232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/>
              <a:t> 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/>
              <a:t> to link several layers</a:t>
            </a:r>
          </a:p>
          <a:p>
            <a:r>
              <a:rPr lang="en-US" dirty="0"/>
              <a:t>Just like the pipe, you can combine tons of these together!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9B61-B132-4A1F-956F-C7FA589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0B43-4E0D-4617-A8E2-BB5B9401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36E9-613D-4BC5-B0F7-4BBB217D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0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C7B52-4FB0-4A0B-B5E1-EDD5A9AD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 NOW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5128D3-FA6E-47E7-87E1-272DD4C10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Integrating all the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42CD-322A-4BBF-A5F9-A0BD7FF8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F9A1-04F4-4BAE-9142-17FB314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1AE9-B6B5-4DDB-B0E8-6F790417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40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AEC1-B86D-49DC-8240-FC110A09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TIDYVERSE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5980-9286-4387-A5A5-A575E659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combine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 to get long, but very readable chains of commands!</a:t>
            </a:r>
          </a:p>
          <a:p>
            <a:r>
              <a:rPr lang="en-US" dirty="0"/>
              <a:t>However, don’t just rely on these alone.</a:t>
            </a:r>
          </a:p>
          <a:p>
            <a:r>
              <a:rPr lang="en-US" dirty="0"/>
              <a:t>If you have too many commands at once, it becomes easy to lose track.</a:t>
            </a:r>
          </a:p>
          <a:p>
            <a:pPr lvl="1"/>
            <a:r>
              <a:rPr lang="en-US" dirty="0"/>
              <a:t>Add intermediate variables with </a:t>
            </a:r>
            <a:r>
              <a:rPr lang="en-US" i="1" dirty="0"/>
              <a:t>meaningful</a:t>
            </a:r>
            <a:r>
              <a:rPr lang="en-US" dirty="0"/>
              <a:t> names!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AD3C-9F7E-457C-AE3F-422282C0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C866-EB47-455D-BF46-BFC50304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362D-7208-43A1-B722-15CB9305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89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A85-5F97-4785-BA4C-680457A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3C36B6-F28F-4BE7-9B27-1DD6F638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this tutorial is based on Hadley Wickham’s Amazing </a:t>
            </a:r>
            <a:r>
              <a:rPr lang="en-US" i="1" dirty="0"/>
              <a:t>R For Data Science</a:t>
            </a:r>
            <a:r>
              <a:rPr lang="en-US" dirty="0"/>
              <a:t>, available for free at </a:t>
            </a:r>
            <a:r>
              <a:rPr lang="en-US" dirty="0">
                <a:hlinkClick r:id="rId2"/>
              </a:rPr>
              <a:t>https://r4ds.had.co.nz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hex stickers are used under the terms of the Creative Commons 1.0 Universal license.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3D3F-8307-4B2B-85E0-9639DD7F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1389-2798-4D26-8CCE-27767E9E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88B7-3533-4306-8F51-5BF384E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C3F2-CBDA-4672-8B83-4F930CB2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UNTIDY DATA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A29421-E87A-447A-A607-E9A36A30C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11" r="57520" b="70063"/>
          <a:stretch/>
        </p:blipFill>
        <p:spPr>
          <a:xfrm>
            <a:off x="2006074" y="2946667"/>
            <a:ext cx="2305904" cy="15389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D2A5-24F2-4C7D-9E1A-9436BD79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B3FC-7BE6-4A8E-92E4-564BC33E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D5C6-6376-4F7A-B222-7E3A35E0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35356B-396F-4E99-8DAC-59E74F2C6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6" t="-1" r="54829" b="18907"/>
          <a:stretch/>
        </p:blipFill>
        <p:spPr>
          <a:xfrm>
            <a:off x="7613373" y="1939611"/>
            <a:ext cx="2663686" cy="37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18C9-37B1-4A44-BDC9-66C93A37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CB89-3DE6-4D10-A1F7-AA94A3C5C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spread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there are two columns worth of data in one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spread(table, TYPE OF OBSERVATION,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gather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one column worth of data is spread across many columns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gather(table,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columnname1, columnname2)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7839-776B-4589-AF4D-7397BC31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8EC1-C8AC-4904-9B4B-7B50AD1E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E43A-9C3A-45B5-A29D-838E6783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227FF8-9B1B-4820-AF72-C509BBAC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687" y="3639001"/>
            <a:ext cx="3012557" cy="248954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694A06-20A2-42A8-878E-FE48E076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08" y="640912"/>
            <a:ext cx="3421345" cy="24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  <a:br>
              <a:rPr lang="en-US" dirty="0"/>
            </a:br>
            <a:r>
              <a:rPr lang="en-US" dirty="0"/>
              <a:t>WITH TIBBLES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modernized approach to data frames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1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TIBBLES?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Fixes many annoyances with base R</a:t>
            </a:r>
          </a:p>
          <a:p>
            <a:pPr lvl="1"/>
            <a:r>
              <a:rPr lang="en-US" dirty="0" err="1"/>
              <a:t>stringsAsFactors</a:t>
            </a:r>
            <a:endParaRPr lang="en-US" dirty="0"/>
          </a:p>
          <a:p>
            <a:pPr lvl="1"/>
            <a:r>
              <a:rPr lang="en-US" dirty="0"/>
              <a:t>Partial column name matching</a:t>
            </a:r>
          </a:p>
          <a:p>
            <a:pPr lvl="1"/>
            <a:r>
              <a:rPr lang="en-US" dirty="0"/>
              <a:t>Unhelpful printing</a:t>
            </a:r>
          </a:p>
          <a:p>
            <a:r>
              <a:rPr lang="en-US" dirty="0"/>
              <a:t>Very easy to use with all the packages we are going to talk about today!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A098-C6E6-4EFF-89D4-4E2579E3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30EB-BBFF-4E48-AAD5-A2A14CE8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an existing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/>
              <a:t> to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/>
              <a:t>: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(df)</a:t>
            </a:r>
          </a:p>
          <a:p>
            <a:r>
              <a:rPr lang="en-US" dirty="0"/>
              <a:t>Convert an existing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/>
              <a:t> to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Typical asymmetry</a:t>
            </a:r>
          </a:p>
          <a:p>
            <a:pPr lvl="1"/>
            <a:r>
              <a:rPr lang="en-US" dirty="0"/>
              <a:t>Base R uses periods a lot</a:t>
            </a:r>
          </a:p>
          <a:p>
            <a:pPr lvl="1"/>
            <a:r>
              <a:rPr lang="en-US" dirty="0" err="1"/>
              <a:t>Tidyverse</a:t>
            </a:r>
            <a:r>
              <a:rPr lang="en-US" dirty="0"/>
              <a:t> prefers underscores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0FEA-F721-4C6A-99EA-F0C4FD86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460F-2B9A-44B8-A446-7E2F0C99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9086C-5DE7-4831-876E-27FB795F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17470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2902</Words>
  <Application>Microsoft Office PowerPoint</Application>
  <PresentationFormat>Widescreen</PresentationFormat>
  <Paragraphs>408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fondren scholarship services</vt:lpstr>
      <vt:lpstr>R Visualization and Data Manipulation </vt:lpstr>
      <vt:lpstr>ABOUT THE TIDYVERSE</vt:lpstr>
      <vt:lpstr>WHAT IS THE TIDYVERSE?</vt:lpstr>
      <vt:lpstr>SO, WHAT IS TIDY DATA?</vt:lpstr>
      <vt:lpstr>EXAMPLES OF UNTIDY DATA</vt:lpstr>
      <vt:lpstr>TIDYING UP</vt:lpstr>
      <vt:lpstr>DATA STORAGE WITH TIBBLES</vt:lpstr>
      <vt:lpstr>WHY TIBBLES?</vt:lpstr>
      <vt:lpstr>CONVERTING TO TIBBLES</vt:lpstr>
      <vt:lpstr>MAKING TIBBLES</vt:lpstr>
      <vt:lpstr>ACCESSING TIBBLES</vt:lpstr>
      <vt:lpstr>DATA ACQUISITION WITH READR</vt:lpstr>
      <vt:lpstr>READING DATA, TIDY-STYLE!</vt:lpstr>
      <vt:lpstr>VECTOR MANIPULATION  WITH PURRR AND FURRR</vt:lpstr>
      <vt:lpstr>THE FUNCTIONAL APPROACH</vt:lpstr>
      <vt:lpstr>MAP</vt:lpstr>
      <vt:lpstr>MAP2</vt:lpstr>
      <vt:lpstr>DELETE AND KEEP</vt:lpstr>
      <vt:lpstr>EVERY AND SOME</vt:lpstr>
      <vt:lpstr>MODIFY IF</vt:lpstr>
      <vt:lpstr>EASY PARALLELIZATION</vt:lpstr>
      <vt:lpstr>DATA MANIPULATION WITH DPLYR</vt:lpstr>
      <vt:lpstr>FILTER</vt:lpstr>
      <vt:lpstr>MUTATE AND TRANSMUTE</vt:lpstr>
      <vt:lpstr>USING PURRR WITH TIBBLES</vt:lpstr>
      <vt:lpstr>ARRANGE</vt:lpstr>
      <vt:lpstr>JOIN / MERGE</vt:lpstr>
      <vt:lpstr>JOIN / MERGE: VISUALLY</vt:lpstr>
      <vt:lpstr>JOIN / MERGE: VENN DIAGRAMS</vt:lpstr>
      <vt:lpstr>GROUP BY</vt:lpstr>
      <vt:lpstr>SUMMARIZE</vt:lpstr>
      <vt:lpstr>THE PIPE</vt:lpstr>
      <vt:lpstr>VISUALIZING DATA WITH GGPLOT2</vt:lpstr>
      <vt:lpstr>THE LAYERED PLOTTING MODEL</vt:lpstr>
      <vt:lpstr>COORDINATES</vt:lpstr>
      <vt:lpstr>MAPPINGS</vt:lpstr>
      <vt:lpstr>PLOTS (GEOMS)</vt:lpstr>
      <vt:lpstr>PLOTS (GEOMS): SCATTERPLOTS</vt:lpstr>
      <vt:lpstr>PLOTS (GEOMS): BOXPLOTS</vt:lpstr>
      <vt:lpstr>PLOTS (GEOMS): HISTOGRAMS</vt:lpstr>
      <vt:lpstr>PLOTS (GEOMS): BARCHARTS</vt:lpstr>
      <vt:lpstr>COLORS</vt:lpstr>
      <vt:lpstr>FACETS</vt:lpstr>
      <vt:lpstr>LABELING</vt:lpstr>
      <vt:lpstr>PUTTING IT TOGETHER</vt:lpstr>
      <vt:lpstr>ALL TOGETHER NOW</vt:lpstr>
      <vt:lpstr>A FULL TIDYVERSE WORKFLOW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275</cp:revision>
  <dcterms:created xsi:type="dcterms:W3CDTF">2019-05-29T19:12:27Z</dcterms:created>
  <dcterms:modified xsi:type="dcterms:W3CDTF">2019-07-08T03:18:20Z</dcterms:modified>
</cp:coreProperties>
</file>