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7" r:id="rId1"/>
  </p:sldMasterIdLst>
  <p:notesMasterIdLst>
    <p:notesMasterId r:id="rId36"/>
  </p:notesMasterIdLst>
  <p:sldIdLst>
    <p:sldId id="266" r:id="rId2"/>
    <p:sldId id="269" r:id="rId3"/>
    <p:sldId id="270" r:id="rId4"/>
    <p:sldId id="271" r:id="rId5"/>
    <p:sldId id="272" r:id="rId6"/>
    <p:sldId id="273" r:id="rId7"/>
    <p:sldId id="276" r:id="rId8"/>
    <p:sldId id="277" r:id="rId9"/>
    <p:sldId id="278" r:id="rId10"/>
    <p:sldId id="279" r:id="rId11"/>
    <p:sldId id="280" r:id="rId12"/>
    <p:sldId id="274" r:id="rId13"/>
    <p:sldId id="281" r:id="rId14"/>
    <p:sldId id="282" r:id="rId15"/>
    <p:sldId id="275" r:id="rId16"/>
    <p:sldId id="283" r:id="rId17"/>
    <p:sldId id="285" r:id="rId18"/>
    <p:sldId id="284" r:id="rId19"/>
    <p:sldId id="286" r:id="rId20"/>
    <p:sldId id="287" r:id="rId21"/>
    <p:sldId id="288" r:id="rId22"/>
    <p:sldId id="289" r:id="rId23"/>
    <p:sldId id="291" r:id="rId24"/>
    <p:sldId id="290" r:id="rId25"/>
    <p:sldId id="293" r:id="rId26"/>
    <p:sldId id="292" r:id="rId27"/>
    <p:sldId id="298" r:id="rId28"/>
    <p:sldId id="299" r:id="rId29"/>
    <p:sldId id="300" r:id="rId30"/>
    <p:sldId id="294" r:id="rId31"/>
    <p:sldId id="295" r:id="rId32"/>
    <p:sldId id="296" r:id="rId33"/>
    <p:sldId id="297" r:id="rId34"/>
    <p:sldId id="26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6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65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E3B93-8523-4DBC-8FC5-65A9B9CDE5EE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28E46-8560-4C79-B9D9-6B96D08CE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5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6EB4-B6EF-44F6-BBD1-CD5E279CFAE2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7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5AA7-4C18-4A99-8AAA-8677C1976FC9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2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D668-33DD-41B9-B668-7E7FF430C345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966" y="365125"/>
            <a:ext cx="8930833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77657988-EFC8-472F-894A-5E18A170D95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/>
          <a:srcRect r="62560"/>
          <a:stretch/>
        </p:blipFill>
        <p:spPr bwMode="auto">
          <a:xfrm>
            <a:off x="997016" y="365125"/>
            <a:ext cx="1139981" cy="128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56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FC1A90A0-3CAD-4979-9C14-5237DC70A1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8398042" y="3321499"/>
            <a:ext cx="2949408" cy="124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2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C325-9442-4629-8CC6-5CAC69736C93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1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FACB-3FED-4607-9FDD-34A82581A119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8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05D6-2E3E-42F7-ABBA-DCD51C704328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7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AAB-8888-45FB-8C4E-B86AF9A05200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1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6CED-8AFA-412F-B61A-472E6093CDBA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8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8AB2-2970-444D-B1FF-A9F37FC020F5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8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8AE1E-D441-45CD-8192-49B13802301D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8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crontab.guru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6236"/>
            <a:ext cx="9144000" cy="260372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Introduction to </a:t>
            </a:r>
            <a:br>
              <a:rPr lang="en-US" b="1" dirty="0"/>
            </a:br>
            <a:r>
              <a:rPr lang="en-US" sz="6600" b="1" dirty="0">
                <a:solidFill>
                  <a:schemeClr val="accent1">
                    <a:lumMod val="50000"/>
                  </a:schemeClr>
                </a:solidFill>
              </a:rPr>
              <a:t>Bash Shell Scripting</a:t>
            </a:r>
            <a:br>
              <a:rPr lang="en-US" sz="6600" dirty="0">
                <a:solidFill>
                  <a:srgbClr val="860000"/>
                </a:solidFill>
              </a:rPr>
            </a:br>
            <a:endParaRPr lang="en-US" dirty="0">
              <a:solidFill>
                <a:srgbClr val="86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27113" y="80423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27112" y="609049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image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159" y="5088031"/>
            <a:ext cx="1849755" cy="6369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19309" y="5045316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Fondren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Library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51342" y="5355604"/>
            <a:ext cx="272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Digital Scholarship Services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F8D5928D-0061-478D-A5BF-2828C9E6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3870837" y="3276002"/>
            <a:ext cx="4096521" cy="172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095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01B20C1-6D2C-410B-9C7D-B09E2AC0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CF223-64BA-421E-9ED7-B50193B5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A19B1-AD30-4909-B986-F717612E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4D062-ACF2-41DA-A700-03DC5144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07A9182-6C57-44EB-967D-7501C299A75A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Several environment variables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dirty="0">
                <a:cs typeface="Courier New" panose="02070309020205020404" pitchFamily="49" charset="0"/>
              </a:rPr>
              <a:t> (print working directory)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dirty="0">
                <a:cs typeface="Courier New" panose="02070309020205020404" pitchFamily="49" charset="0"/>
              </a:rPr>
              <a:t> (where to look for executable files – usually not your current directory!)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Many more (if you’re curious, type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cs typeface="Courier New" panose="02070309020205020404" pitchFamily="49" charset="0"/>
              </a:rPr>
              <a:t>!)</a:t>
            </a:r>
          </a:p>
          <a:p>
            <a:r>
              <a:rPr lang="en-US" dirty="0">
                <a:cs typeface="Courier New" panose="02070309020205020404" pitchFamily="49" charset="0"/>
              </a:rPr>
              <a:t>This is how we can keep track of our state</a:t>
            </a:r>
          </a:p>
          <a:p>
            <a:r>
              <a:rPr lang="en-US" dirty="0">
                <a:cs typeface="Courier New" panose="02070309020205020404" pitchFamily="49" charset="0"/>
              </a:rPr>
              <a:t>Note that on Windows (more accurately NTFS/FAT file systems) case does not matter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File.txt </a:t>
            </a:r>
            <a:r>
              <a:rPr lang="en-US" dirty="0">
                <a:cs typeface="Courier New" panose="02070309020205020404" pitchFamily="49" charset="0"/>
              </a:rPr>
              <a:t>is the same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filE.tXt</a:t>
            </a:r>
            <a:r>
              <a:rPr lang="en-US" dirty="0">
                <a:cs typeface="Courier New" panose="02070309020205020404" pitchFamily="49" charset="0"/>
              </a:rPr>
              <a:t>), but on Linux (ext4) case matters</a:t>
            </a:r>
          </a:p>
        </p:txBody>
      </p:sp>
    </p:spTree>
    <p:extLst>
      <p:ext uri="{BB962C8B-B14F-4D97-AF65-F5344CB8AC3E}">
        <p14:creationId xmlns:p14="http://schemas.microsoft.com/office/powerpoint/2010/main" val="2996882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01B20C1-6D2C-410B-9C7D-B09E2AC0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CF223-64BA-421E-9ED7-B50193B5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A19B1-AD30-4909-B986-F717612E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4D062-ACF2-41DA-A700-03DC5144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07A9182-6C57-44EB-967D-7501C299A75A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Special file shortcuts in bash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-&gt; </a:t>
            </a:r>
            <a:r>
              <a:rPr lang="en-US" dirty="0">
                <a:cs typeface="Courier New" panose="02070309020205020404" pitchFamily="49" charset="0"/>
              </a:rPr>
              <a:t>This directory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 -&gt; </a:t>
            </a:r>
            <a:r>
              <a:rPr lang="en-US" dirty="0">
                <a:cs typeface="Courier New" panose="02070309020205020404" pitchFamily="49" charset="0"/>
              </a:rPr>
              <a:t>Parent directory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 -&gt; </a:t>
            </a:r>
            <a:r>
              <a:rPr lang="en-US" dirty="0">
                <a:cs typeface="Courier New" panose="02070309020205020404" pitchFamily="49" charset="0"/>
              </a:rPr>
              <a:t>User’s home directory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 -&gt; </a:t>
            </a:r>
            <a:r>
              <a:rPr lang="en-US" dirty="0">
                <a:cs typeface="Courier New" panose="02070309020205020404" pitchFamily="49" charset="0"/>
              </a:rPr>
              <a:t>System root</a:t>
            </a:r>
          </a:p>
          <a:p>
            <a:r>
              <a:rPr lang="en-US" dirty="0">
                <a:cs typeface="Courier New" panose="02070309020205020404" pitchFamily="49" charset="0"/>
              </a:rPr>
              <a:t>Just type a few characters of the file then press tab to autocomplete!</a:t>
            </a:r>
          </a:p>
          <a:p>
            <a:r>
              <a:rPr lang="en-US" dirty="0">
                <a:cs typeface="Courier New" panose="02070309020205020404" pitchFamily="49" charset="0"/>
              </a:rPr>
              <a:t>Permissions: read, write, and execute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Any file can be executed!</a:t>
            </a:r>
          </a:p>
        </p:txBody>
      </p:sp>
    </p:spTree>
    <p:extLst>
      <p:ext uri="{BB962C8B-B14F-4D97-AF65-F5344CB8AC3E}">
        <p14:creationId xmlns:p14="http://schemas.microsoft.com/office/powerpoint/2010/main" val="3841091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19FC-2C00-4A86-9CDA-1BF3459D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88AF0-954F-45E0-97B5-73D18A416C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Making your shell look and act its best!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133BD-4847-4D49-B5BF-4CC178F8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3B75A-EC19-4470-9F8C-1E2C1FB8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B3897-F226-4B28-B7E1-52A0CDB3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404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19FC-2C00-4A86-9CDA-1BF3459D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88AF0-954F-45E0-97B5-73D18A416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shells have support for colors</a:t>
            </a:r>
          </a:p>
          <a:p>
            <a:pPr lvl="1"/>
            <a:r>
              <a:rPr lang="en-US" dirty="0"/>
              <a:t>Great for distinguishing between file types (directory versus program versus document)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133BD-4847-4D49-B5BF-4CC178F8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3B75A-EC19-4470-9F8C-1E2C1FB8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B3897-F226-4B28-B7E1-52A0CDB3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230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19FC-2C00-4A86-9CDA-1BF3459D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88AF0-954F-45E0-97B5-73D18A416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Technically, a feature of your terminal emulator, not the terminal itself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133BD-4847-4D49-B5BF-4CC178F8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3B75A-EC19-4470-9F8C-1E2C1FB8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B3897-F226-4B28-B7E1-52A0CDB3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82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19FC-2C00-4A86-9CDA-1BF3459D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88AF0-954F-45E0-97B5-73D18A416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 the colors and information displayed on your prompt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133BD-4847-4D49-B5BF-4CC178F8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3B75A-EC19-4470-9F8C-1E2C1FB8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B3897-F226-4B28-B7E1-52A0CDB3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72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19FC-2C00-4A86-9CDA-1BF3459D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88AF0-954F-45E0-97B5-73D18A416C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Interprocess</a:t>
            </a:r>
            <a:r>
              <a:rPr lang="en-US" dirty="0"/>
              <a:t> communication, signals, jobs, and more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133BD-4847-4D49-B5BF-4CC178F8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3B75A-EC19-4470-9F8C-1E2C1FB8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B3897-F226-4B28-B7E1-52A0CDB3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20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19FC-2C00-4A86-9CDA-1BF3459D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88AF0-954F-45E0-97B5-73D18A416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separate input/output streams</a:t>
            </a:r>
          </a:p>
          <a:p>
            <a:pPr lvl="1"/>
            <a:r>
              <a:rPr lang="en-US" dirty="0"/>
              <a:t>Standard Output</a:t>
            </a:r>
          </a:p>
          <a:p>
            <a:pPr lvl="1"/>
            <a:r>
              <a:rPr lang="en-US" dirty="0"/>
              <a:t>Standard Input</a:t>
            </a:r>
          </a:p>
          <a:p>
            <a:pPr lvl="1"/>
            <a:r>
              <a:rPr lang="en-US" dirty="0"/>
              <a:t>Standard Error</a:t>
            </a:r>
          </a:p>
          <a:p>
            <a:r>
              <a:rPr lang="en-US" dirty="0"/>
              <a:t>Redirection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133BD-4847-4D49-B5BF-4CC178F8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3B75A-EC19-4470-9F8C-1E2C1FB8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B3897-F226-4B28-B7E1-52A0CDB3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78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19FC-2C00-4A86-9CDA-1BF3459D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88AF0-954F-45E0-97B5-73D18A416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Sending output to a different program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133BD-4847-4D49-B5BF-4CC178F8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3B75A-EC19-4470-9F8C-1E2C1FB8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B3897-F226-4B28-B7E1-52A0CDB3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482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19FC-2C00-4A86-9CDA-1BF3459D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88AF0-954F-45E0-97B5-73D18A416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name pieces of information and refer to them </a:t>
            </a:r>
            <a:r>
              <a:rPr lang="en-US" dirty="0" err="1"/>
              <a:t>laters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133BD-4847-4D49-B5BF-4CC178F8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3B75A-EC19-4470-9F8C-1E2C1FB8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B3897-F226-4B28-B7E1-52A0CDB3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68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E7742-254F-493E-B06B-9F368BD14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SHELL?</a:t>
            </a:r>
          </a:p>
        </p:txBody>
      </p:sp>
      <p:pic>
        <p:nvPicPr>
          <p:cNvPr id="11" name="Content Placeholder 10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8A358155-5782-42C3-9D25-574A422AC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1570" y="1574613"/>
            <a:ext cx="5073848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764D9-D59D-490D-B0E4-5440A699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pPr/>
              <a:t>August 13,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BB806-C28A-4E70-BB77-9473ECE5C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EFD0C-22FE-446F-BD85-29793ED4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93329CB-B15B-4E3A-8FDB-D82A1DC121F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Very simple and direct interface to an operating system</a:t>
            </a:r>
          </a:p>
          <a:p>
            <a:r>
              <a:rPr lang="en-US" dirty="0"/>
              <a:t>Allows easy execution of programs and file operations</a:t>
            </a:r>
          </a:p>
          <a:p>
            <a:r>
              <a:rPr lang="en-US" dirty="0"/>
              <a:t>Highly configurable without needing to sort through massive menus</a:t>
            </a:r>
          </a:p>
          <a:p>
            <a:r>
              <a:rPr lang="en-US" dirty="0"/>
              <a:t>Fast and lightweight</a:t>
            </a:r>
          </a:p>
        </p:txBody>
      </p:sp>
    </p:spTree>
    <p:extLst>
      <p:ext uri="{BB962C8B-B14F-4D97-AF65-F5344CB8AC3E}">
        <p14:creationId xmlns:p14="http://schemas.microsoft.com/office/powerpoint/2010/main" val="2699201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19FC-2C00-4A86-9CDA-1BF3459D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88AF0-954F-45E0-97B5-73D18A416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Conditionals: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133BD-4847-4D49-B5BF-4CC178F8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3B75A-EC19-4470-9F8C-1E2C1FB8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B3897-F226-4B28-B7E1-52A0CDB3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014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19FC-2C00-4A86-9CDA-1BF3459D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88AF0-954F-45E0-97B5-73D18A416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for ranges of values (i.e. a-z, 0-9)</a:t>
            </a:r>
          </a:p>
          <a:p>
            <a:r>
              <a:rPr lang="en-US" dirty="0"/>
              <a:t>Or, for lists of values (“cat”, “dog”, “frog”)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133BD-4847-4D49-B5BF-4CC178F8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3B75A-EC19-4470-9F8C-1E2C1FB8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B3897-F226-4B28-B7E1-52A0CDB3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336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19FC-2C00-4A86-9CDA-1BF3459D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88AF0-954F-45E0-97B5-73D18A416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something over and over, until the condition is false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133BD-4847-4D49-B5BF-4CC178F8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3B75A-EC19-4470-9F8C-1E2C1FB8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B3897-F226-4B28-B7E1-52A0CDB3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93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19FC-2C00-4A86-9CDA-1BF3459D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88AF0-954F-45E0-97B5-73D18A416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processes can be running in the shell at the same time</a:t>
            </a:r>
          </a:p>
          <a:p>
            <a:r>
              <a:rPr lang="en-US" dirty="0"/>
              <a:t>Start a job in the background by ending the line with &amp;</a:t>
            </a:r>
          </a:p>
          <a:p>
            <a:r>
              <a:rPr lang="en-US" dirty="0"/>
              <a:t>Switch it back to foreground with </a:t>
            </a:r>
            <a:r>
              <a:rPr lang="en-US" dirty="0" err="1"/>
              <a:t>fg</a:t>
            </a:r>
            <a:endParaRPr lang="en-US" dirty="0"/>
          </a:p>
          <a:p>
            <a:r>
              <a:rPr lang="en-US" dirty="0"/>
              <a:t>Great for long running processes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133BD-4847-4D49-B5BF-4CC178F8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3B75A-EC19-4470-9F8C-1E2C1FB8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B3897-F226-4B28-B7E1-52A0CDB3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320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19FC-2C00-4A86-9CDA-1BF3459D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88AF0-954F-45E0-97B5-73D18A416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Ctrl+D</a:t>
            </a:r>
            <a:endParaRPr lang="en-US" dirty="0"/>
          </a:p>
          <a:p>
            <a:r>
              <a:rPr lang="en-US" dirty="0" err="1"/>
              <a:t>Ctrl+C</a:t>
            </a:r>
            <a:endParaRPr lang="en-US" dirty="0"/>
          </a:p>
          <a:p>
            <a:r>
              <a:rPr lang="en-US" dirty="0" err="1"/>
              <a:t>Ctrl+Z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133BD-4847-4D49-B5BF-4CC178F8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3B75A-EC19-4470-9F8C-1E2C1FB8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B3897-F226-4B28-B7E1-52A0CDB3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568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19FC-2C00-4A86-9CDA-1BF3459D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88AF0-954F-45E0-97B5-73D18A416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Handy shortcuts for long commands with lots of arguments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133BD-4847-4D49-B5BF-4CC178F8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3B75A-EC19-4470-9F8C-1E2C1FB8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B3897-F226-4B28-B7E1-52A0CDB3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884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4F1B-51B3-4B64-8210-21AE8BE6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AD591-5DD9-410C-B27F-EACDDF765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bashrc</a:t>
            </a:r>
            <a:endParaRPr lang="en-US" dirty="0"/>
          </a:p>
          <a:p>
            <a:pPr lvl="1"/>
            <a:r>
              <a:rPr lang="en-US" dirty="0"/>
              <a:t>Run every time you start bash</a:t>
            </a:r>
          </a:p>
          <a:p>
            <a:pPr lvl="1"/>
            <a:r>
              <a:rPr lang="en-US" dirty="0"/>
              <a:t>Great for configuring global settings</a:t>
            </a:r>
          </a:p>
          <a:p>
            <a:r>
              <a:rPr lang="en-US" dirty="0"/>
              <a:t>.</a:t>
            </a:r>
            <a:r>
              <a:rPr lang="en-US" dirty="0" err="1"/>
              <a:t>bash_profile</a:t>
            </a:r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bash_history</a:t>
            </a:r>
            <a:endParaRPr lang="en-US" dirty="0"/>
          </a:p>
          <a:p>
            <a:pPr lvl="1"/>
            <a:r>
              <a:rPr lang="en-US" dirty="0"/>
              <a:t>Re-run previous commands with arrow keys up/down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05AC0-8A63-4FDD-A727-54A8C6040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CA735-E60F-4094-86F7-D33BB272F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AFB92-45C0-421A-AC0A-7A439518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830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4F1B-51B3-4B64-8210-21AE8BE6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AD591-5DD9-410C-B27F-EACDDF765F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quick overview of our tools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05AC0-8A63-4FDD-A727-54A8C6040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CA735-E60F-4094-86F7-D33BB272F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AFB92-45C0-421A-AC0A-7A439518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566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4F1B-51B3-4B64-8210-21AE8BE6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AND DIRECTORIES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3AD591-5DD9-410C-B27F-EACDDF765F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US" dirty="0">
                    <a:cs typeface="Courier New" panose="02070309020205020404" pitchFamily="49" charset="0"/>
                  </a:rPr>
                  <a:t>list current directory contents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(ls)</a:t>
                </a: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>
                    <a:cs typeface="Courier New" panose="02070309020205020404" pitchFamily="49" charset="0"/>
                  </a:rPr>
                  <a:t>change directory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(cd </a:t>
                </a:r>
                <a:r>
                  <a:rPr lang="en-US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directory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pwd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>
                    <a:cs typeface="Courier New" panose="02070309020205020404" pitchFamily="49" charset="0"/>
                  </a:rPr>
                  <a:t>print working directory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pwd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>
                    <a:cs typeface="Courier New" panose="02070309020205020404" pitchFamily="49" charset="0"/>
                  </a:rPr>
                  <a:t>remove / delete file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(rm </a:t>
                </a:r>
                <a:r>
                  <a:rPr lang="en-US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target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lvl="1"/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rmdir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</a:t>
                </a:r>
                <a:r>
                  <a:rPr lang="en-US" sz="2800" dirty="0">
                    <a:cs typeface="Courier New" panose="02070309020205020404" pitchFamily="49" charset="0"/>
                  </a:rPr>
                  <a:t>empty directory </a:t>
                </a:r>
              </a:p>
              <a:p>
                <a:pPr lvl="1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rm –rf: </a:t>
                </a:r>
                <a:r>
                  <a:rPr lang="en-US" sz="2800" dirty="0">
                    <a:cs typeface="Courier New" panose="02070309020205020404" pitchFamily="49" charset="0"/>
                  </a:rPr>
                  <a:t>directory with files</a:t>
                </a:r>
              </a:p>
              <a:p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mv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>
                    <a:cs typeface="Courier New" panose="02070309020205020404" pitchFamily="49" charset="0"/>
                  </a:rPr>
                  <a:t>move file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(mv </a:t>
                </a:r>
                <a:r>
                  <a:rPr lang="en-US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source destination)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cp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>
                    <a:cs typeface="Courier New" panose="02070309020205020404" pitchFamily="49" charset="0"/>
                  </a:rPr>
                  <a:t>copy file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(cp </a:t>
                </a:r>
                <a:r>
                  <a:rPr lang="en-US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source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destination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>
                    <a:cs typeface="Courier New" panose="02070309020205020404" pitchFamily="49" charset="0"/>
                  </a:rPr>
                  <a:t>symbolic link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(ln –s </a:t>
                </a:r>
                <a:r>
                  <a:rPr lang="en-US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destination shortcut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3AD591-5DD9-410C-B27F-EACDDF765F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05AC0-8A63-4FDD-A727-54A8C6040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CA735-E60F-4094-86F7-D33BB272F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AFB92-45C0-421A-AC0A-7A439518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64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4F1B-51B3-4B64-8210-21AE8BE6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3AD591-5DD9-410C-B27F-EACDDF765F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Grep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Parallel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Xargs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Sed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Bc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Wc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3AD591-5DD9-410C-B27F-EACDDF765F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05AC0-8A63-4FDD-A727-54A8C6040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CA735-E60F-4094-86F7-D33BB272F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AFB92-45C0-421A-AC0A-7A439518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65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E7742-254F-493E-B06B-9F368BD14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BASH?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E54F6-A616-4DFF-AB96-AF1109F77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Bourne-Again Shell</a:t>
            </a:r>
          </a:p>
          <a:p>
            <a:pPr lvl="1"/>
            <a:r>
              <a:rPr lang="en-US" dirty="0"/>
              <a:t>Play on words:  Stephen Bourne wrote the initial Unix shell</a:t>
            </a:r>
          </a:p>
          <a:p>
            <a:r>
              <a:rPr lang="en-US" dirty="0"/>
              <a:t>Improved on Bourne shell (</a:t>
            </a:r>
            <a:r>
              <a:rPr lang="en-US" dirty="0" err="1"/>
              <a:t>sh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More features, better </a:t>
            </a:r>
            <a:r>
              <a:rPr lang="en-US" dirty="0" err="1"/>
              <a:t>builtins</a:t>
            </a:r>
            <a:endParaRPr lang="en-US" dirty="0"/>
          </a:p>
          <a:p>
            <a:r>
              <a:rPr lang="en-US" dirty="0"/>
              <a:t>Completely free and open-source for all platforms, licensed under the GNU public license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764D9-D59D-490D-B0E4-5440A699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BB806-C28A-4E70-BB77-9473ECE5C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EFD0C-22FE-446F-BD85-29793ED4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691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4F1B-51B3-4B64-8210-21AE8BE6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AUTOMATING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AD591-5DD9-410C-B27F-EACDDF765F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sampling of common use cases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05AC0-8A63-4FDD-A727-54A8C6040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CA735-E60F-4094-86F7-D33BB272F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AFB92-45C0-421A-AC0A-7A439518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6087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4F1B-51B3-4B64-8210-21AE8BE6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AD591-5DD9-410C-B27F-EACDDF765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Perhaps the best feature of bash and shell environments – easy automation!</a:t>
            </a:r>
          </a:p>
          <a:p>
            <a:r>
              <a:rPr lang="en-US" dirty="0"/>
              <a:t>Want to run a command once a day to clean up cached files? Easy!</a:t>
            </a:r>
          </a:p>
          <a:p>
            <a:r>
              <a:rPr lang="en-US" dirty="0"/>
              <a:t>Want to simplify a complex process so you can do it all by typing one word? Easy!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05AC0-8A63-4FDD-A727-54A8C6040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CA735-E60F-4094-86F7-D33BB272F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AFB92-45C0-421A-AC0A-7A439518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5573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4F1B-51B3-4B64-8210-21AE8BE6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WITH CRON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AD591-5DD9-410C-B27F-EACDDF765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Crontab: has information for scheduling</a:t>
            </a:r>
          </a:p>
          <a:p>
            <a:r>
              <a:rPr lang="en-US" dirty="0"/>
              <a:t>Use </a:t>
            </a:r>
            <a:r>
              <a:rPr lang="en-US" dirty="0">
                <a:hlinkClick r:id="rId2"/>
              </a:rPr>
              <a:t>https://crontab.guru</a:t>
            </a:r>
            <a:r>
              <a:rPr lang="en-US" dirty="0"/>
              <a:t> to help with syntax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30 4 * * MON rm –rf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dirty="0">
                <a:cs typeface="Courier New" panose="02070309020205020404" pitchFamily="49" charset="0"/>
              </a:rPr>
              <a:t>means delete all temporary files at 4:30 AM every Monday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05AC0-8A63-4FDD-A727-54A8C6040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CA735-E60F-4094-86F7-D33BB272F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AFB92-45C0-421A-AC0A-7A439518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9996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4F1B-51B3-4B64-8210-21AE8BE6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AD591-5DD9-410C-B27F-EACDDF765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 for writing quick functions that don’t quite fit into alias form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05AC0-8A63-4FDD-A727-54A8C6040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CA735-E60F-4094-86F7-D33BB272F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AFB92-45C0-421A-AC0A-7A439518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2873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Bash Logo is licensed for free use under the Copyleft license.</a:t>
            </a:r>
          </a:p>
          <a:p>
            <a:r>
              <a:rPr lang="en-US" dirty="0"/>
              <a:t>The bash screenshot on Slide 2 is R and Bash running under a </a:t>
            </a:r>
            <a:r>
              <a:rPr lang="en-US" dirty="0" err="1"/>
              <a:t>Remmina</a:t>
            </a:r>
            <a:r>
              <a:rPr lang="en-US" dirty="0"/>
              <a:t> connection.</a:t>
            </a:r>
          </a:p>
          <a:p>
            <a:r>
              <a:rPr lang="en-US" dirty="0"/>
              <a:t>The picture on Slide 6 is licensed under Creative Commons Attribution-</a:t>
            </a:r>
            <a:r>
              <a:rPr lang="en-US" dirty="0" err="1"/>
              <a:t>ShareAlike</a:t>
            </a:r>
            <a:r>
              <a:rPr lang="en-US" dirty="0"/>
              <a:t> 4.0 International, created by </a:t>
            </a:r>
            <a:r>
              <a:rPr lang="en-US" dirty="0" err="1"/>
              <a:t>Gorthmog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6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E7742-254F-493E-B06B-9F368BD14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GET BASH?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E54F6-A616-4DFF-AB96-AF1109F77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Unix-based platforms (Mac OS, Linux, </a:t>
            </a:r>
            <a:r>
              <a:rPr lang="en-US" dirty="0" err="1"/>
              <a:t>etc</a:t>
            </a:r>
            <a:r>
              <a:rPr lang="en-US" dirty="0"/>
              <a:t>) it will almost always be installed by default</a:t>
            </a:r>
          </a:p>
          <a:p>
            <a:r>
              <a:rPr lang="en-US" dirty="0"/>
              <a:t>Windows (the only major non-Unix-based OS):</a:t>
            </a:r>
          </a:p>
          <a:p>
            <a:pPr lvl="1"/>
            <a:r>
              <a:rPr lang="en-US" dirty="0"/>
              <a:t>Install Ubuntu for Windows</a:t>
            </a:r>
          </a:p>
          <a:p>
            <a:pPr marL="457200" lvl="1" indent="0">
              <a:buNone/>
            </a:pPr>
            <a:r>
              <a:rPr lang="en-US"/>
              <a:t>	or</a:t>
            </a:r>
            <a:endParaRPr lang="en-US" dirty="0"/>
          </a:p>
          <a:p>
            <a:pPr lvl="1"/>
            <a:r>
              <a:rPr lang="en-US" dirty="0"/>
              <a:t>Install </a:t>
            </a:r>
            <a:r>
              <a:rPr lang="en-US" dirty="0" err="1"/>
              <a:t>minGW</a:t>
            </a:r>
            <a:r>
              <a:rPr lang="en-US" dirty="0"/>
              <a:t> (minimalist GNU for Windows)</a:t>
            </a:r>
          </a:p>
          <a:p>
            <a:pPr lvl="1"/>
            <a:r>
              <a:rPr lang="en-US" dirty="0"/>
              <a:t>Make sure to select the </a:t>
            </a:r>
            <a:r>
              <a:rPr lang="en-US" dirty="0" err="1"/>
              <a:t>msys</a:t>
            </a:r>
            <a:r>
              <a:rPr lang="en-US" dirty="0"/>
              <a:t> developer kit!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764D9-D59D-490D-B0E4-5440A699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BB806-C28A-4E70-BB77-9473ECE5C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EFD0C-22FE-446F-BD85-29793ED4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182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E7742-254F-493E-B06B-9F368BD14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I USE BASH?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E54F6-A616-4DFF-AB96-AF1109F77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Versus Scripting Languages (e.g. Perl, Python, Ruby, Lua)</a:t>
            </a:r>
          </a:p>
          <a:p>
            <a:pPr lvl="1"/>
            <a:r>
              <a:rPr lang="en-US" dirty="0"/>
              <a:t>Bash allows simpler access to commands with extensive shell-specific or installation-specific features, often unsupported by scripting languages</a:t>
            </a:r>
          </a:p>
          <a:p>
            <a:pPr lvl="1"/>
            <a:r>
              <a:rPr lang="en-US" dirty="0"/>
              <a:t>Scripting languages are usually easier to program in but don’t interface seamlessly with the OS</a:t>
            </a:r>
          </a:p>
          <a:p>
            <a:r>
              <a:rPr lang="en-US" dirty="0"/>
              <a:t>Versus a Visual Environment</a:t>
            </a:r>
          </a:p>
          <a:p>
            <a:pPr lvl="1"/>
            <a:r>
              <a:rPr lang="en-US" dirty="0"/>
              <a:t>Often with remote servers, you have to use a terminal</a:t>
            </a:r>
          </a:p>
          <a:p>
            <a:pPr lvl="1"/>
            <a:r>
              <a:rPr lang="en-US" dirty="0"/>
              <a:t>Visual environments are great for quickly looking through file structures</a:t>
            </a:r>
          </a:p>
          <a:p>
            <a:pPr lvl="1"/>
            <a:r>
              <a:rPr lang="en-US" dirty="0"/>
              <a:t>Shell environments are great if you want to run any slightly advanced query (find operations, </a:t>
            </a:r>
            <a:r>
              <a:rPr lang="en-US" dirty="0" err="1"/>
              <a:t>etc</a:t>
            </a:r>
            <a:r>
              <a:rPr lang="en-US" dirty="0"/>
              <a:t>) and for programming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764D9-D59D-490D-B0E4-5440A699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BB806-C28A-4E70-BB77-9473ECE5C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EFD0C-22FE-446F-BD85-29793ED4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770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19FC-2C00-4A86-9CDA-1BF3459D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HISTORY</a:t>
            </a:r>
          </a:p>
        </p:txBody>
      </p:sp>
      <p:pic>
        <p:nvPicPr>
          <p:cNvPr id="8" name="Content Placeholder 7" descr="A picture containing sitting, indoor, top, electronics&#10;&#10;Description automatically generated">
            <a:extLst>
              <a:ext uri="{FF2B5EF4-FFF2-40B4-BE49-F238E27FC236}">
                <a16:creationId xmlns:a16="http://schemas.microsoft.com/office/drawing/2014/main" id="{51988245-6C16-47D8-A486-2BF49EC23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0883" y="1753907"/>
            <a:ext cx="4902916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133BD-4847-4D49-B5BF-4CC178F8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3B75A-EC19-4470-9F8C-1E2C1FB8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B3897-F226-4B28-B7E1-52A0CDB3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B7C8F0-E828-46B4-BABE-0CB59A6D2C2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6126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Before the advent of Microsoft Windows (1981) and Mac OS (1984) and their desktop environments, terminals were the only option!</a:t>
            </a:r>
          </a:p>
          <a:p>
            <a:r>
              <a:rPr lang="en-US" dirty="0"/>
              <a:t>Unix was the most used, developed by Bell Labs at AT&amp;T</a:t>
            </a:r>
          </a:p>
          <a:p>
            <a:r>
              <a:rPr lang="en-US" dirty="0"/>
              <a:t>Unix adapted by Linus Torvalds into Linux, and enjoyed Free Software Movement support</a:t>
            </a:r>
          </a:p>
        </p:txBody>
      </p:sp>
    </p:spTree>
    <p:extLst>
      <p:ext uri="{BB962C8B-B14F-4D97-AF65-F5344CB8AC3E}">
        <p14:creationId xmlns:p14="http://schemas.microsoft.com/office/powerpoint/2010/main" val="1181412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19FC-2C00-4A86-9CDA-1BF3459D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88AF0-954F-45E0-97B5-73D18A416C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quick walkthrough of the environment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133BD-4847-4D49-B5BF-4CC178F8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3B75A-EC19-4470-9F8C-1E2C1FB8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B3897-F226-4B28-B7E1-52A0CDB3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13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01B20C1-6D2C-410B-9C7D-B09E2AC0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SHELL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CF223-64BA-421E-9ED7-B50193B5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A19B1-AD30-4909-B986-F717612E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4D062-ACF2-41DA-A700-03DC5144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07A9182-6C57-44EB-967D-7501C299A75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5894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Prompt: what you see when you open the shell or finish a command</a:t>
            </a:r>
          </a:p>
          <a:p>
            <a:pPr lvl="1"/>
            <a:r>
              <a:rPr lang="en-US" dirty="0"/>
              <a:t>Waits for you to enter something</a:t>
            </a:r>
          </a:p>
          <a:p>
            <a:r>
              <a:rPr lang="en-US" dirty="0"/>
              <a:t>USER@COMPUTER (Directory)</a:t>
            </a:r>
          </a:p>
          <a:p>
            <a:pPr marL="0" indent="0">
              <a:buNone/>
            </a:pPr>
            <a:r>
              <a:rPr lang="en-US" dirty="0"/>
              <a:t>$ (type commands here)</a:t>
            </a:r>
          </a:p>
          <a:p>
            <a:pPr lvl="1"/>
            <a:r>
              <a:rPr lang="en-US" dirty="0"/>
              <a:t>completely configurable, though</a:t>
            </a:r>
          </a:p>
          <a:p>
            <a:r>
              <a:rPr lang="en-US" dirty="0"/>
              <a:t>Command</a:t>
            </a:r>
          </a:p>
          <a:p>
            <a:r>
              <a:rPr lang="en-US" dirty="0"/>
              <a:t>Output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C677BF-DB57-4322-B9BB-644B65135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376" y="2131067"/>
            <a:ext cx="5194768" cy="348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26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01B20C1-6D2C-410B-9C7D-B09E2AC0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CF223-64BA-421E-9ED7-B50193B5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A19B1-AD30-4909-B986-F717612E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4D062-ACF2-41DA-A700-03DC5144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07A9182-6C57-44EB-967D-7501C299A75A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First: an executable program (or shell </a:t>
            </a:r>
            <a:r>
              <a:rPr lang="en-US" dirty="0" err="1"/>
              <a:t>builtin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Anything from word.exe to simply listing the directory</a:t>
            </a:r>
          </a:p>
          <a:p>
            <a:r>
              <a:rPr lang="en-US" dirty="0"/>
              <a:t>Any number of arguments</a:t>
            </a:r>
          </a:p>
          <a:p>
            <a:pPr lvl="1"/>
            <a:r>
              <a:rPr lang="en-US" dirty="0"/>
              <a:t>Filenames, command line switches</a:t>
            </a:r>
          </a:p>
          <a:p>
            <a:r>
              <a:rPr lang="en-US" dirty="0"/>
              <a:t>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 –al Documents/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 </a:t>
            </a:r>
            <a:r>
              <a:rPr lang="en-US" dirty="0">
                <a:cs typeface="Courier New" panose="02070309020205020404" pitchFamily="49" charset="0"/>
              </a:rPr>
              <a:t>is a program that lists the current directory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-al </a:t>
            </a:r>
            <a:r>
              <a:rPr lang="en-US" dirty="0">
                <a:cs typeface="Courier New" panose="02070309020205020404" pitchFamily="49" charset="0"/>
              </a:rPr>
              <a:t>are two separate arguments that show hidden files and permissions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Documents/</a:t>
            </a:r>
            <a:r>
              <a:rPr lang="en-US" dirty="0">
                <a:cs typeface="Courier New" panose="02070309020205020404" pitchFamily="49" charset="0"/>
              </a:rPr>
              <a:t> is a folder in the current directory we want the get the contents of</a:t>
            </a:r>
          </a:p>
          <a:p>
            <a:r>
              <a:rPr lang="en-US" dirty="0">
                <a:cs typeface="Courier New" panose="02070309020205020404" pitchFamily="49" charset="0"/>
              </a:rPr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r>
              <a:rPr lang="en-US" dirty="0">
                <a:cs typeface="Courier New" panose="020703090202050204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23716771"/>
      </p:ext>
    </p:extLst>
  </p:cSld>
  <p:clrMapOvr>
    <a:masterClrMapping/>
  </p:clrMapOvr>
</p:sld>
</file>

<file path=ppt/theme/theme1.xml><?xml version="1.0" encoding="utf-8"?>
<a:theme xmlns:a="http://schemas.openxmlformats.org/drawingml/2006/main" name="fondren scholarship servic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ndren scholarship services" id="{8F06649C-F4CB-4283-B31C-864C02E279B8}" vid="{A4B97B29-6DDA-4F37-9EE7-1740D7A852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fondren scholarship services</Template>
  <TotalTime>10491</TotalTime>
  <Words>1699</Words>
  <Application>Microsoft Office PowerPoint</Application>
  <PresentationFormat>Widescreen</PresentationFormat>
  <Paragraphs>251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Courier New</vt:lpstr>
      <vt:lpstr>fondren scholarship services</vt:lpstr>
      <vt:lpstr>Introduction to  Bash Shell Scripting </vt:lpstr>
      <vt:lpstr>WHAT IS A SHELL?</vt:lpstr>
      <vt:lpstr>WHAT IS BASH?</vt:lpstr>
      <vt:lpstr>HOW DO I GET BASH?</vt:lpstr>
      <vt:lpstr>WHEN DO I USE BASH?</vt:lpstr>
      <vt:lpstr>A LITTLE HISTORY</vt:lpstr>
      <vt:lpstr>SHELL BASICS</vt:lpstr>
      <vt:lpstr>ANATOMY OF A SHELL</vt:lpstr>
      <vt:lpstr>COMMANDS</vt:lpstr>
      <vt:lpstr>ENVIRONMENT</vt:lpstr>
      <vt:lpstr>FILES</vt:lpstr>
      <vt:lpstr>CONFIGURATION</vt:lpstr>
      <vt:lpstr>COLORS</vt:lpstr>
      <vt:lpstr>FONTS</vt:lpstr>
      <vt:lpstr>PROMPTS</vt:lpstr>
      <vt:lpstr>ADVANCED FEATURES</vt:lpstr>
      <vt:lpstr>INPUT AND OUTPUT</vt:lpstr>
      <vt:lpstr>PIPES</vt:lpstr>
      <vt:lpstr>VARIABLES</vt:lpstr>
      <vt:lpstr>IF STATEMENTS</vt:lpstr>
      <vt:lpstr>FOR LOOPS</vt:lpstr>
      <vt:lpstr>WHILE LOOPS</vt:lpstr>
      <vt:lpstr>JOBS</vt:lpstr>
      <vt:lpstr>SIGNALS</vt:lpstr>
      <vt:lpstr>ALIASES</vt:lpstr>
      <vt:lpstr>SPECIAL FILES</vt:lpstr>
      <vt:lpstr>USEFUL PROGRAMS</vt:lpstr>
      <vt:lpstr>FILES AND DIRECTORIES</vt:lpstr>
      <vt:lpstr>OPERATIONS</vt:lpstr>
      <vt:lpstr>AUTOMATING TASKS</vt:lpstr>
      <vt:lpstr>AUTOMATION</vt:lpstr>
      <vt:lpstr>SCHEDULING WITH CRON</vt:lpstr>
      <vt:lpstr>BASH FUNCTIONS</vt:lpstr>
      <vt:lpstr>ACKNOWLEDGMENTS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&amp; Github</dc:title>
  <dc:creator>blanqui</dc:creator>
  <cp:lastModifiedBy>Corrin Fosmire</cp:lastModifiedBy>
  <cp:revision>402</cp:revision>
  <dcterms:created xsi:type="dcterms:W3CDTF">2019-05-29T19:12:27Z</dcterms:created>
  <dcterms:modified xsi:type="dcterms:W3CDTF">2019-08-13T18:58:37Z</dcterms:modified>
</cp:coreProperties>
</file>