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07" r:id="rId1"/>
  </p:sldMasterIdLst>
  <p:notesMasterIdLst>
    <p:notesMasterId r:id="rId31"/>
  </p:notesMasterIdLst>
  <p:sldIdLst>
    <p:sldId id="266" r:id="rId2"/>
    <p:sldId id="257" r:id="rId3"/>
    <p:sldId id="258" r:id="rId4"/>
    <p:sldId id="259" r:id="rId5"/>
    <p:sldId id="260" r:id="rId6"/>
    <p:sldId id="267" r:id="rId7"/>
    <p:sldId id="262" r:id="rId8"/>
    <p:sldId id="274" r:id="rId9"/>
    <p:sldId id="265" r:id="rId10"/>
    <p:sldId id="263" r:id="rId11"/>
    <p:sldId id="264" r:id="rId12"/>
    <p:sldId id="268" r:id="rId13"/>
    <p:sldId id="275" r:id="rId14"/>
    <p:sldId id="276" r:id="rId15"/>
    <p:sldId id="277" r:id="rId16"/>
    <p:sldId id="278" r:id="rId17"/>
    <p:sldId id="273" r:id="rId18"/>
    <p:sldId id="279" r:id="rId19"/>
    <p:sldId id="280" r:id="rId20"/>
    <p:sldId id="285" r:id="rId21"/>
    <p:sldId id="281" r:id="rId22"/>
    <p:sldId id="286" r:id="rId23"/>
    <p:sldId id="282" r:id="rId24"/>
    <p:sldId id="287" r:id="rId25"/>
    <p:sldId id="283" r:id="rId26"/>
    <p:sldId id="284" r:id="rId27"/>
    <p:sldId id="288" r:id="rId28"/>
    <p:sldId id="270" r:id="rId29"/>
    <p:sldId id="27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3" autoAdjust="0"/>
    <p:restoredTop sz="96824" autoAdjust="0"/>
  </p:normalViewPr>
  <p:slideViewPr>
    <p:cSldViewPr snapToGrid="0">
      <p:cViewPr varScale="1">
        <p:scale>
          <a:sx n="124" d="100"/>
          <a:sy n="124" d="100"/>
        </p:scale>
        <p:origin x="114" y="2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E3B93-8523-4DBC-8FC5-65A9B9CDE5EE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28E46-8560-4C79-B9D9-6B96D08CE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58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D28A-44D6-4F71-B77F-AC810983F0F9}" type="datetime4">
              <a:rPr lang="en-US" smtClean="0"/>
              <a:t>June 3,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471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0E6-35C7-40E9-B6C1-E57DFD4DF83C}" type="datetime4">
              <a:rPr lang="en-US" smtClean="0"/>
              <a:t>June 3,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028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552F4-4FE4-4E0E-936F-9158426B99E2}" type="datetime4">
              <a:rPr lang="en-US" smtClean="0"/>
              <a:t>June 3,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32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5980" y="365125"/>
            <a:ext cx="9227820" cy="1325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3,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US" dirty="0" smtClean="0"/>
              <a:t>Digital Scholarship Services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 smtClean="0"/>
              <a:t> cf24@rice.edu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 smtClean="0"/>
              <a:t> library.rice.edu/</a:t>
            </a:r>
            <a:r>
              <a:rPr lang="en-US" dirty="0" err="1" smtClean="0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87058"/>
            <a:ext cx="1059180" cy="105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569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E186A-0FBF-4DA6-A71A-C325C944F843}" type="datetime4">
              <a:rPr lang="en-US" smtClean="0"/>
              <a:t>June 3,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Digital Scholarship Services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 smtClean="0"/>
              <a:t> cf24@rice.edu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 smtClean="0"/>
              <a:t> library.rice.edu/</a:t>
            </a:r>
            <a:r>
              <a:rPr lang="en-US" dirty="0" err="1" smtClean="0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239" y="2447902"/>
            <a:ext cx="2141561" cy="214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27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9D242-BAA3-4044-BDEF-2597A5A654EF}" type="datetime4">
              <a:rPr lang="en-US" smtClean="0"/>
              <a:t>June 3,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019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CD59-A5AD-4382-8C3D-D984415916E6}" type="datetime4">
              <a:rPr lang="en-US" smtClean="0"/>
              <a:t>June 3, 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| Email cf24@rice.edu | library.rice.edu/dss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883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69FE5-613D-4C74-96D7-27911459A362}" type="datetime4">
              <a:rPr lang="en-US" smtClean="0"/>
              <a:t>June 3,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| Email cf24@rice.edu | library.rice.edu/dss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376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566C-9F1F-4845-8842-8A0339049AF6}" type="datetime4">
              <a:rPr lang="en-US" smtClean="0"/>
              <a:t>June 3, 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| Email cf24@rice.edu | library.rice.edu/dss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61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CFB47-241B-48D4-BB7E-CF21A52B27C6}" type="datetime4">
              <a:rPr lang="en-US" smtClean="0"/>
              <a:t>June 3,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58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5882-F850-4580-92A6-05497B2E8977}" type="datetime4">
              <a:rPr lang="en-US" smtClean="0"/>
              <a:t>June 3,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384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BF51D-0C08-4C4F-8D1C-BAC468AC6D9B}" type="datetime4">
              <a:rPr lang="en-US" smtClean="0"/>
              <a:t>June 3,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14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Digital Scholarship Services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 smtClean="0"/>
              <a:t> cf24@rice.edu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 smtClean="0"/>
              <a:t> library.rice.edu/</a:t>
            </a:r>
            <a:r>
              <a:rPr lang="en-US" dirty="0" err="1" smtClean="0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08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kitybacon/rice-data-and-donuts-github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ogo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06236"/>
            <a:ext cx="9144000" cy="2603727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</a:rPr>
              <a:t>Introduction to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6600" b="1" dirty="0" err="1" smtClean="0">
                <a:solidFill>
                  <a:schemeClr val="accent1">
                    <a:lumMod val="50000"/>
                  </a:schemeClr>
                </a:solidFill>
              </a:rPr>
              <a:t>Git</a:t>
            </a:r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</a:rPr>
              <a:t> and GitHub</a:t>
            </a:r>
            <a:r>
              <a:rPr lang="en-US" sz="6600" dirty="0" smtClean="0">
                <a:solidFill>
                  <a:srgbClr val="860000"/>
                </a:solidFill>
              </a:rPr>
              <a:t/>
            </a:r>
            <a:br>
              <a:rPr lang="en-US" sz="6600" dirty="0" smtClean="0">
                <a:solidFill>
                  <a:srgbClr val="860000"/>
                </a:solidFill>
              </a:rPr>
            </a:br>
            <a:endParaRPr lang="en-US" dirty="0">
              <a:solidFill>
                <a:srgbClr val="86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27113" y="804231"/>
            <a:ext cx="10421957" cy="2203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727112" y="6090491"/>
            <a:ext cx="10421957" cy="2203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image1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0379" y="5037151"/>
            <a:ext cx="1849755" cy="6369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119309" y="5045316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666666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Fondren</a:t>
            </a:r>
            <a:r>
              <a:rPr lang="en-US" b="1" dirty="0">
                <a:solidFill>
                  <a:srgbClr val="666666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Library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351342" y="5355604"/>
            <a:ext cx="272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Digital Scholarship Services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511" y="2583670"/>
            <a:ext cx="2830978" cy="283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09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STATES OF FILES IN A REPOSITORY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untracked</a:t>
            </a:r>
            <a:r>
              <a:rPr lang="en-US" dirty="0"/>
              <a:t>: </a:t>
            </a:r>
            <a:r>
              <a:rPr lang="en-US" dirty="0" err="1"/>
              <a:t>git</a:t>
            </a:r>
            <a:r>
              <a:rPr lang="en-US" dirty="0"/>
              <a:t> has not been told about this file.</a:t>
            </a:r>
          </a:p>
          <a:p>
            <a:r>
              <a:rPr lang="en-US" b="1" dirty="0"/>
              <a:t>modified</a:t>
            </a:r>
            <a:r>
              <a:rPr lang="en-US" dirty="0"/>
              <a:t>: we told </a:t>
            </a:r>
            <a:r>
              <a:rPr lang="en-US" dirty="0" err="1"/>
              <a:t>git</a:t>
            </a:r>
            <a:r>
              <a:rPr lang="en-US" dirty="0"/>
              <a:t> about this file, but we've changed it without telling </a:t>
            </a:r>
            <a:r>
              <a:rPr lang="en-US" dirty="0" err="1"/>
              <a:t>git</a:t>
            </a:r>
            <a:r>
              <a:rPr lang="en-US" dirty="0"/>
              <a:t> to remember our change.</a:t>
            </a:r>
          </a:p>
          <a:p>
            <a:r>
              <a:rPr lang="en-US" b="1" dirty="0"/>
              <a:t>staged</a:t>
            </a:r>
            <a:r>
              <a:rPr lang="en-US" dirty="0"/>
              <a:t>: we have told </a:t>
            </a:r>
            <a:r>
              <a:rPr lang="en-US" dirty="0" err="1"/>
              <a:t>git</a:t>
            </a:r>
            <a:r>
              <a:rPr lang="en-US" dirty="0"/>
              <a:t> about this file and told </a:t>
            </a:r>
            <a:r>
              <a:rPr lang="en-US" dirty="0" err="1"/>
              <a:t>git</a:t>
            </a:r>
            <a:r>
              <a:rPr lang="en-US" dirty="0"/>
              <a:t> we will want it to remember our change.</a:t>
            </a:r>
          </a:p>
          <a:p>
            <a:r>
              <a:rPr lang="en-US" b="1" dirty="0"/>
              <a:t>committed</a:t>
            </a:r>
            <a:r>
              <a:rPr lang="en-US" dirty="0"/>
              <a:t>: we have made </a:t>
            </a:r>
            <a:r>
              <a:rPr lang="en-US" dirty="0" err="1"/>
              <a:t>git</a:t>
            </a:r>
            <a:r>
              <a:rPr lang="en-US" dirty="0"/>
              <a:t> take a snapshot of our file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345CB-8700-4516-A08B-C5962626710A}" type="datetime4">
              <a:rPr lang="en-US" smtClean="0"/>
              <a:t>June 3, 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2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STATES OF FILES IN A REPOSITORY</a:t>
            </a:r>
            <a:endParaRPr lang="en-US" dirty="0">
              <a:latin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314C5-54C3-45D4-BD43-1E6786BE277B}" type="datetime4">
              <a:rPr lang="en-US" smtClean="0"/>
              <a:t>June 3, 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874" y="1876927"/>
            <a:ext cx="9489405" cy="3968040"/>
          </a:xfrm>
          <a:prstGeom prst="rect">
            <a:avLst/>
          </a:prstGeom>
        </p:spPr>
      </p:pic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14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CREATING &amp; CLONING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REPOSITORIES</a:t>
            </a:r>
            <a:endParaRPr lang="en-US" dirty="0"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Initialization &amp; Copying from a server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056D7-45FA-4127-A77C-F084484F25E2}" type="datetime4">
              <a:rPr lang="en-US" smtClean="0"/>
              <a:t>June 3, 2019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62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smtClean="0">
                <a:cs typeface="Courier New" panose="02070309020205020404" pitchFamily="49" charset="0"/>
              </a:rPr>
              <a:t>Create a repository, with a file index and database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Stored in the hidden directory .</a:t>
            </a:r>
            <a:r>
              <a:rPr lang="en-US" dirty="0" err="1" smtClean="0">
                <a:cs typeface="Courier New" panose="02070309020205020404" pitchFamily="49" charset="0"/>
              </a:rPr>
              <a:t>git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Note: No files are added to the repository by default!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We’ll get to adding files a bit later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E186A-0FBF-4DA6-A71A-C325C944F843}" type="datetime4">
              <a:rPr lang="en-US" smtClean="0"/>
              <a:t>June 3,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215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Downloads entire history of a repository hosted on GitHub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Two ways to get the URL:</a:t>
            </a:r>
          </a:p>
          <a:p>
            <a:endParaRPr lang="en-US" dirty="0" smtClean="0"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3,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899567"/>
            <a:ext cx="7942864" cy="327739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130566" y="3216166"/>
            <a:ext cx="1718441" cy="204951"/>
          </a:xfrm>
          <a:prstGeom prst="rect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67160" y="5940057"/>
            <a:ext cx="1085504" cy="217733"/>
          </a:xfrm>
          <a:prstGeom prst="rect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18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recent snapshot immediately available</a:t>
            </a:r>
          </a:p>
          <a:p>
            <a:r>
              <a:rPr lang="en-US" dirty="0" smtClean="0"/>
              <a:t>Full history needs to be downloaded as well. Takes time &amp; space!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3,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237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Clone this repository from GitHub now!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https://github.com/bakitybacon/rice-data-and-donuts-github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3,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334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EDITING WORKFLOW</a:t>
            </a:r>
            <a:endParaRPr lang="en-US" dirty="0"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Editing, adding, staging, and committing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CDDA-E02E-4D2B-B8BD-6E893F38A342}" type="datetime4">
              <a:rPr lang="en-US" smtClean="0"/>
              <a:t>June 3, 2019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39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FILE STATES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E186A-0FBF-4DA6-A71A-C325C944F843}" type="datetime4">
              <a:rPr lang="en-US" smtClean="0"/>
              <a:t>June 3,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5180" y="1905642"/>
            <a:ext cx="9461640" cy="395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220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67200" cy="4351338"/>
          </a:xfrm>
        </p:spPr>
        <p:txBody>
          <a:bodyPr/>
          <a:lstStyle/>
          <a:p>
            <a:r>
              <a:rPr lang="en-US" b="1" dirty="0" smtClean="0"/>
              <a:t>Working Directory</a:t>
            </a:r>
          </a:p>
          <a:p>
            <a:pPr lvl="1"/>
            <a:r>
              <a:rPr lang="en-US" dirty="0" smtClean="0"/>
              <a:t>Changed files on disk.</a:t>
            </a:r>
          </a:p>
          <a:p>
            <a:r>
              <a:rPr lang="en-US" b="1" dirty="0" smtClean="0"/>
              <a:t>Index</a:t>
            </a:r>
          </a:p>
          <a:p>
            <a:pPr lvl="1"/>
            <a:r>
              <a:rPr lang="en-US" dirty="0" smtClean="0"/>
              <a:t>We’ve told </a:t>
            </a:r>
            <a:r>
              <a:rPr lang="en-US" dirty="0" err="1" smtClean="0"/>
              <a:t>git</a:t>
            </a:r>
            <a:r>
              <a:rPr lang="en-US" dirty="0" smtClean="0"/>
              <a:t> to pay attention to these changes.</a:t>
            </a:r>
          </a:p>
          <a:p>
            <a:r>
              <a:rPr lang="en-US" b="1" dirty="0" smtClean="0"/>
              <a:t>HEAD</a:t>
            </a:r>
            <a:endParaRPr lang="en-US" dirty="0" smtClean="0"/>
          </a:p>
          <a:p>
            <a:pPr lvl="1"/>
            <a:r>
              <a:rPr lang="en-US" dirty="0" smtClean="0"/>
              <a:t>This is just the most recent commit (snapshot). You can come back here whenever!</a:t>
            </a:r>
          </a:p>
          <a:p>
            <a:pPr lvl="1"/>
            <a:endParaRPr lang="en-US" b="1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3,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2104105"/>
            <a:ext cx="62484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025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WHAT IS GIT?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AF52-DB73-42B1-86E0-91EB4E09C484}" type="datetime4">
              <a:rPr lang="en-US" smtClean="0"/>
              <a:t>June 3, 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30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A FILE LOCALLY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70822" cy="4351338"/>
          </a:xfrm>
        </p:spPr>
        <p:txBody>
          <a:bodyPr/>
          <a:lstStyle/>
          <a:p>
            <a:r>
              <a:rPr lang="en-US" dirty="0" smtClean="0"/>
              <a:t>Open and edit any file using any program</a:t>
            </a:r>
          </a:p>
          <a:p>
            <a:r>
              <a:rPr lang="en-US" dirty="0" smtClean="0"/>
              <a:t>Use “Show in Explorer” to easily find the most recent files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3,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426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A FILE LOCALLY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55561" cy="4351338"/>
          </a:xfrm>
        </p:spPr>
        <p:txBody>
          <a:bodyPr/>
          <a:lstStyle/>
          <a:p>
            <a:r>
              <a:rPr lang="en-US" dirty="0" smtClean="0"/>
              <a:t>Starting from an empty repository</a:t>
            </a:r>
          </a:p>
          <a:p>
            <a:pPr lvl="1"/>
            <a:r>
              <a:rPr lang="en-US" dirty="0" smtClean="0"/>
              <a:t>How do we know? </a:t>
            </a:r>
          </a:p>
          <a:p>
            <a:pPr lvl="1"/>
            <a:r>
              <a:rPr lang="en-US" b="1" dirty="0" smtClean="0"/>
              <a:t>HEAD </a:t>
            </a:r>
            <a:r>
              <a:rPr lang="en-US" dirty="0" smtClean="0"/>
              <a:t>doesn’t point to anything (no snapshots!)</a:t>
            </a:r>
            <a:endParaRPr lang="en-US" b="1" dirty="0" smtClean="0"/>
          </a:p>
          <a:p>
            <a:r>
              <a:rPr lang="en-US" dirty="0"/>
              <a:t>W</a:t>
            </a:r>
            <a:r>
              <a:rPr lang="en-US" dirty="0" smtClean="0"/>
              <a:t>e have added a file to the </a:t>
            </a:r>
            <a:r>
              <a:rPr lang="en-US" b="1" dirty="0" smtClean="0"/>
              <a:t>Working </a:t>
            </a:r>
            <a:r>
              <a:rPr lang="en-US" b="1" dirty="0"/>
              <a:t>D</a:t>
            </a:r>
            <a:r>
              <a:rPr lang="en-US" b="1" dirty="0" smtClean="0"/>
              <a:t>irectory</a:t>
            </a:r>
            <a:r>
              <a:rPr lang="en-US" dirty="0" smtClean="0"/>
              <a:t>, but not yet told </a:t>
            </a:r>
            <a:r>
              <a:rPr lang="en-US" dirty="0" err="1" smtClean="0"/>
              <a:t>git</a:t>
            </a:r>
            <a:r>
              <a:rPr lang="en-US" dirty="0" smtClean="0"/>
              <a:t> to pay attention to it.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3,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021" y="1464499"/>
            <a:ext cx="5979699" cy="480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87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TELLING GIT ABOUT OUR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32402" cy="4351338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will automatically find what we changed. All we have to do is tell it what we want to save</a:t>
            </a:r>
          </a:p>
          <a:p>
            <a:r>
              <a:rPr lang="en-US" dirty="0" smtClean="0"/>
              <a:t>Toggle whether we want to add this change using check boxes</a:t>
            </a:r>
          </a:p>
          <a:p>
            <a:r>
              <a:rPr lang="en-US" dirty="0" smtClean="0"/>
              <a:t>Monitor Changes</a:t>
            </a:r>
          </a:p>
          <a:p>
            <a:pPr lvl="1"/>
            <a:r>
              <a:rPr lang="en-US" dirty="0" smtClean="0"/>
              <a:t>Green: added in</a:t>
            </a:r>
          </a:p>
          <a:p>
            <a:pPr lvl="1"/>
            <a:r>
              <a:rPr lang="en-US" dirty="0" smtClean="0"/>
              <a:t>Red: taken out</a:t>
            </a:r>
          </a:p>
          <a:p>
            <a:pPr lvl="1"/>
            <a:r>
              <a:rPr lang="en-US" dirty="0" smtClean="0"/>
              <a:t>White: not changed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3,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4211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TELLING GIT ABOUT OUR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93659" cy="4351338"/>
          </a:xfrm>
        </p:spPr>
        <p:txBody>
          <a:bodyPr/>
          <a:lstStyle/>
          <a:p>
            <a:r>
              <a:rPr lang="en-US" dirty="0" smtClean="0"/>
              <a:t>Now that we have made file.txt, we can tell </a:t>
            </a:r>
            <a:r>
              <a:rPr lang="en-US" dirty="0" err="1" smtClean="0"/>
              <a:t>git</a:t>
            </a:r>
            <a:r>
              <a:rPr lang="en-US" dirty="0" smtClean="0"/>
              <a:t> to pay attention to the file</a:t>
            </a:r>
          </a:p>
          <a:p>
            <a:pPr lvl="1"/>
            <a:r>
              <a:rPr lang="en-US" dirty="0" smtClean="0"/>
              <a:t>Transition between which two states for file.txt?</a:t>
            </a:r>
          </a:p>
          <a:p>
            <a:pPr lvl="1"/>
            <a:r>
              <a:rPr lang="en-US" dirty="0" smtClean="0"/>
              <a:t>Command: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add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Whatever we have added will be changed in the new snapshot. No add means it won’t change!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3,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249" y="1472573"/>
            <a:ext cx="5454502" cy="454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896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SNAPSHOTS OF OUR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62923" cy="4351338"/>
          </a:xfrm>
        </p:spPr>
        <p:txBody>
          <a:bodyPr/>
          <a:lstStyle/>
          <a:p>
            <a:r>
              <a:rPr lang="en-US" dirty="0" smtClean="0"/>
              <a:t>Once we have reached a milestone, or we just want to quickly and reversibly save our changes</a:t>
            </a:r>
          </a:p>
          <a:p>
            <a:r>
              <a:rPr lang="en-US" dirty="0" smtClean="0"/>
              <a:t>Annotating our Snapshot </a:t>
            </a:r>
          </a:p>
          <a:p>
            <a:pPr lvl="1"/>
            <a:r>
              <a:rPr lang="en-US" dirty="0" smtClean="0"/>
              <a:t>Short, simple </a:t>
            </a:r>
            <a:r>
              <a:rPr lang="en-US" b="1" dirty="0" smtClean="0"/>
              <a:t>summary</a:t>
            </a:r>
            <a:r>
              <a:rPr lang="en-US" dirty="0" smtClean="0"/>
              <a:t>. A few words</a:t>
            </a:r>
          </a:p>
          <a:p>
            <a:pPr lvl="1"/>
            <a:r>
              <a:rPr lang="en-US" dirty="0" smtClean="0"/>
              <a:t>Extended </a:t>
            </a:r>
            <a:r>
              <a:rPr lang="en-US" b="1" dirty="0" smtClean="0"/>
              <a:t>description</a:t>
            </a:r>
            <a:r>
              <a:rPr lang="en-US" dirty="0" smtClean="0"/>
              <a:t> of approach. A few sentences</a:t>
            </a:r>
          </a:p>
          <a:p>
            <a:r>
              <a:rPr lang="en-US" dirty="0" smtClean="0"/>
              <a:t>Only changes locally!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3,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8859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SNAPSHOTS OF OUR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55239" cy="4351338"/>
          </a:xfrm>
        </p:spPr>
        <p:txBody>
          <a:bodyPr/>
          <a:lstStyle/>
          <a:p>
            <a:r>
              <a:rPr lang="en-US" dirty="0" smtClean="0"/>
              <a:t>Tell </a:t>
            </a:r>
            <a:r>
              <a:rPr lang="en-US" dirty="0" err="1" smtClean="0"/>
              <a:t>git</a:t>
            </a:r>
            <a:r>
              <a:rPr lang="en-US" dirty="0" smtClean="0"/>
              <a:t> to take a snapshot of our files!</a:t>
            </a:r>
            <a:endParaRPr lang="en-US" dirty="0"/>
          </a:p>
          <a:p>
            <a:pPr lvl="1"/>
            <a:r>
              <a:rPr lang="en-US" dirty="0"/>
              <a:t>Transition between which two states for file.txt?</a:t>
            </a:r>
          </a:p>
          <a:p>
            <a:pPr lvl="1"/>
            <a:r>
              <a:rPr lang="en-US" dirty="0"/>
              <a:t>Command: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b="1" dirty="0" smtClean="0">
                <a:cs typeface="Courier New" panose="02070309020205020404" pitchFamily="49" charset="0"/>
              </a:rPr>
              <a:t>HEAD </a:t>
            </a:r>
            <a:r>
              <a:rPr lang="en-US" dirty="0" smtClean="0">
                <a:cs typeface="Courier New" panose="02070309020205020404" pitchFamily="49" charset="0"/>
              </a:rPr>
              <a:t>now points to our most recent snapshot!</a:t>
            </a:r>
            <a:endParaRPr lang="en-US" b="1" dirty="0"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3,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656" y="1626050"/>
            <a:ext cx="5435091" cy="475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1438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UPLOADING OUR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63138" cy="4351338"/>
          </a:xfrm>
        </p:spPr>
        <p:txBody>
          <a:bodyPr/>
          <a:lstStyle/>
          <a:p>
            <a:r>
              <a:rPr lang="en-US" dirty="0" smtClean="0"/>
              <a:t>Once we have a commit, we can send it to GitHub</a:t>
            </a:r>
          </a:p>
          <a:p>
            <a:r>
              <a:rPr lang="en-US" dirty="0" smtClean="0"/>
              <a:t>This is called a push.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3,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905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BACK IN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62923" cy="4351338"/>
          </a:xfrm>
        </p:spPr>
        <p:txBody>
          <a:bodyPr/>
          <a:lstStyle/>
          <a:p>
            <a:r>
              <a:rPr lang="en-US" dirty="0" smtClean="0"/>
              <a:t>What if we made a change we realized deleted something we really needed?</a:t>
            </a:r>
          </a:p>
          <a:p>
            <a:r>
              <a:rPr lang="en-US" dirty="0" smtClean="0"/>
              <a:t>Solution: Reverting to a previous commit!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3,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1887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BRANCHES &amp; MERGING</a:t>
            </a:r>
            <a:endParaRPr lang="en-US" dirty="0"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Creating, working on, and switching branches. Combining changes across branches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BB48-E612-431F-A2D1-FE84E0649533}" type="datetime4">
              <a:rPr lang="en-US" smtClean="0"/>
              <a:t>June 3, 2019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28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59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ACKNOWLEDGMENTS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figures are </a:t>
            </a:r>
            <a:r>
              <a:rPr lang="en-US" dirty="0"/>
              <a:t>taken from Pro </a:t>
            </a:r>
            <a:r>
              <a:rPr lang="en-US" dirty="0" err="1"/>
              <a:t>Git</a:t>
            </a:r>
            <a:r>
              <a:rPr lang="en-US" dirty="0"/>
              <a:t> book, written by Scott Chacon and Ben Straub and published by </a:t>
            </a:r>
            <a:r>
              <a:rPr lang="en-US" dirty="0" err="1"/>
              <a:t>Apress</a:t>
            </a:r>
            <a:r>
              <a:rPr lang="en-US" dirty="0"/>
              <a:t>, </a:t>
            </a:r>
            <a:r>
              <a:rPr lang="en-US" dirty="0" smtClean="0"/>
              <a:t>used under </a:t>
            </a:r>
            <a:r>
              <a:rPr lang="en-US" dirty="0"/>
              <a:t>the terms of the Creative Commons Attribution-</a:t>
            </a:r>
            <a:r>
              <a:rPr lang="en-US" dirty="0" err="1"/>
              <a:t>NonCommercial</a:t>
            </a:r>
            <a:r>
              <a:rPr lang="en-US" dirty="0"/>
              <a:t>-</a:t>
            </a:r>
            <a:r>
              <a:rPr lang="en-US" dirty="0" err="1"/>
              <a:t>ShareAlike</a:t>
            </a:r>
            <a:r>
              <a:rPr lang="en-US" dirty="0"/>
              <a:t> 3.0 </a:t>
            </a:r>
            <a:r>
              <a:rPr lang="en-US" dirty="0" err="1"/>
              <a:t>Unported</a:t>
            </a:r>
            <a:r>
              <a:rPr lang="en-US" dirty="0"/>
              <a:t> License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GitHub mark is used under their official license (</a:t>
            </a:r>
            <a:r>
              <a:rPr lang="en-US" dirty="0">
                <a:hlinkClick r:id="rId2"/>
              </a:rPr>
              <a:t>https://github.com/logos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5793D-3B5D-46A1-A058-9C498F103400}" type="datetime4">
              <a:rPr lang="en-US" smtClean="0"/>
              <a:t>June 3, 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27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WHAT IS GIT NOT?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3E21-08B0-4FDE-BC40-11E60AED3BA0}" type="datetime4">
              <a:rPr lang="en-US" smtClean="0"/>
              <a:t>June 3, 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66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WHAT IS GITHUB?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DBDCF-BD7C-42D5-AA45-BDAC8FAB55A4}" type="datetime4">
              <a:rPr lang="en-US" smtClean="0"/>
              <a:t>June 3, 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92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WHAT IS GITHUB NOT?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9DAF-4CD7-4B82-BB7C-54F3FCD01B55}" type="datetime4">
              <a:rPr lang="en-US" smtClean="0"/>
              <a:t>June 3, 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91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STRUCTURE OF A GIT REPOSITORY</a:t>
            </a:r>
            <a:endParaRPr lang="en-US" dirty="0"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Snapshots, Locality,</a:t>
            </a:r>
            <a:r>
              <a:rPr lang="en-US" dirty="0"/>
              <a:t> </a:t>
            </a:r>
            <a:r>
              <a:rPr lang="en-US" dirty="0" smtClean="0"/>
              <a:t>File States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C887-AB40-46D8-8F4C-D4BD7F03A5A2}" type="datetime4">
              <a:rPr lang="en-US" smtClean="0"/>
              <a:t>June 3, 2019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21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SNAPSHOTS</a:t>
            </a:r>
            <a:endParaRPr lang="en-US" dirty="0">
              <a:latin typeface="+mn-lt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3370" y="1807248"/>
            <a:ext cx="9079657" cy="35593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36545" y="5538300"/>
            <a:ext cx="6593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Stores the entire file structure at each snapshot, not a set of changes!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403BE-1A09-4C34-8E7D-EE75D3FBE4FE}" type="datetime4">
              <a:rPr lang="en-US" smtClean="0"/>
              <a:t>June 3, 2019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92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SNAPSHOTS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261433" cy="4351338"/>
          </a:xfrm>
        </p:spPr>
        <p:txBody>
          <a:bodyPr/>
          <a:lstStyle/>
          <a:p>
            <a:r>
              <a:rPr lang="en-US" dirty="0" smtClean="0"/>
              <a:t>Sample Snapshot: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see all files present at any of these times!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E29B-8C09-43B5-86A8-3F3FC8EBB2F2}" type="datetime4">
              <a:rPr lang="en-US" smtClean="0"/>
              <a:t>June 3, 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t="38708"/>
          <a:stretch/>
        </p:blipFill>
        <p:spPr>
          <a:xfrm>
            <a:off x="1525504" y="2919662"/>
            <a:ext cx="9429750" cy="1284371"/>
          </a:xfrm>
          <a:prstGeom prst="rect">
            <a:avLst/>
          </a:prstGeom>
        </p:spPr>
      </p:pic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414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LOCALITY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13421" cy="4351338"/>
          </a:xfrm>
        </p:spPr>
        <p:txBody>
          <a:bodyPr/>
          <a:lstStyle/>
          <a:p>
            <a:r>
              <a:rPr lang="en-US" dirty="0" smtClean="0"/>
              <a:t>Snapshots stored on your computer, not </a:t>
            </a:r>
            <a:r>
              <a:rPr lang="en-US" dirty="0" smtClean="0"/>
              <a:t>only on a </a:t>
            </a:r>
            <a:r>
              <a:rPr lang="en-US" dirty="0" smtClean="0"/>
              <a:t>server!</a:t>
            </a:r>
          </a:p>
          <a:p>
            <a:pPr lvl="1"/>
            <a:r>
              <a:rPr lang="en-US" dirty="0" smtClean="0"/>
              <a:t>Hidden .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directory</a:t>
            </a:r>
          </a:p>
          <a:p>
            <a:pPr lvl="1"/>
            <a:r>
              <a:rPr lang="en-US" dirty="0" smtClean="0"/>
              <a:t>Stores entire history of </a:t>
            </a:r>
            <a:r>
              <a:rPr lang="en-US" dirty="0" smtClean="0"/>
              <a:t>project (compressed!)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664E-A18A-488C-8881-DD662D5EA9B7}" type="datetime4">
              <a:rPr lang="en-US" smtClean="0"/>
              <a:t>June 3, 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373" y="680507"/>
            <a:ext cx="4744453" cy="5496456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53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ndren scholarship servic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ndren scholarship services" id="{8F06649C-F4CB-4283-B31C-864C02E279B8}" vid="{A4B97B29-6DDA-4F37-9EE7-1740D7A852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fondren scholarship services</Template>
  <TotalTime>179</TotalTime>
  <Words>964</Words>
  <Application>Microsoft Office PowerPoint</Application>
  <PresentationFormat>Widescreen</PresentationFormat>
  <Paragraphs>182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fondren scholarship services</vt:lpstr>
      <vt:lpstr>Introduction to  Git and GitHub </vt:lpstr>
      <vt:lpstr>WHAT IS GIT?</vt:lpstr>
      <vt:lpstr>WHAT IS GIT NOT?</vt:lpstr>
      <vt:lpstr>WHAT IS GITHUB?</vt:lpstr>
      <vt:lpstr>WHAT IS GITHUB NOT?</vt:lpstr>
      <vt:lpstr>STRUCTURE OF A GIT REPOSITORY</vt:lpstr>
      <vt:lpstr>SNAPSHOTS</vt:lpstr>
      <vt:lpstr>SNAPSHOTS</vt:lpstr>
      <vt:lpstr>LOCALITY</vt:lpstr>
      <vt:lpstr>STATES OF FILES IN A REPOSITORY</vt:lpstr>
      <vt:lpstr>STATES OF FILES IN A REPOSITORY</vt:lpstr>
      <vt:lpstr>CREATING &amp; CLONING REPOSITORIES</vt:lpstr>
      <vt:lpstr>INITIALIZATION</vt:lpstr>
      <vt:lpstr>CLONING</vt:lpstr>
      <vt:lpstr>CLONING</vt:lpstr>
      <vt:lpstr>CLONING</vt:lpstr>
      <vt:lpstr>EDITING WORKFLOW</vt:lpstr>
      <vt:lpstr>REVIEW OF FILE STATES</vt:lpstr>
      <vt:lpstr>WORKFLOW</vt:lpstr>
      <vt:lpstr>EDITING A FILE LOCALLY</vt:lpstr>
      <vt:lpstr>EDITING A FILE LOCALLY</vt:lpstr>
      <vt:lpstr>TELLING GIT ABOUT OUR CHANGES</vt:lpstr>
      <vt:lpstr>TELLING GIT ABOUT OUR CHANGES</vt:lpstr>
      <vt:lpstr>SNAPSHOTS OF OUR CHANGES</vt:lpstr>
      <vt:lpstr>SNAPSHOTS OF OUR CHANGES</vt:lpstr>
      <vt:lpstr>UPLOADING OUR CHANGES</vt:lpstr>
      <vt:lpstr>GOING BACK IN TIME</vt:lpstr>
      <vt:lpstr>BRANCHES &amp; MERGING</vt:lpstr>
      <vt:lpstr>ACKNOWLEDGMENTS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 &amp; Github</dc:title>
  <dc:creator>blanqui</dc:creator>
  <cp:lastModifiedBy>Cory Fosmire</cp:lastModifiedBy>
  <cp:revision>153</cp:revision>
  <dcterms:created xsi:type="dcterms:W3CDTF">2019-05-29T19:12:27Z</dcterms:created>
  <dcterms:modified xsi:type="dcterms:W3CDTF">2019-06-03T19:06:08Z</dcterms:modified>
</cp:coreProperties>
</file>