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322" r:id="rId10"/>
    <p:sldId id="323" r:id="rId11"/>
    <p:sldId id="324" r:id="rId12"/>
    <p:sldId id="325" r:id="rId13"/>
    <p:sldId id="263" r:id="rId14"/>
    <p:sldId id="33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17" r:id="rId58"/>
    <p:sldId id="314" r:id="rId59"/>
    <p:sldId id="330" r:id="rId60"/>
    <p:sldId id="318" r:id="rId61"/>
    <p:sldId id="319" r:id="rId62"/>
    <p:sldId id="320" r:id="rId63"/>
    <p:sldId id="327" r:id="rId64"/>
    <p:sldId id="328" r:id="rId65"/>
    <p:sldId id="321" r:id="rId66"/>
    <p:sldId id="306" r:id="rId67"/>
    <p:sldId id="307" r:id="rId68"/>
    <p:sldId id="308" r:id="rId69"/>
    <p:sldId id="309" r:id="rId70"/>
    <p:sldId id="312" r:id="rId71"/>
    <p:sldId id="310" r:id="rId72"/>
    <p:sldId id="311" r:id="rId7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373" autoAdjust="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outlineViewPr>
    <p:cViewPr>
      <p:scale>
        <a:sx n="33" d="100"/>
        <a:sy n="33" d="100"/>
      </p:scale>
      <p:origin x="0" y="-5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421D0-D28C-4D32-AEA6-0916B35F815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5E2A-A25C-488F-B064-94C02EC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5E2A-A25C-488F-B064-94C02EC370E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5E2A-A25C-488F-B064-94C02EC370E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1688EE-3E9F-4B15-9D60-41027D8DCEA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EBB6E8-AB2A-4A94-9682-EB68ECAE795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06D194F-2CF7-496A-97F7-A0FA613B6B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94AC75-658B-47F6-B78B-A3AA81E0669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Picture 6"/>
          <p:cNvPicPr/>
          <p:nvPr/>
        </p:nvPicPr>
        <p:blipFill>
          <a:blip r:embed="rId14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85A760-FC57-488B-8A5A-294FA014625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2F2B6F-1260-43A6-8431-CC05F3A029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8" name="Picture 6"/>
          <p:cNvPicPr/>
          <p:nvPr/>
        </p:nvPicPr>
        <p:blipFill>
          <a:blip r:embed="rId14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>
                <a:solidFill>
                  <a:srgbClr val="1F4E79"/>
                </a:solidFill>
                <a:latin typeface="Calibri Light"/>
              </a:rPr>
              <a:t>Introduction to </a:t>
            </a:r>
            <a:r>
              <a:t/>
            </a:r>
            <a:br/>
            <a:r>
              <a:rPr lang="en-US" sz="6600" b="1" strike="noStrike" spc="-1">
                <a:solidFill>
                  <a:srgbClr val="1F4E79"/>
                </a:solidFill>
                <a:latin typeface="Calibri Light"/>
              </a:rPr>
              <a:t>Git and GitHub</a:t>
            </a:r>
            <a:r>
              <a:t/>
            </a:r>
            <a:br/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/>
          <p:cNvPicPr/>
          <p:nvPr/>
        </p:nvPicPr>
        <p:blipFill>
          <a:blip r:embed="rId2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666666"/>
                </a:solidFill>
                <a:latin typeface="Arial"/>
                <a:ea typeface="Arial"/>
              </a:rPr>
              <a:t>Fondren</a:t>
            </a:r>
            <a:r>
              <a:rPr lang="en-US" sz="1800" b="1" strike="noStrike" spc="-1" dirty="0">
                <a:solidFill>
                  <a:srgbClr val="666666"/>
                </a:solidFill>
                <a:latin typeface="Arial"/>
                <a:ea typeface="Arial"/>
              </a:rPr>
              <a:t> Library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7705080" y="538560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E79"/>
                </a:solidFill>
                <a:latin typeface="Calibri"/>
              </a:rPr>
              <a:t>Digital Scholarship Services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BEARINGS: DESKTOP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894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STRUCTURE OF A GIT REPOSITORY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1A81E3B-5740-412F-A8F5-BA2C0EC62AD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565B9-9F37-45F4-812E-342D9A77A7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E29BE9B-257C-418D-9762-AF491DE26E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AFFF2-320B-4A4A-858E-49C88C630C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6" y="2010303"/>
            <a:ext cx="9401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98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Sample Snapshot: Caption and Set of Files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E29BE9B-257C-418D-9762-AF491DE26E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AFFF2-320B-4A4A-858E-49C88C630C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77" name="Picture 11"/>
          <p:cNvPicPr/>
          <p:nvPr/>
        </p:nvPicPr>
        <p:blipFill>
          <a:blip r:embed="rId2"/>
          <a:srcRect t="38722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79" name="Picture 7"/>
          <p:cNvPicPr/>
          <p:nvPr/>
        </p:nvPicPr>
        <p:blipFill>
          <a:blip r:embed="rId3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80" name="Picture 8"/>
          <p:cNvPicPr/>
          <p:nvPr/>
        </p:nvPicPr>
        <p:blipFill>
          <a:blip r:embed="rId4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pic>
        <p:nvPicPr>
          <p:cNvPr id="182" name="Content Placeholder 5"/>
          <p:cNvPicPr/>
          <p:nvPr/>
        </p:nvPicPr>
        <p:blipFill>
          <a:blip r:embed="rId2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A98919A-F820-4DC5-A6FF-FBCD2B8B331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D7011F-72ED-4999-856E-4D298D6BBFE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LOCALITY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Hidden .git directory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Stores entire history of project (compressed!)</a:t>
            </a: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86B693C-959D-4E92-9437-E8C50C40FEA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27C93-5F47-4C67-811A-51E751C64C7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91" name="Picture 6"/>
          <p:cNvPicPr/>
          <p:nvPr/>
        </p:nvPicPr>
        <p:blipFill>
          <a:blip r:embed="rId2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9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SPECIAL FILE: .GITIGNORE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gitignore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(note the period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!)A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set of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filenames.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No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file in here will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ever be tracked by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git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Common Uses: backup and temporary files, stored passwords for APIs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58CAFE1-6921-4BD7-8CE3-57FC605E92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AA4E24-843F-4CB8-B9C8-AF041E7727E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SPECIAL FILE: README.md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README.md (note the case!)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text-based description of a directory or project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Uses Markdown language. Coming up next!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C2D2F2D-578B-487D-A5BD-E854D6FDA6F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FB74AC-7CDD-45AE-AC5D-4F99A32861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2"/>
          <a:srcRect r="-4576" b="60495"/>
          <a:stretch/>
        </p:blipFill>
        <p:spPr>
          <a:xfrm>
            <a:off x="5893560" y="2457720"/>
            <a:ext cx="6085080" cy="20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MARKDOWN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Simple formatting and text only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Many dialects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Used in a lot of places (Reddit)</a:t>
            </a:r>
          </a:p>
        </p:txBody>
      </p:sp>
      <p:sp>
        <p:nvSpPr>
          <p:cNvPr id="2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F02FF33-02EF-42C8-BC34-28F64CCD307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F2E55C-E29B-4083-AC21-8BC540AD0F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rcRect l="-828" t="5903"/>
          <a:stretch/>
        </p:blipFill>
        <p:spPr>
          <a:xfrm>
            <a:off x="6766560" y="454320"/>
            <a:ext cx="4794480" cy="3203280"/>
          </a:xfrm>
          <a:prstGeom prst="rect">
            <a:avLst/>
          </a:prstGeom>
          <a:ln>
            <a:noFill/>
          </a:ln>
        </p:spPr>
      </p:pic>
      <p:pic>
        <p:nvPicPr>
          <p:cNvPr id="211" name="Picture 210"/>
          <p:cNvPicPr/>
          <p:nvPr/>
        </p:nvPicPr>
        <p:blipFill>
          <a:blip r:embed="rId3"/>
          <a:stretch/>
        </p:blipFill>
        <p:spPr>
          <a:xfrm>
            <a:off x="2926080" y="3835440"/>
            <a:ext cx="5352480" cy="21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STATES OF FILES IN A REPOSITORY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untracked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git has not been told about this file.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modified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staged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committed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have made git take a snapshot of our file.</a:t>
            </a:r>
          </a:p>
        </p:txBody>
      </p:sp>
      <p:sp>
        <p:nvSpPr>
          <p:cNvPr id="2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2D9D720-A1A6-4591-8511-359F0425475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2FD4D8-D057-45F8-AF7D-CF997C6A58B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GIT?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most widely used version-control system!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Remembers entire project history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Easily undo changes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Track contributions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Free and Open-Source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Fast &amp; Simple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Optimized for collaboration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Non-linear development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E4978C-CD36-446F-A5EB-221049B0DE9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CCB7F9-F45E-4112-8651-AC235C98B0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37" name="Picture 7"/>
          <p:cNvPicPr/>
          <p:nvPr/>
        </p:nvPicPr>
        <p:blipFill>
          <a:blip r:embed="rId2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STATES OF FILES IN A REPOSITORY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7A4D3EC-887F-4400-A69C-5CD90DBA0F0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D641F3-2A34-4173-8C5B-9B75F12E39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20" name="Picture 7"/>
          <p:cNvPicPr/>
          <p:nvPr/>
        </p:nvPicPr>
        <p:blipFill>
          <a:blip r:embed="rId2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CREATING &amp; CLONING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REPOSITORIES</a:t>
            </a:r>
          </a:p>
        </p:txBody>
      </p:sp>
      <p:sp>
        <p:nvSpPr>
          <p:cNvPr id="22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BFB4AD2-067C-4D77-839F-F4DC454B51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429CF7-C67B-4F3F-BDFA-901F0ACC8A5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INITIALIZATION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Stored in the hidden directory .git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We’ll get to adding files a bit later</a:t>
            </a:r>
          </a:p>
        </p:txBody>
      </p:sp>
      <p:sp>
        <p:nvSpPr>
          <p:cNvPr id="2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8E96FE7-4C0B-44F8-BE6D-73EAA26A9AC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3FE02-EF3F-4F25-A805-D4729460459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INITIALIZATION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Stored in the hidden directory .git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We’ll get to adding files a bit later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237E5E5-FF09-4439-9DBB-1F1CECC89A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06F370-4370-49F0-BF5A-8DD7B8E106A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rcRect r="14809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Two ways to get the URL: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09F28B0-8797-4E02-9C90-90155C12E6B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A8D525-5420-4B5F-B017-C975332F399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44" name="Picture 6"/>
          <p:cNvPicPr/>
          <p:nvPr/>
        </p:nvPicPr>
        <p:blipFill>
          <a:blip r:embed="rId2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Most recent snapshot immediately available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</a:p>
        </p:txBody>
      </p:sp>
      <p:sp>
        <p:nvSpPr>
          <p:cNvPr id="2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C8B0B7-5071-473F-B02C-611D0E3584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1500E6-EB90-4003-8F32-2DE6B3E5B05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EBFD75A-5A77-4ACC-9F0C-CBEA10FB6BA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8644D6-9772-4C24-9C1B-A5F93806D15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58" name="Picture 4"/>
          <p:cNvPicPr/>
          <p:nvPr/>
        </p:nvPicPr>
        <p:blipFill>
          <a:blip r:embed="rId3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Clone this repository from GitHub now!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https://github.com/bakitybacon/rice-data-and-donuts-github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8A724DC-6E52-4E33-BF0C-D1D3B2867B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73B52C-9B26-46BF-9BC3-C2178FD2713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EDITING WORKFLOW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6A265B2-8EF4-401F-AC12-A0DD30BC25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7B5C42-597C-4CD4-BF39-274C0801E1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REVIEW OF FILE STATES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A00F3C2-3398-4672-A38F-090D4E3F3D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E41A8E-CE19-4F1F-85A2-62537FEBD9D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3" name="Content Placeholder 8"/>
          <p:cNvPicPr/>
          <p:nvPr/>
        </p:nvPicPr>
        <p:blipFill>
          <a:blip r:embed="rId2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 NOT?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file editor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graphical user interface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Many user interfaces exist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Proactive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Must tell git about everything we do!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71F2E3-4765-4321-84DD-981CA930622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CF1D06-92F4-4446-BE37-2866931FA9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43" name="Picture 7"/>
          <p:cNvPicPr/>
          <p:nvPr/>
        </p:nvPicPr>
        <p:blipFill>
          <a:blip r:embed="rId2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WORKFLOW</a:t>
            </a: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Working Directory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Changed files on disk.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Index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20B99B7-6530-4665-8C71-805923717C6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9D0912-B4F5-4A0D-B492-05644E6EA63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9" name="Picture 7"/>
          <p:cNvPicPr/>
          <p:nvPr/>
        </p:nvPicPr>
        <p:blipFill>
          <a:blip r:embed="rId2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EDITING A FILE LOCALLY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Open and edit any file using any program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</a:p>
        </p:txBody>
      </p:sp>
      <p:sp>
        <p:nvSpPr>
          <p:cNvPr id="2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C550E78-8855-4B9A-B843-8472F4F19B6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FE0F66-2B3A-4C18-94DC-5096F42FD9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85" name="Picture 2"/>
          <p:cNvPicPr/>
          <p:nvPr/>
        </p:nvPicPr>
        <p:blipFill>
          <a:blip r:embed="rId2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EDITING A FILE LOCALLY</a:t>
            </a: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Starting from an empty repository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do we know?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HEAD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doesn’t point to anything (no snapshots!)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Working Directory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but not yet told git to pay attention to it.</a:t>
            </a:r>
          </a:p>
        </p:txBody>
      </p:sp>
      <p:sp>
        <p:nvSpPr>
          <p:cNvPr id="2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108370B-A39C-4F7B-810E-110A9780775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8E3CC5-2838-49BD-9AAF-41C52799B6F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1" name="Picture 7"/>
          <p:cNvPicPr/>
          <p:nvPr/>
        </p:nvPicPr>
        <p:blipFill>
          <a:blip r:embed="rId2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TELLING GIT ABOUT OUR CHANGES</a:t>
            </a:r>
          </a:p>
        </p:txBody>
      </p:sp>
      <p:sp>
        <p:nvSpPr>
          <p:cNvPr id="293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Monitor changes to text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Green: added in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Red: taken out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White: not changed</a:t>
            </a:r>
          </a:p>
        </p:txBody>
      </p:sp>
      <p:sp>
        <p:nvSpPr>
          <p:cNvPr id="2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6E1BDDD-DA4C-47E9-85C9-4AA0213F3A9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C03F57-393E-445B-9F99-42DDED8E443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7" name="Picture 2"/>
          <p:cNvPicPr/>
          <p:nvPr/>
        </p:nvPicPr>
        <p:blipFill>
          <a:blip r:embed="rId2"/>
          <a:srcRect r="64286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98" name="Picture 4"/>
          <p:cNvPicPr/>
          <p:nvPr/>
        </p:nvPicPr>
        <p:blipFill>
          <a:blip r:embed="rId3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VIEWING CHANGES: IMAGES</a:t>
            </a:r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2-Up: side-by-side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</a:p>
        </p:txBody>
      </p:sp>
      <p:sp>
        <p:nvSpPr>
          <p:cNvPr id="3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C49998D-2229-40B0-AE01-0014901F55A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178156-4CDC-4DBE-A6BE-A4378730680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04" name="Picture 6"/>
          <p:cNvPicPr/>
          <p:nvPr/>
        </p:nvPicPr>
        <p:blipFill>
          <a:blip r:embed="rId2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VIEWING CHANGES: DOCUMENTS</a:t>
            </a: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</a:p>
        </p:txBody>
      </p:sp>
      <p:sp>
        <p:nvSpPr>
          <p:cNvPr id="3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FA509A6-6E08-4616-8828-04A53515DDE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7B5193-4F0D-4EE8-9380-8A6FD70AC1A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0" name="Picture 6"/>
          <p:cNvPicPr/>
          <p:nvPr/>
        </p:nvPicPr>
        <p:blipFill>
          <a:blip r:embed="rId2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311" name="Picture 7"/>
          <p:cNvPicPr/>
          <p:nvPr/>
        </p:nvPicPr>
        <p:blipFill>
          <a:blip r:embed="rId3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312" name="Picture 8"/>
          <p:cNvPicPr/>
          <p:nvPr/>
        </p:nvPicPr>
        <p:blipFill>
          <a:blip r:embed="rId4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TELLING GIT ABOUT OUR CHANGES</a:t>
            </a: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 that we have made file.txt, we can tell git to pay attention to the file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Command: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git add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Whatever we have added will be changed in the new snapshot. No add means it won’t change!</a:t>
            </a: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9EAEEB-BAC7-4ABF-95F6-7CCF9AB716E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9D20C2-C497-46F8-8BB7-170AF1FC21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9" name="Picture 6"/>
          <p:cNvPicPr/>
          <p:nvPr/>
        </p:nvPicPr>
        <p:blipFill>
          <a:blip r:embed="rId2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 OF OUR CHANGES</a:t>
            </a: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Annotating our Snapshot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Short, simple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summary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 A few words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Extended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description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of approach. A few sentences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changes locally!</a:t>
            </a: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75192B7-F5C5-4927-8B26-B679ABB0A6F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654E4D-891F-4EF1-98A8-A63EBBBE34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25" name="Picture 2"/>
          <p:cNvPicPr/>
          <p:nvPr/>
        </p:nvPicPr>
        <p:blipFill>
          <a:blip r:embed="rId2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 OF OUR CHANGES</a:t>
            </a: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Tell git to take a snapshot of our files!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Command: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git commit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 points to our most recent snapshot!</a:t>
            </a: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66613D7-51CA-4E08-A821-16711D4E0EB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87427-C318-418F-BAD4-F097841607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31" name="Picture 6"/>
          <p:cNvPicPr/>
          <p:nvPr/>
        </p:nvPicPr>
        <p:blipFill>
          <a:blip r:embed="rId2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UPLOADING OUR CHANGES</a:t>
            </a: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we have a commit, we can send it to GitHub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called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push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</a:p>
        </p:txBody>
      </p:sp>
      <p:sp>
        <p:nvSpPr>
          <p:cNvPr id="3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643C852-3B5E-426F-A9C5-E8DDD6FF6F8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21715C-8589-46BE-A116-EFF03B3D27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37" name="Picture 2"/>
          <p:cNvPicPr/>
          <p:nvPr/>
        </p:nvPicPr>
        <p:blipFill>
          <a:blip r:embed="rId2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GITHUB?</a:t>
            </a:r>
          </a:p>
        </p:txBody>
      </p:sp>
      <p:pic>
        <p:nvPicPr>
          <p:cNvPr id="145" name="Content Placeholder 7"/>
          <p:cNvPicPr/>
          <p:nvPr/>
        </p:nvPicPr>
        <p:blipFill>
          <a:blip r:embed="rId2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715E405-551C-4870-8263-EF5BA083BA6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2D6B8B-6C7E-4D16-95AF-D4763D983D6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49" name="Picture 9"/>
          <p:cNvPicPr/>
          <p:nvPr/>
        </p:nvPicPr>
        <p:blipFill>
          <a:blip r:embed="rId3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Free (for public repositories)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great place to collaborate</a:t>
            </a: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Support for unique features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Comment sections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Organizations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Issue tracking</a:t>
            </a:r>
            <a:endParaRPr lang="en-US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Extensible!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UPLOADING OUR CHANGES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</a:p>
        </p:txBody>
      </p:sp>
      <p:sp>
        <p:nvSpPr>
          <p:cNvPr id="3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3AA3A6A-4D5F-4204-93F8-44602DC5E72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C0484-51C7-468C-A44C-119874D735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GOING BACK IN TIME</a:t>
            </a:r>
          </a:p>
        </p:txBody>
      </p:sp>
      <p:sp>
        <p:nvSpPr>
          <p:cNvPr id="344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 if we accidentally made a change that deleted something we really needed?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Solution: Revert to a previous commit!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this doesn’t delete the changes after the revert</a:t>
            </a:r>
          </a:p>
        </p:txBody>
      </p:sp>
      <p:sp>
        <p:nvSpPr>
          <p:cNvPr id="34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0CCA607-32CA-4339-9303-C9870318831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32F255-F627-46BA-B791-2E303F268E2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48" name="Picture 2"/>
          <p:cNvPicPr/>
          <p:nvPr/>
        </p:nvPicPr>
        <p:blipFill>
          <a:blip r:embed="rId2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GOING BACK IN TIME</a:t>
            </a: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Revert your message, then commit something different and push again!</a:t>
            </a: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CDC908E-8E1C-49A3-9A2F-5B55DCAB0EB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54B51E-A36B-48CC-9627-A68110C1FA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MAKING COMMENTS</a:t>
            </a: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10957680" cy="3569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GitHub allows us to write comments about a commit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Aids discussion of changes, hopefully productive arguments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History → Commits → Right Click → View on GitHub</a:t>
            </a: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045C34F-DDC8-4E46-B213-863E231C145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17E48D-5D36-421D-BFD0-0FB9E318B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59" name="Picture 358"/>
          <p:cNvPicPr/>
          <p:nvPr/>
        </p:nvPicPr>
        <p:blipFill>
          <a:blip r:embed="rId2"/>
          <a:stretch/>
        </p:blipFill>
        <p:spPr>
          <a:xfrm>
            <a:off x="3657600" y="3898800"/>
            <a:ext cx="5303520" cy="213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MAKING COMMENTS</a:t>
            </a:r>
          </a:p>
        </p:txBody>
      </p:sp>
      <p:sp>
        <p:nvSpPr>
          <p:cNvPr id="3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a comment on either the revision or the original commit you made!</a:t>
            </a:r>
          </a:p>
        </p:txBody>
      </p:sp>
      <p:sp>
        <p:nvSpPr>
          <p:cNvPr id="36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F2DE4DE-1212-4EF0-9D62-87E21CA3E33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25A6F9-178C-42D6-899E-B5C451D175B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BRANCHES &amp; MERGING</a:t>
            </a:r>
          </a:p>
        </p:txBody>
      </p:sp>
      <p:sp>
        <p:nvSpPr>
          <p:cNvPr id="36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9B5C713-E89D-455F-B711-DB6B857DB71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2FF1D5-586D-4050-81DD-E236E83BA5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BRANCHES</a:t>
            </a:r>
          </a:p>
        </p:txBody>
      </p:sp>
      <p:sp>
        <p:nvSpPr>
          <p:cNvPr id="371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Divergent history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Independent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Avoids unintended consequences!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Easy integration</a:t>
            </a:r>
          </a:p>
        </p:txBody>
      </p:sp>
      <p:sp>
        <p:nvSpPr>
          <p:cNvPr id="3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BC99D88-A891-4507-A332-0B6AA34EA52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2ED614-E6CD-4564-9A98-D30177D9C4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75" name="Picture 9"/>
          <p:cNvPicPr/>
          <p:nvPr/>
        </p:nvPicPr>
        <p:blipFill>
          <a:blip r:embed="rId2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CREATING &amp; SWITCHING BRANCHES</a:t>
            </a:r>
          </a:p>
        </p:txBody>
      </p:sp>
      <p:sp>
        <p:nvSpPr>
          <p:cNvPr id="377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on the “Current branch” tab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sure to publish the branch to GitHub!</a:t>
            </a:r>
          </a:p>
        </p:txBody>
      </p:sp>
      <p:sp>
        <p:nvSpPr>
          <p:cNvPr id="3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BB19D31-C4B5-4CEF-9C47-E51725367A3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311542-2AD9-4D76-AD23-191B6B182C2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81" name="Picture 2"/>
          <p:cNvPicPr/>
          <p:nvPr/>
        </p:nvPicPr>
        <p:blipFill>
          <a:blip r:embed="rId2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82" name="Picture 4"/>
          <p:cNvPicPr/>
          <p:nvPr/>
        </p:nvPicPr>
        <p:blipFill>
          <a:blip r:embed="rId3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</a:p>
        </p:txBody>
      </p:sp>
      <p:sp>
        <p:nvSpPr>
          <p:cNvPr id="3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0802F6-4078-4319-9B4C-06769CFCF38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B13937-AAD4-4526-828F-D2E857832F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88" name="Picture 2"/>
          <p:cNvPicPr/>
          <p:nvPr/>
        </p:nvPicPr>
        <p:blipFill>
          <a:blip r:embed="rId2"/>
          <a:srcRect l="21971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89" name="Picture 4"/>
          <p:cNvPicPr/>
          <p:nvPr/>
        </p:nvPicPr>
        <p:blipFill>
          <a:blip r:embed="rId3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</a:t>
            </a:r>
          </a:p>
        </p:txBody>
      </p:sp>
      <p:sp>
        <p:nvSpPr>
          <p:cNvPr id="39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6517535-38A2-488E-B8EA-D3618AD1733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6DCA41-011F-4136-9006-24CF611284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94" name="Picture 6"/>
          <p:cNvPicPr/>
          <p:nvPr/>
        </p:nvPicPr>
        <p:blipFill>
          <a:blip r:embed="rId2"/>
          <a:srcRect t="10246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95" name="Picture 7"/>
          <p:cNvPicPr/>
          <p:nvPr/>
        </p:nvPicPr>
        <p:blipFill>
          <a:blip r:embed="rId3"/>
          <a:srcRect t="21553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GITHUB NOT?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only option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GitLab, Bitbucket, 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version-control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Everything is on top of 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for source code and programming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Difficult!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CC63718-A457-4CF2-BA90-991A59E936A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72860C-892B-4C72-9D62-8430B0796CB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56" name="Content Placeholder 7"/>
          <p:cNvPicPr/>
          <p:nvPr/>
        </p:nvPicPr>
        <p:blipFill>
          <a:blip r:embed="rId2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/>
          <p:cNvPicPr/>
          <p:nvPr/>
        </p:nvPicPr>
        <p:blipFill>
          <a:blip r:embed="rId3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 IN ACTION</a:t>
            </a:r>
          </a:p>
        </p:txBody>
      </p:sp>
      <p:sp>
        <p:nvSpPr>
          <p:cNvPr id="3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EE570C4-4B92-4032-8E1B-EF9744A5856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3DB584-51E5-4D19-B0E1-80D8FC6068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00" name="Picture 2"/>
          <p:cNvPicPr/>
          <p:nvPr/>
        </p:nvPicPr>
        <p:blipFill>
          <a:blip r:embed="rId2"/>
          <a:srcRect r="4424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401" name="Picture 4"/>
          <p:cNvPicPr/>
          <p:nvPr/>
        </p:nvPicPr>
        <p:blipFill>
          <a:blip r:embed="rId3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402" name="Picture 6"/>
          <p:cNvPicPr/>
          <p:nvPr/>
        </p:nvPicPr>
        <p:blipFill>
          <a:blip r:embed="rId4"/>
          <a:srcRect t="6388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403" name="Picture 8"/>
          <p:cNvPicPr/>
          <p:nvPr/>
        </p:nvPicPr>
        <p:blipFill>
          <a:blip r:embed="rId5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404" name="CustomShape 5"/>
          <p:cNvSpPr/>
          <p:nvPr/>
        </p:nvSpPr>
        <p:spPr>
          <a:xfrm rot="5400000" flipH="1" flipV="1">
            <a:off x="2631960" y="1455480"/>
            <a:ext cx="1260720" cy="20700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6"/>
          <p:cNvSpPr/>
          <p:nvPr/>
        </p:nvSpPr>
        <p:spPr>
          <a:xfrm rot="16200000" flipH="1">
            <a:off x="2785680" y="3829320"/>
            <a:ext cx="952560" cy="20718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(INTO)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(MERGED)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</a:t>
            </a:r>
          </a:p>
        </p:txBody>
      </p:sp>
      <p:sp>
        <p:nvSpPr>
          <p:cNvPr id="412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Which version do we take?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Must manually resolve conflicts</a:t>
            </a:r>
          </a:p>
        </p:txBody>
      </p:sp>
      <p:sp>
        <p:nvSpPr>
          <p:cNvPr id="41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9B0C1AE-8A9B-4FBB-BF6E-217A18AD020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C5FDF1-4724-4AFB-AEA5-E9B1D7911A8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16" name="Picture 2"/>
          <p:cNvPicPr/>
          <p:nvPr/>
        </p:nvPicPr>
        <p:blipFill>
          <a:blip r:embed="rId2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417" name="Picture 4"/>
          <p:cNvPicPr/>
          <p:nvPr/>
        </p:nvPicPr>
        <p:blipFill>
          <a:blip r:embed="rId3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 IN ACTION</a:t>
            </a:r>
          </a:p>
        </p:txBody>
      </p:sp>
      <p:sp>
        <p:nvSpPr>
          <p:cNvPr id="41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E7B49AA-BE30-4EAA-AECF-A45BCB03F53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719A66-5FAB-4827-BDA5-049FBE2079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22" name="Picture 2"/>
          <p:cNvPicPr/>
          <p:nvPr/>
        </p:nvPicPr>
        <p:blipFill>
          <a:blip r:embed="rId2"/>
          <a:srcRect l="5194" r="4146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423" name="Picture 4"/>
          <p:cNvPicPr/>
          <p:nvPr/>
        </p:nvPicPr>
        <p:blipFill>
          <a:blip r:embed="rId3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424" name="CustomShape 5"/>
          <p:cNvSpPr/>
          <p:nvPr/>
        </p:nvSpPr>
        <p:spPr>
          <a:xfrm rot="5400000" flipH="1" flipV="1">
            <a:off x="2291760" y="1727280"/>
            <a:ext cx="1260720" cy="20700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5" name="Picture 6"/>
          <p:cNvPicPr/>
          <p:nvPr/>
        </p:nvPicPr>
        <p:blipFill>
          <a:blip r:embed="rId4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426" name="CustomShape 6"/>
          <p:cNvSpPr/>
          <p:nvPr/>
        </p:nvSpPr>
        <p:spPr>
          <a:xfrm rot="16200000" flipH="1">
            <a:off x="2458080" y="4044960"/>
            <a:ext cx="1074600" cy="19231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?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 IN ACTION</a:t>
            </a:r>
          </a:p>
        </p:txBody>
      </p:sp>
      <p:sp>
        <p:nvSpPr>
          <p:cNvPr id="43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3EAFB7C-E3E7-4065-92D5-E6A50185F51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41E31F-6D36-4B28-AA50-FB2596B7C9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34" name="Picture 4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35" name="Picture 6"/>
          <p:cNvPicPr/>
          <p:nvPr/>
        </p:nvPicPr>
        <p:blipFill>
          <a:blip r:embed="rId3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36" name="CustomShape 5"/>
          <p:cNvSpPr/>
          <p:nvPr/>
        </p:nvSpPr>
        <p:spPr>
          <a:xfrm rot="16200000" flipH="1">
            <a:off x="3440880" y="2700000"/>
            <a:ext cx="512280" cy="213336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7" name="Picture 2"/>
          <p:cNvPicPr/>
          <p:nvPr/>
        </p:nvPicPr>
        <p:blipFill>
          <a:blip r:embed="rId4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38" name="Picture 4"/>
          <p:cNvPicPr/>
          <p:nvPr/>
        </p:nvPicPr>
        <p:blipFill>
          <a:blip r:embed="rId5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39" name="CustomShape 6"/>
          <p:cNvSpPr/>
          <p:nvPr/>
        </p:nvSpPr>
        <p:spPr>
          <a:xfrm rot="5400000" flipH="1" flipV="1">
            <a:off x="3445560" y="3205800"/>
            <a:ext cx="501480" cy="21348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CONFLICTS AND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Create a new branch.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Try to merge it.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COLLABORATING ON</a:t>
            </a:r>
          </a:p>
          <a:p>
            <a:pPr>
              <a:lnSpc>
                <a:spcPct val="90000"/>
              </a:lnSpc>
            </a:pPr>
            <a:r>
              <a:rPr lang="en-US" sz="6000" spc="-1" dirty="0" smtClean="0">
                <a:solidFill>
                  <a:srgbClr val="000000"/>
                </a:solidFill>
                <a:latin typeface="Calibri"/>
              </a:rPr>
              <a:t>GITHUB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libri"/>
              </a:rPr>
              <a:t>Extensions to collaborate within teams, organizations, and more.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1BAFE7E-BB67-4384-AD02-4235E528C4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F20F6-DCBD-4215-BCB3-0A1954C933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810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GITHUB EXTENSIONS TO MERGING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945305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Fork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Copy entire repository to your namespace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Gives edit privileges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Pull Request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Ask the repository owner to make a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change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Can comment on and discuss with owner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37" y="1825560"/>
            <a:ext cx="9429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99" y="3820065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GITHUB EXTENSIONS TO MERGING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143187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Fork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hlinkClick r:id="rId2"/>
              </a:rPr>
              <a:t>https://github.com/bakitybacon/rice-data-and-donuts-github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Edit community.txt one more time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Mak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 a pull request and comment on it!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31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GISTS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734289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Snippets of code, text, or anything.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Linked to your account, not a repository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Useful if you only have one file!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Shareable by URL (even in secret mode!)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843"/>
          <a:stretch/>
        </p:blipFill>
        <p:spPr>
          <a:xfrm>
            <a:off x="5572369" y="2329594"/>
            <a:ext cx="511147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1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ORGANIZATIONS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914043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 GitHub, a group of users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and 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Organizations can make repositories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Organization owner can manage permissions for all users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83" y="1690200"/>
            <a:ext cx="3971925" cy="1047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82" y="3219083"/>
            <a:ext cx="3971925" cy="1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77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GITHUB </a:t>
            </a:r>
            <a:r>
              <a:rPr lang="en-US" sz="6000" spc="-1" dirty="0" smtClean="0">
                <a:solidFill>
                  <a:srgbClr val="000000"/>
                </a:solidFill>
                <a:latin typeface="Calibri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GITHUB </a:t>
            </a: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DESKTOP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A walkthrough of the user interfaces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B3F4BAF-9867-4AF1-97A4-1A40ABF91C9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67CEB3-C8D7-4D7F-9CB0-27A92FC1FC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TEAMS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375151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Subset of an organization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Generally given an area of expertise (such as design) or a task</a:t>
            </a: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181" y="3023570"/>
            <a:ext cx="2784719" cy="11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6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ISSUES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023458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Pointing out what’s wrong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Hope someone can figure it out!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Even if they’re not the owner of the repository!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benefit of open source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Great way to get involved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Supports discussions, fixes,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etc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99" y="2136408"/>
            <a:ext cx="3209925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296" r="21889"/>
          <a:stretch/>
        </p:blipFill>
        <p:spPr>
          <a:xfrm>
            <a:off x="5941646" y="3356610"/>
            <a:ext cx="5517932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8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RELEASES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336074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Basically just a tag for a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commit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Can write a description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Markdown, again!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Link files (pdf of report, for example)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68" y="1087967"/>
            <a:ext cx="4703303" cy="46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PROJECTS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33376"/>
            <a:ext cx="5265735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Tracking things to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Individual or organizational scale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Can have issues, pull requests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Small informational cards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70" y="2099041"/>
            <a:ext cx="6099100" cy="31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87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DISTRIBUTED WORK</a:t>
            </a: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Paradigms for getting the most out of working as a team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1BAFE7E-BB67-4384-AD02-4235E528C4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F20F6-DCBD-4215-BCB3-0A1954C933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BRANCHING WORKFLOWS</a:t>
            </a:r>
          </a:p>
        </p:txBody>
      </p:sp>
      <p:sp>
        <p:nvSpPr>
          <p:cNvPr id="452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 technically distributed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Try a lot of things out on separate branches &amp; merge!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work on many problems at the same time</a:t>
            </a:r>
          </a:p>
        </p:txBody>
      </p:sp>
      <p:sp>
        <p:nvSpPr>
          <p:cNvPr id="4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44DF15D-B7DA-42C7-9D25-B8DDA394196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B9083-4CDF-47AC-B009-703ACC8D0D0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2"/>
          <a:stretch/>
        </p:blipFill>
        <p:spPr>
          <a:xfrm>
            <a:off x="6035040" y="1878840"/>
            <a:ext cx="558612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CENTRALIZED WORKFLOW</a:t>
            </a:r>
          </a:p>
        </p:txBody>
      </p:sp>
      <p:sp>
        <p:nvSpPr>
          <p:cNvPr id="458" name="TextShape 2"/>
          <p:cNvSpPr txBox="1"/>
          <p:nvPr/>
        </p:nvSpPr>
        <p:spPr>
          <a:xfrm>
            <a:off x="838080" y="1825560"/>
            <a:ext cx="47350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Everyone is equal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Leverages branches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Everyone must merge their own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work!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What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if you don’t like how someone else merged?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overhead from dedicated integration manager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4ED956E-7DC7-4B84-8C6D-848E13BB21B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786317-37E1-44A6-ABF4-7FA43B07824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2" name="Picture 461"/>
          <p:cNvPicPr/>
          <p:nvPr/>
        </p:nvPicPr>
        <p:blipFill>
          <a:blip r:embed="rId2"/>
          <a:stretch/>
        </p:blipFill>
        <p:spPr>
          <a:xfrm>
            <a:off x="5638500" y="2480822"/>
            <a:ext cx="6276600" cy="27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INTEGRATION MANAGER WORKFLOW</a:t>
            </a: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Developers have copies of the “blessed” repository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make changes, then ask integration manager to incorporate them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More overhead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More accountability</a:t>
            </a:r>
          </a:p>
        </p:txBody>
      </p:sp>
      <p:sp>
        <p:nvSpPr>
          <p:cNvPr id="4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FA19303-F741-433B-A5D7-72B4B13938A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94CFE-1393-4010-9F13-93C00CAFCC9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8" name="Picture 467"/>
          <p:cNvPicPr/>
          <p:nvPr/>
        </p:nvPicPr>
        <p:blipFill>
          <a:blip r:embed="rId2"/>
          <a:stretch/>
        </p:blipFill>
        <p:spPr>
          <a:xfrm>
            <a:off x="5429880" y="2560320"/>
            <a:ext cx="6457320" cy="21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INTEGRATION MANAGER WORKFLOW IN GITHUB</a:t>
            </a:r>
          </a:p>
        </p:txBody>
      </p:sp>
      <p:sp>
        <p:nvSpPr>
          <p:cNvPr id="481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You can see this workflow in GitHub all the time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Fork/Merge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&amp; Pull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Request: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Make a copy of a repository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Make a change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Ask the original repository’s owner to “pull” your change into his project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BA89914-50F0-4D1D-97CF-305EA0CE7E9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8BD0E0-526B-405F-AA51-03E28E8B0E2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00" y="3500977"/>
            <a:ext cx="6010275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LIEUTENANT &amp; DICTATOR WORKFLOW</a:t>
            </a:r>
          </a:p>
        </p:txBody>
      </p:sp>
      <p:sp>
        <p:nvSpPr>
          <p:cNvPr id="470" name="TextShape 2"/>
          <p:cNvSpPr txBox="1"/>
          <p:nvPr/>
        </p:nvSpPr>
        <p:spPr>
          <a:xfrm>
            <a:off x="838080" y="1825560"/>
            <a:ext cx="483120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Essentially the same as integration manager with one more layer to go through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More overhead, but can use expertise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effectively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Lieutenant 1 expert in programming, Lieutenant 2 in design, for example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974704-0152-42A9-80F0-C1D2C45E1F5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7B73CA-5A17-4C6B-ACAE-ABB2534D96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74" name="Picture 473"/>
          <p:cNvPicPr/>
          <p:nvPr/>
        </p:nvPicPr>
        <p:blipFill>
          <a:blip r:embed="rId2"/>
          <a:stretch/>
        </p:blipFill>
        <p:spPr>
          <a:xfrm>
            <a:off x="5669280" y="2229480"/>
            <a:ext cx="6409800" cy="32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BEARINGS: GITHUB.COM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598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ACKNOWLEDGMENTS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https://github.com/logos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F8C2598-7A1C-4B26-8341-4A666547507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D31008-3077-4951-AFDB-C356D787A3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BEARINGS: USER PAGE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477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BEARINGS: REPOSITORY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418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1978</TotalTime>
  <Words>2382</Words>
  <Application>Microsoft Office PowerPoint</Application>
  <PresentationFormat>Widescreen</PresentationFormat>
  <Paragraphs>482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subject/>
  <dc:creator>blanqui</dc:creator>
  <dc:description/>
  <cp:lastModifiedBy>Cory Fosmire</cp:lastModifiedBy>
  <cp:revision>376</cp:revision>
  <dcterms:created xsi:type="dcterms:W3CDTF">2019-05-29T19:12:27Z</dcterms:created>
  <dcterms:modified xsi:type="dcterms:W3CDTF">2019-06-17T16:36:11Z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