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87635" y="557348"/>
            <a:ext cx="4214948" cy="905691"/>
          </a:xfrm>
        </p:spPr>
        <p:txBody>
          <a:bodyPr/>
          <a:lstStyle/>
          <a:p>
            <a:r>
              <a:rPr lang="ru-RU" dirty="0" smtClean="0"/>
              <a:t>Ноутбуки </a:t>
            </a:r>
            <a:r>
              <a:rPr lang="en-US" dirty="0" smtClean="0"/>
              <a:t>HP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10445" y="5599612"/>
            <a:ext cx="521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Подготовила студентка ФИТ 3 курса, </a:t>
            </a:r>
          </a:p>
          <a:p>
            <a:pPr algn="r"/>
            <a:r>
              <a:rPr lang="ru-RU" dirty="0" smtClean="0"/>
              <a:t>1 группы, </a:t>
            </a:r>
            <a:r>
              <a:rPr lang="ru-RU" dirty="0" err="1" smtClean="0"/>
              <a:t>Потапейко</a:t>
            </a:r>
            <a:r>
              <a:rPr lang="ru-RU" dirty="0" smtClean="0"/>
              <a:t> Полина</a:t>
            </a:r>
            <a:endParaRPr lang="ru-RU" dirty="0"/>
          </a:p>
        </p:txBody>
      </p:sp>
      <p:pic>
        <p:nvPicPr>
          <p:cNvPr id="1026" name="Picture 2" descr="Представлен самый лёгкий потребительский ноутбук Hewlett-Packard. Он  получил CPU Ryzen 7 и экран разрешением 2.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717992"/>
            <a:ext cx="6454775" cy="363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053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товара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541417"/>
            <a:ext cx="8596668" cy="449994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Характеристики: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объем оперативной памяти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объем хранилища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Вес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габаритные 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диагональ экрана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 т.д.</a:t>
            </a:r>
          </a:p>
        </p:txBody>
      </p:sp>
    </p:spTree>
    <p:extLst>
      <p:ext uri="{BB962C8B-B14F-4D97-AF65-F5344CB8AC3E}">
        <p14:creationId xmlns:p14="http://schemas.microsoft.com/office/powerpoint/2010/main" val="33129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13212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товара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896983"/>
            <a:ext cx="8596668" cy="5347063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 smtClean="0"/>
              <a:t>Преимущества: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Цена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Прочная конструкция (надежность)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Дизайн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Качественная и исчерпывающая комплектация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Широкий ассортимент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Доступность устройств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Оперативная помощь при поломке, недорогой ремонт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Интуитивно понятный интерфейс</a:t>
            </a:r>
          </a:p>
          <a:p>
            <a:endParaRPr lang="ru-RU" sz="2800" dirty="0"/>
          </a:p>
          <a:p>
            <a:r>
              <a:rPr lang="ru-RU" sz="2800" b="1" dirty="0" smtClean="0"/>
              <a:t>Главное преимущество </a:t>
            </a:r>
            <a:r>
              <a:rPr lang="ru-RU" sz="2800" dirty="0" smtClean="0"/>
              <a:t>— соотношение цена-качество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3435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13212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целевого рынка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896983"/>
            <a:ext cx="8596668" cy="53470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Студенты, офисные работники со средним уровнем дохода, интересующиеся учебой, саморазвитием, развлечениями в </a:t>
            </a:r>
            <a:r>
              <a:rPr lang="ru-RU" sz="2800" dirty="0" err="1" smtClean="0"/>
              <a:t>интеренете</a:t>
            </a:r>
            <a:r>
              <a:rPr lang="ru-RU" sz="2800" dirty="0" smtClean="0"/>
              <a:t> (просмотр сериалов, </a:t>
            </a:r>
            <a:r>
              <a:rPr lang="ru-RU" sz="2800" dirty="0" err="1" smtClean="0"/>
              <a:t>соцсети</a:t>
            </a:r>
            <a:r>
              <a:rPr lang="ru-RU" sz="2800" dirty="0" smtClean="0"/>
              <a:t>), видеоиграми</a:t>
            </a:r>
          </a:p>
          <a:p>
            <a:endParaRPr lang="ru-RU" sz="2800" dirty="0"/>
          </a:p>
          <a:p>
            <a:r>
              <a:rPr lang="ru-RU" sz="2800" dirty="0" smtClean="0"/>
              <a:t>Стратегия охвата целевого рынка — рыночная специализация, т.к. все усилия идут на удовлетворение потребностей определенной группе покупателей</a:t>
            </a:r>
          </a:p>
        </p:txBody>
      </p:sp>
    </p:spTree>
    <p:extLst>
      <p:ext uri="{BB962C8B-B14F-4D97-AF65-F5344CB8AC3E}">
        <p14:creationId xmlns:p14="http://schemas.microsoft.com/office/powerpoint/2010/main" val="24014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13212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Характеристика конкурентов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35127"/>
              </p:ext>
            </p:extLst>
          </p:nvPr>
        </p:nvGraphicFramePr>
        <p:xfrm>
          <a:off x="677333" y="972215"/>
          <a:ext cx="9320106" cy="521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78">
                  <a:extLst>
                    <a:ext uri="{9D8B030D-6E8A-4147-A177-3AD203B41FA5}">
                      <a16:colId xmlns:a16="http://schemas.microsoft.com/office/drawing/2014/main" val="3657910458"/>
                    </a:ext>
                  </a:extLst>
                </a:gridCol>
                <a:gridCol w="2586844">
                  <a:extLst>
                    <a:ext uri="{9D8B030D-6E8A-4147-A177-3AD203B41FA5}">
                      <a16:colId xmlns:a16="http://schemas.microsoft.com/office/drawing/2014/main" val="3888563762"/>
                    </a:ext>
                  </a:extLst>
                </a:gridCol>
                <a:gridCol w="3065019">
                  <a:extLst>
                    <a:ext uri="{9D8B030D-6E8A-4147-A177-3AD203B41FA5}">
                      <a16:colId xmlns:a16="http://schemas.microsoft.com/office/drawing/2014/main" val="2028738442"/>
                    </a:ext>
                  </a:extLst>
                </a:gridCol>
                <a:gridCol w="2098765">
                  <a:extLst>
                    <a:ext uri="{9D8B030D-6E8A-4147-A177-3AD203B41FA5}">
                      <a16:colId xmlns:a16="http://schemas.microsoft.com/office/drawing/2014/main" val="1358875731"/>
                    </a:ext>
                  </a:extLst>
                </a:gridCol>
              </a:tblGrid>
              <a:tr h="1370391">
                <a:tc>
                  <a:txBody>
                    <a:bodyPr/>
                    <a:lstStyle/>
                    <a:p>
                      <a:r>
                        <a:rPr lang="ru-RU" dirty="0" smtClean="0"/>
                        <a:t>Фирма-конкурент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Целевая аудитория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 товарной,</a:t>
                      </a:r>
                      <a:r>
                        <a:rPr lang="ru-RU" baseline="0" dirty="0" smtClean="0"/>
                        <a:t> сбытовой, коммуникационной, ценовой политики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Ключевое преимущество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Программисты, офисные работники, геймеры со</a:t>
                      </a:r>
                      <a:r>
                        <a:rPr lang="ru-RU" baseline="0" dirty="0" smtClean="0"/>
                        <a:t> средним и высоким доходом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Значительно дороже ноутбуков </a:t>
                      </a:r>
                      <a:r>
                        <a:rPr lang="en-US" dirty="0" smtClean="0"/>
                        <a:t>HP, </a:t>
                      </a:r>
                      <a:r>
                        <a:rPr lang="ru-RU" dirty="0" smtClean="0"/>
                        <a:t>более прочный корпус, лучше «железо»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Долгий срок службы, «</a:t>
                      </a:r>
                      <a:r>
                        <a:rPr lang="ru-RU" dirty="0" err="1" smtClean="0"/>
                        <a:t>неубиваемость</a:t>
                      </a:r>
                      <a:r>
                        <a:rPr lang="ru-RU" dirty="0" smtClean="0"/>
                        <a:t>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7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Lenovo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 с низким и средним доходом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Низкое качество сборки и материалов, частые</a:t>
                      </a:r>
                      <a:r>
                        <a:rPr lang="ru-RU" baseline="0" dirty="0" smtClean="0"/>
                        <a:t> поломки, некачественный сервис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Дешевизна</a:t>
                      </a:r>
                      <a:r>
                        <a:rPr lang="ru-RU" baseline="0" dirty="0" smtClean="0"/>
                        <a:t> при хорошей комплектации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1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Студенты, офисные работники со средним и </a:t>
                      </a:r>
                      <a:r>
                        <a:rPr lang="ru-RU" smtClean="0"/>
                        <a:t>низким доходом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Низкое качество комплектующих, часто возникают проблемы после истечения</a:t>
                      </a:r>
                      <a:r>
                        <a:rPr lang="ru-RU" baseline="0" dirty="0" smtClean="0"/>
                        <a:t> гарантийного срока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Такое же как у </a:t>
                      </a:r>
                      <a:r>
                        <a:rPr lang="en-US" dirty="0" smtClean="0"/>
                        <a:t>Lenovo, </a:t>
                      </a:r>
                      <a:r>
                        <a:rPr lang="ru-RU" dirty="0" smtClean="0"/>
                        <a:t>но качество</a:t>
                      </a:r>
                      <a:r>
                        <a:rPr lang="ru-RU" baseline="0" dirty="0" smtClean="0"/>
                        <a:t> выше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7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13212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Характеристика конкурентов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677335" y="896983"/>
            <a:ext cx="8596668" cy="53470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 сравнению с ноутбуками </a:t>
            </a:r>
            <a:r>
              <a:rPr lang="en-US" sz="2800" dirty="0" smtClean="0"/>
              <a:t>HP,</a:t>
            </a:r>
            <a:r>
              <a:rPr lang="ru-RU" sz="2800" dirty="0" smtClean="0"/>
              <a:t> соотношение</a:t>
            </a:r>
            <a:r>
              <a:rPr lang="en-US" sz="2800" dirty="0" smtClean="0"/>
              <a:t> </a:t>
            </a:r>
            <a:r>
              <a:rPr lang="ru-RU" sz="2800" dirty="0" smtClean="0"/>
              <a:t>цена-качество у ноутбуков бренда </a:t>
            </a:r>
            <a:r>
              <a:rPr lang="en-US" sz="2800" dirty="0" smtClean="0"/>
              <a:t>Asus</a:t>
            </a:r>
            <a:r>
              <a:rPr lang="ru-RU" sz="2800" dirty="0" smtClean="0"/>
              <a:t> выше</a:t>
            </a:r>
            <a:r>
              <a:rPr lang="en-US" sz="2800" dirty="0" smtClean="0"/>
              <a:t>, </a:t>
            </a:r>
            <a:r>
              <a:rPr lang="ru-RU" sz="2800" dirty="0" smtClean="0"/>
              <a:t>у ноутбуков брендов </a:t>
            </a:r>
            <a:r>
              <a:rPr lang="en-US" sz="2800" dirty="0" smtClean="0"/>
              <a:t>Lenovo </a:t>
            </a:r>
            <a:r>
              <a:rPr lang="ru-RU" sz="2800" dirty="0" smtClean="0"/>
              <a:t>и </a:t>
            </a:r>
            <a:r>
              <a:rPr lang="en-US" sz="2800" dirty="0" smtClean="0"/>
              <a:t>Acer </a:t>
            </a:r>
            <a:r>
              <a:rPr lang="ru-RU" sz="2800" dirty="0" smtClean="0"/>
              <a:t>данный показатель ниже.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Стратегия конкуренции </a:t>
            </a:r>
            <a:r>
              <a:rPr lang="ru-RU" sz="2800" dirty="0" smtClean="0"/>
              <a:t>— стратегия оптимальных издержек, которая позволяет покупателям получить более качественный товар по сравнению с другими аналогичными товарами с минимальными издержками</a:t>
            </a:r>
          </a:p>
        </p:txBody>
      </p:sp>
    </p:spTree>
    <p:extLst>
      <p:ext uri="{BB962C8B-B14F-4D97-AF65-F5344CB8AC3E}">
        <p14:creationId xmlns:p14="http://schemas.microsoft.com/office/powerpoint/2010/main" val="42378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13212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Лестница бренда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8733"/>
              </p:ext>
            </p:extLst>
          </p:nvPr>
        </p:nvGraphicFramePr>
        <p:xfrm>
          <a:off x="677335" y="1181220"/>
          <a:ext cx="9746826" cy="4705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942">
                  <a:extLst>
                    <a:ext uri="{9D8B030D-6E8A-4147-A177-3AD203B41FA5}">
                      <a16:colId xmlns:a16="http://schemas.microsoft.com/office/drawing/2014/main" val="3417826672"/>
                    </a:ext>
                  </a:extLst>
                </a:gridCol>
                <a:gridCol w="3248942">
                  <a:extLst>
                    <a:ext uri="{9D8B030D-6E8A-4147-A177-3AD203B41FA5}">
                      <a16:colId xmlns:a16="http://schemas.microsoft.com/office/drawing/2014/main" val="2598746606"/>
                    </a:ext>
                  </a:extLst>
                </a:gridCol>
                <a:gridCol w="3248942">
                  <a:extLst>
                    <a:ext uri="{9D8B030D-6E8A-4147-A177-3AD203B41FA5}">
                      <a16:colId xmlns:a16="http://schemas.microsoft.com/office/drawing/2014/main" val="2316923481"/>
                    </a:ext>
                  </a:extLst>
                </a:gridCol>
              </a:tblGrid>
              <a:tr h="15685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Центральные ценности: надежность, качество, простота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612739"/>
                  </a:ext>
                </a:extLst>
              </a:tr>
              <a:tr h="15685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Экспрессивные ценности:</a:t>
                      </a:r>
                      <a:r>
                        <a:rPr lang="ru-RU" baseline="0" dirty="0" smtClean="0"/>
                        <a:t> успешность, целеустремленность, самодостаточность</a:t>
                      </a:r>
                      <a:endParaRPr lang="ru-RU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40695"/>
                  </a:ext>
                </a:extLst>
              </a:tr>
              <a:tr h="1568591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Функциональные</a:t>
                      </a:r>
                      <a:r>
                        <a:rPr lang="ru-RU" baseline="0" dirty="0" smtClean="0"/>
                        <a:t> ценности: качество по низкой цене, комфорт, эргономичность, быстрая скорость работы</a:t>
                      </a:r>
                      <a:endParaRPr lang="ru-RU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13212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Слоган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896984"/>
            <a:ext cx="8596668" cy="81860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«Изобретай будущее»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5" y="1894114"/>
            <a:ext cx="8596668" cy="67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Пример рекламного сообщения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677335" y="2743198"/>
            <a:ext cx="8596668" cy="3500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Альпинист, превозмогая непогоду и опасности большой высоты, наконец-то взбирается на вершину горы, где сразу же достает из рюкзака ноутбук </a:t>
            </a:r>
            <a:r>
              <a:rPr lang="en-US" sz="2800" dirty="0" smtClean="0"/>
              <a:t>HP</a:t>
            </a:r>
            <a:r>
              <a:rPr lang="ru-RU" sz="2800" dirty="0"/>
              <a:t> </a:t>
            </a:r>
            <a:r>
              <a:rPr lang="ru-RU" sz="2800" dirty="0" smtClean="0"/>
              <a:t>и начинает прямую трансляцию, собирает множество зрителей, которые удивляются, пишут поздравительные сообщения. Затем появляется логотип </a:t>
            </a:r>
            <a:r>
              <a:rPr lang="en-US" sz="2800" dirty="0" smtClean="0"/>
              <a:t>HP </a:t>
            </a:r>
            <a:r>
              <a:rPr lang="ru-RU" sz="2800" dirty="0" smtClean="0"/>
              <a:t>и фраза «В любых условиях».</a:t>
            </a:r>
          </a:p>
        </p:txBody>
      </p:sp>
    </p:spTree>
    <p:extLst>
      <p:ext uri="{BB962C8B-B14F-4D97-AF65-F5344CB8AC3E}">
        <p14:creationId xmlns:p14="http://schemas.microsoft.com/office/powerpoint/2010/main" val="27837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328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Ноутбуки HP</vt:lpstr>
      <vt:lpstr>Описание товара</vt:lpstr>
      <vt:lpstr>Описание товара</vt:lpstr>
      <vt:lpstr>Описание целевого рынка</vt:lpstr>
      <vt:lpstr>Характеристика конкурентов</vt:lpstr>
      <vt:lpstr>Характеристика конкурентов</vt:lpstr>
      <vt:lpstr>Лестница бренда</vt:lpstr>
      <vt:lpstr>Слоган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Ноутбуки HP</dc:title>
  <dc:creator>Polina Potapeyko</dc:creator>
  <cp:lastModifiedBy>Polina Potapeyko</cp:lastModifiedBy>
  <cp:revision>13</cp:revision>
  <dcterms:created xsi:type="dcterms:W3CDTF">2022-04-15T17:24:45Z</dcterms:created>
  <dcterms:modified xsi:type="dcterms:W3CDTF">2022-04-16T12:03:56Z</dcterms:modified>
</cp:coreProperties>
</file>