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Политика информационной безопасности логистической компании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Потапейко</a:t>
            </a:r>
            <a:r>
              <a:rPr lang="ru-RU" dirty="0" smtClean="0"/>
              <a:t> Полина ИСиТ-1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41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2377" y="609600"/>
            <a:ext cx="9902234" cy="1045029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Технические механизмы </a:t>
            </a:r>
            <a:r>
              <a:rPr lang="ru-RU" sz="3600" dirty="0"/>
              <a:t>безопасности</a:t>
            </a:r>
            <a:r>
              <a:rPr lang="ru-RU" sz="3600" dirty="0" smtClean="0"/>
              <a:t>: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89212" y="1654629"/>
            <a:ext cx="8915399" cy="49290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Аутентификация пользователей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Шифрование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Использование </a:t>
            </a:r>
            <a:r>
              <a:rPr lang="ru-RU" sz="2400" dirty="0"/>
              <a:t>высококвалифицированного персонала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0917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2377" y="609600"/>
            <a:ext cx="9902234" cy="1045029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Вывод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98470" y="1654629"/>
            <a:ext cx="9606142" cy="4929051"/>
          </a:xfrm>
        </p:spPr>
        <p:txBody>
          <a:bodyPr/>
          <a:lstStyle/>
          <a:p>
            <a:r>
              <a:rPr lang="ru-RU" sz="2400" dirty="0"/>
              <a:t>Важно помнить, что прежде чем внедрять какие-либо решения по защите информации необходимо </a:t>
            </a:r>
            <a:r>
              <a:rPr lang="ru-RU" sz="2400" b="1" dirty="0"/>
              <a:t>разработать политику безопасности</a:t>
            </a:r>
            <a:r>
              <a:rPr lang="ru-RU" sz="2400" dirty="0"/>
              <a:t>, адекватную целям и задачам современного предприятия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Особое </a:t>
            </a:r>
            <a:r>
              <a:rPr lang="ru-RU" sz="2400" dirty="0"/>
              <a:t>внимание при оценке эффективности системы защиты техническими средствами необходимо обратить на их надёжность и безотказность. </a:t>
            </a:r>
            <a:r>
              <a:rPr lang="ru-RU" sz="2400" dirty="0" smtClean="0"/>
              <a:t>Задача </a:t>
            </a:r>
            <a:r>
              <a:rPr lang="ru-RU" sz="2400" dirty="0"/>
              <a:t>обеспечения надлежащей надёжности технических средств обретает значительную важность, так как уровень, качество и безопасность защиты находятся в прямой зависимости от надёжности технических средств.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47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4298" y="609600"/>
            <a:ext cx="9780314" cy="1968137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Цели разработки политики информационной безопасности: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89212" y="2142309"/>
            <a:ext cx="8915399" cy="37676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Конфиденциальность данных субъектов компании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Надежность системы хранения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Обеспечение целостности данных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2043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2377" y="609600"/>
            <a:ext cx="9902234" cy="210747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Задачи разработки политики информационной безопасности: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89212" y="2455817"/>
            <a:ext cx="8915399" cy="34540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Защита от несанкционированного доступа в информационную среду компании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Защита от утечки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М</a:t>
            </a:r>
            <a:r>
              <a:rPr lang="ru-RU" sz="2400" dirty="0" smtClean="0"/>
              <a:t>инимизация </a:t>
            </a:r>
            <a:r>
              <a:rPr lang="ru-RU" sz="2400" dirty="0"/>
              <a:t>ущерба от информационных атак на логистическую </a:t>
            </a:r>
            <a:r>
              <a:rPr lang="ru-RU" sz="2400" dirty="0" smtClean="0"/>
              <a:t>компанию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Обеспечение аутентификации персонала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7068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2377" y="609600"/>
            <a:ext cx="9902234" cy="131499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Организационная структура логистической компании</a:t>
            </a:r>
            <a:endParaRPr lang="ru-RU" sz="3600" dirty="0"/>
          </a:p>
        </p:txBody>
      </p:sp>
      <p:pic>
        <p:nvPicPr>
          <p:cNvPr id="6" name="Рисунок 5" descr="Анализ логистической системы ООО «Major Cargo Service», Общая  характеристика логистической компании - Совершенствование и повышение  эффективности транспортно-складской логистики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715" y="1924594"/>
            <a:ext cx="5391558" cy="4648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702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2377" y="609600"/>
            <a:ext cx="9902234" cy="14282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Штатное расписание логистической компании:</a:t>
            </a:r>
            <a:endParaRPr lang="ru-RU" sz="3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63574"/>
              </p:ext>
            </p:extLst>
          </p:nvPr>
        </p:nvGraphicFramePr>
        <p:xfrm>
          <a:off x="3819333" y="2037806"/>
          <a:ext cx="5468321" cy="3946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2391">
                  <a:extLst>
                    <a:ext uri="{9D8B030D-6E8A-4147-A177-3AD203B41FA5}">
                      <a16:colId xmlns:a16="http://schemas.microsoft.com/office/drawing/2014/main" val="2786645875"/>
                    </a:ext>
                  </a:extLst>
                </a:gridCol>
                <a:gridCol w="2345930">
                  <a:extLst>
                    <a:ext uri="{9D8B030D-6E8A-4147-A177-3AD203B41FA5}">
                      <a16:colId xmlns:a16="http://schemas.microsoft.com/office/drawing/2014/main" val="3963222862"/>
                    </a:ext>
                  </a:extLst>
                </a:gridCol>
              </a:tblGrid>
              <a:tr h="353290"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Наименование должности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Количество должностных единиц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extLst>
                  <a:ext uri="{0D108BD9-81ED-4DB2-BD59-A6C34878D82A}">
                    <a16:rowId xmlns:a16="http://schemas.microsoft.com/office/drawing/2014/main" val="2315880985"/>
                  </a:ext>
                </a:extLst>
              </a:tr>
              <a:tr h="176646"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</a:t>
                      </a:r>
                      <a:r>
                        <a:rPr lang="ru-RU" sz="1100">
                          <a:effectLst/>
                        </a:rPr>
                        <a:t>Генеральный директор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extLst>
                  <a:ext uri="{0D108BD9-81ED-4DB2-BD59-A6C34878D82A}">
                    <a16:rowId xmlns:a16="http://schemas.microsoft.com/office/drawing/2014/main" val="3344804553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21590"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 </a:t>
                      </a:r>
                      <a:r>
                        <a:rPr lang="ru-RU" sz="1100" dirty="0">
                          <a:effectLst/>
                        </a:rPr>
                        <a:t>Первый заместитель генерального директора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extLst>
                  <a:ext uri="{0D108BD9-81ED-4DB2-BD59-A6C34878D82A}">
                    <a16:rowId xmlns:a16="http://schemas.microsoft.com/office/drawing/2014/main" val="2799468395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3. Заместитель ген. директора по экономике и финансам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extLst>
                  <a:ext uri="{0D108BD9-81ED-4DB2-BD59-A6C34878D82A}">
                    <a16:rowId xmlns:a16="http://schemas.microsoft.com/office/drawing/2014/main" val="1904761578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4. Заместитель ген. директора по персоналу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extLst>
                  <a:ext uri="{0D108BD9-81ED-4DB2-BD59-A6C34878D82A}">
                    <a16:rowId xmlns:a16="http://schemas.microsoft.com/office/drawing/2014/main" val="3916109619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5. Заместитель ген. директора по связям с общественностью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extLst>
                  <a:ext uri="{0D108BD9-81ED-4DB2-BD59-A6C34878D82A}">
                    <a16:rowId xmlns:a16="http://schemas.microsoft.com/office/drawing/2014/main" val="111535482"/>
                  </a:ext>
                </a:extLst>
              </a:tr>
              <a:tr h="176646"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6. Начальник отдела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extLst>
                  <a:ext uri="{0D108BD9-81ED-4DB2-BD59-A6C34878D82A}">
                    <a16:rowId xmlns:a16="http://schemas.microsoft.com/office/drawing/2014/main" val="4047168476"/>
                  </a:ext>
                </a:extLst>
              </a:tr>
              <a:tr h="176646"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7. Главный инженер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extLst>
                  <a:ext uri="{0D108BD9-81ED-4DB2-BD59-A6C34878D82A}">
                    <a16:rowId xmlns:a16="http://schemas.microsoft.com/office/drawing/2014/main" val="3475853658"/>
                  </a:ext>
                </a:extLst>
              </a:tr>
              <a:tr h="176646"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8. Менеджер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extLst>
                  <a:ext uri="{0D108BD9-81ED-4DB2-BD59-A6C34878D82A}">
                    <a16:rowId xmlns:a16="http://schemas.microsoft.com/office/drawing/2014/main" val="2503911157"/>
                  </a:ext>
                </a:extLst>
              </a:tr>
              <a:tr h="176646"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9. Бухгалтер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extLst>
                  <a:ext uri="{0D108BD9-81ED-4DB2-BD59-A6C34878D82A}">
                    <a16:rowId xmlns:a16="http://schemas.microsoft.com/office/drawing/2014/main" val="535628049"/>
                  </a:ext>
                </a:extLst>
              </a:tr>
              <a:tr h="176646"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</a:t>
                      </a:r>
                      <a:r>
                        <a:rPr lang="en-US" sz="1100">
                          <a:effectLst/>
                        </a:rPr>
                        <a:t>. </a:t>
                      </a:r>
                      <a:r>
                        <a:rPr lang="ru-RU" sz="1100">
                          <a:effectLst/>
                        </a:rPr>
                        <a:t>Диспетчер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extLst>
                  <a:ext uri="{0D108BD9-81ED-4DB2-BD59-A6C34878D82A}">
                    <a16:rowId xmlns:a16="http://schemas.microsoft.com/office/drawing/2014/main" val="4127386382"/>
                  </a:ext>
                </a:extLst>
              </a:tr>
              <a:tr h="176646"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 </a:t>
                      </a:r>
                      <a:r>
                        <a:rPr lang="ru-RU" sz="1100">
                          <a:effectLst/>
                        </a:rPr>
                        <a:t>Логист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extLst>
                  <a:ext uri="{0D108BD9-81ED-4DB2-BD59-A6C34878D82A}">
                    <a16:rowId xmlns:a16="http://schemas.microsoft.com/office/drawing/2014/main" val="3000382386"/>
                  </a:ext>
                </a:extLst>
              </a:tr>
              <a:tr h="176646"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 </a:t>
                      </a:r>
                      <a:r>
                        <a:rPr lang="ru-RU" sz="1100">
                          <a:effectLst/>
                        </a:rPr>
                        <a:t>Агент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extLst>
                  <a:ext uri="{0D108BD9-81ED-4DB2-BD59-A6C34878D82A}">
                    <a16:rowId xmlns:a16="http://schemas.microsoft.com/office/drawing/2014/main" val="3182249902"/>
                  </a:ext>
                </a:extLst>
              </a:tr>
              <a:tr h="176646"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13. </a:t>
                      </a:r>
                      <a:r>
                        <a:rPr lang="ru-RU" sz="1100">
                          <a:effectLst/>
                        </a:rPr>
                        <a:t>Водитель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extLst>
                  <a:ext uri="{0D108BD9-81ED-4DB2-BD59-A6C34878D82A}">
                    <a16:rowId xmlns:a16="http://schemas.microsoft.com/office/drawing/2014/main" val="1861830478"/>
                  </a:ext>
                </a:extLst>
              </a:tr>
              <a:tr h="176646"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 </a:t>
                      </a:r>
                      <a:r>
                        <a:rPr lang="ru-RU" sz="1100">
                          <a:effectLst/>
                        </a:rPr>
                        <a:t>Ревизор автотранспорта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extLst>
                  <a:ext uri="{0D108BD9-81ED-4DB2-BD59-A6C34878D82A}">
                    <a16:rowId xmlns:a16="http://schemas.microsoft.com/office/drawing/2014/main" val="2422365964"/>
                  </a:ext>
                </a:extLst>
              </a:tr>
              <a:tr h="176646"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15. </a:t>
                      </a:r>
                      <a:r>
                        <a:rPr lang="ru-RU" sz="1100">
                          <a:effectLst/>
                        </a:rPr>
                        <a:t>Экспедитор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extLst>
                  <a:ext uri="{0D108BD9-81ED-4DB2-BD59-A6C34878D82A}">
                    <a16:rowId xmlns:a16="http://schemas.microsoft.com/office/drawing/2014/main" val="149134434"/>
                  </a:ext>
                </a:extLst>
              </a:tr>
              <a:tr h="176646"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Итого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tc>
                  <a:txBody>
                    <a:bodyPr/>
                    <a:lstStyle/>
                    <a:p>
                      <a:pPr indent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43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67" marR="53067" marT="0" marB="0"/>
                </a:tc>
                <a:extLst>
                  <a:ext uri="{0D108BD9-81ED-4DB2-BD59-A6C34878D82A}">
                    <a16:rowId xmlns:a16="http://schemas.microsoft.com/office/drawing/2014/main" val="74330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64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2377" y="609600"/>
            <a:ext cx="9902234" cy="1045029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Основные источники угроз: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89212" y="1654629"/>
            <a:ext cx="8915399" cy="42552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</a:t>
            </a:r>
            <a:r>
              <a:rPr lang="ru-RU" sz="2400" dirty="0" smtClean="0"/>
              <a:t>грозы</a:t>
            </a:r>
            <a:r>
              <a:rPr lang="ru-RU" sz="2400" dirty="0"/>
              <a:t>, вызванные ошибками в проектировании информационной системы и ее </a:t>
            </a:r>
            <a:r>
              <a:rPr lang="ru-RU" sz="2400" dirty="0" smtClean="0"/>
              <a:t>элементов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Ошибки в действиях персонала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Угрозы</a:t>
            </a:r>
            <a:r>
              <a:rPr lang="ru-RU" sz="2400" dirty="0"/>
              <a:t>, возникающие в силу умышленных действий, связанные с корыстными, идейными или иными устремлениями </a:t>
            </a:r>
            <a:r>
              <a:rPr lang="ru-RU" sz="2400" dirty="0" smtClean="0"/>
              <a:t>третьих лиц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2146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2377" y="609600"/>
            <a:ext cx="9902234" cy="1045029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Возможные варианты обработки рисков: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89212" y="1654629"/>
            <a:ext cx="8915399" cy="42552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</a:t>
            </a:r>
            <a:r>
              <a:rPr lang="ru-RU" sz="2400" dirty="0" smtClean="0"/>
              <a:t>рименение </a:t>
            </a:r>
            <a:r>
              <a:rPr lang="ru-RU" sz="2400" dirty="0"/>
              <a:t>защитных мер, позволяющих снизить величину риска до допустимого </a:t>
            </a:r>
            <a:r>
              <a:rPr lang="ru-RU" sz="2400" dirty="0" smtClean="0"/>
              <a:t>уровня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</a:t>
            </a:r>
            <a:r>
              <a:rPr lang="ru-RU" sz="2400" dirty="0" smtClean="0"/>
              <a:t>ход </a:t>
            </a:r>
            <a:r>
              <a:rPr lang="ru-RU" sz="2400" dirty="0"/>
              <a:t>от риска (например, путем отказа от деятельности, выполнение которой приводит к появлению риска, или изменения бизнес-процессов</a:t>
            </a:r>
            <a:r>
              <a:rPr lang="ru-RU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</a:t>
            </a:r>
            <a:r>
              <a:rPr lang="ru-RU" sz="2400" dirty="0" smtClean="0"/>
              <a:t>еренос </a:t>
            </a:r>
            <a:r>
              <a:rPr lang="ru-RU" sz="2400" dirty="0"/>
              <a:t>риска на другие </a:t>
            </a:r>
            <a:r>
              <a:rPr lang="ru-RU" sz="2400" dirty="0" smtClean="0"/>
              <a:t>организации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</a:t>
            </a:r>
            <a:r>
              <a:rPr lang="ru-RU" sz="2400" dirty="0" smtClean="0"/>
              <a:t>сознанное </a:t>
            </a:r>
            <a:r>
              <a:rPr lang="ru-RU" sz="2400" dirty="0"/>
              <a:t>принятие риска (решение должно приниматься руководством)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5131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2377" y="496388"/>
            <a:ext cx="9902234" cy="1750423"/>
          </a:xfrm>
        </p:spPr>
        <p:txBody>
          <a:bodyPr>
            <a:noAutofit/>
          </a:bodyPr>
          <a:lstStyle/>
          <a:p>
            <a:r>
              <a:rPr lang="ru-RU" sz="3600" dirty="0"/>
              <a:t>Вероятностно-временная шкала реализации несанкционированного доступа к информационным ресурсам</a:t>
            </a:r>
            <a:endParaRPr lang="ru-RU" sz="3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62313"/>
              </p:ext>
            </p:extLst>
          </p:nvPr>
        </p:nvGraphicFramePr>
        <p:xfrm>
          <a:off x="3079227" y="2603865"/>
          <a:ext cx="6948533" cy="30150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3895">
                  <a:extLst>
                    <a:ext uri="{9D8B030D-6E8A-4147-A177-3AD203B41FA5}">
                      <a16:colId xmlns:a16="http://schemas.microsoft.com/office/drawing/2014/main" val="3046604269"/>
                    </a:ext>
                  </a:extLst>
                </a:gridCol>
                <a:gridCol w="3474638">
                  <a:extLst>
                    <a:ext uri="{9D8B030D-6E8A-4147-A177-3AD203B41FA5}">
                      <a16:colId xmlns:a16="http://schemas.microsoft.com/office/drawing/2014/main" val="3271967472"/>
                    </a:ext>
                  </a:extLst>
                </a:gridCol>
              </a:tblGrid>
              <a:tr h="240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Вероятность события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Средняя частота события (НСД)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2526192"/>
                  </a:ext>
                </a:extLst>
              </a:tr>
              <a:tr h="365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Данный вид атаки 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3400327"/>
                  </a:ext>
                </a:extLst>
              </a:tr>
              <a:tr h="4629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Реже, чем раз в год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2949894"/>
                  </a:ext>
                </a:extLst>
              </a:tr>
              <a:tr h="4564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Около 1 раза в год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1789654"/>
                  </a:ext>
                </a:extLst>
              </a:tr>
              <a:tr h="4547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Около 1 раза в месяц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3161346"/>
                  </a:ext>
                </a:extLst>
              </a:tr>
              <a:tr h="5666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Около 1 раза в неделю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3895563"/>
                  </a:ext>
                </a:extLst>
              </a:tr>
              <a:tr h="4687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Ежедневно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869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63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2377" y="287384"/>
            <a:ext cx="9902234" cy="1097279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Основные меры обеспечения информационной безопасности: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89212" y="1654629"/>
            <a:ext cx="8915399" cy="49290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Криптографическая </a:t>
            </a:r>
            <a:r>
              <a:rPr lang="ru-RU" sz="2400" dirty="0"/>
              <a:t>защита </a:t>
            </a:r>
            <a:r>
              <a:rPr lang="ru-RU" sz="2400" dirty="0" smtClean="0"/>
              <a:t>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Обнаружение </a:t>
            </a:r>
            <a:r>
              <a:rPr lang="ru-RU" sz="2400" dirty="0"/>
              <a:t>атак и защита от </a:t>
            </a:r>
            <a:r>
              <a:rPr lang="ru-RU" sz="2400" dirty="0" smtClean="0"/>
              <a:t>них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Разграничение </a:t>
            </a:r>
            <a:r>
              <a:rPr lang="ru-RU" sz="2400" dirty="0"/>
              <a:t>доступа к информационным </a:t>
            </a:r>
            <a:r>
              <a:rPr lang="ru-RU" sz="2400" dirty="0" smtClean="0"/>
              <a:t>системам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Применение </a:t>
            </a:r>
            <a:r>
              <a:rPr lang="ru-RU" sz="2400" dirty="0"/>
              <a:t>для защиты информационных систем межсетевых </a:t>
            </a:r>
            <a:r>
              <a:rPr lang="ru-RU" sz="2400" dirty="0" smtClean="0"/>
              <a:t>экранов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Антивирусная </a:t>
            </a:r>
            <a:r>
              <a:rPr lang="ru-RU" sz="2400" dirty="0"/>
              <a:t>защита </a:t>
            </a:r>
            <a:r>
              <a:rPr lang="ru-RU" sz="2400" dirty="0" smtClean="0"/>
              <a:t>файлов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Резервное </a:t>
            </a:r>
            <a:r>
              <a:rPr lang="ru-RU" sz="2400" dirty="0"/>
              <a:t>копирование данных и </a:t>
            </a:r>
            <a:r>
              <a:rPr lang="ru-RU" sz="2400" dirty="0" smtClean="0"/>
              <a:t>приложений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Протоколирование </a:t>
            </a:r>
            <a:r>
              <a:rPr lang="ru-RU" sz="2400" dirty="0"/>
              <a:t>и </a:t>
            </a:r>
            <a:r>
              <a:rPr lang="ru-RU" sz="2400" dirty="0" smtClean="0"/>
              <a:t>аудит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Вооруженная </a:t>
            </a:r>
            <a:r>
              <a:rPr lang="ru-RU" sz="2400" dirty="0"/>
              <a:t>охрана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7130231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413</Words>
  <Application>Microsoft Office PowerPoint</Application>
  <PresentationFormat>Широкоэкранный</PresentationFormat>
  <Paragraphs>87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Легкий дым</vt:lpstr>
      <vt:lpstr>Политика информационной безопасности логистической компании</vt:lpstr>
      <vt:lpstr>Цели разработки политики информационной безопасности:</vt:lpstr>
      <vt:lpstr>Задачи разработки политики информационной безопасности:</vt:lpstr>
      <vt:lpstr>Организационная структура логистической компании</vt:lpstr>
      <vt:lpstr>Штатное расписание логистической компании:</vt:lpstr>
      <vt:lpstr>Основные источники угроз:</vt:lpstr>
      <vt:lpstr>Возможные варианты обработки рисков:</vt:lpstr>
      <vt:lpstr>Вероятностно-временная шкала реализации несанкционированного доступа к информационным ресурсам</vt:lpstr>
      <vt:lpstr>Основные меры обеспечения информационной безопасности:</vt:lpstr>
      <vt:lpstr>Технические механизмы безопасности:</vt:lpstr>
      <vt:lpstr>Вывод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информационной безопасности логистической компании</dc:title>
  <dc:creator>Polina Potapeyko</dc:creator>
  <cp:lastModifiedBy>Polina Potapeyko</cp:lastModifiedBy>
  <cp:revision>5</cp:revision>
  <dcterms:created xsi:type="dcterms:W3CDTF">2021-10-14T17:30:03Z</dcterms:created>
  <dcterms:modified xsi:type="dcterms:W3CDTF">2021-10-14T18:02:35Z</dcterms:modified>
</cp:coreProperties>
</file>