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 id="2147483656" r:id="rId2"/>
  </p:sldMasterIdLst>
  <p:notesMasterIdLst>
    <p:notesMasterId r:id="rId17"/>
  </p:notesMasterIdLst>
  <p:handoutMasterIdLst>
    <p:handoutMasterId r:id="rId18"/>
  </p:handoutMasterIdLst>
  <p:sldIdLst>
    <p:sldId id="256" r:id="rId3"/>
    <p:sldId id="260" r:id="rId4"/>
    <p:sldId id="262" r:id="rId5"/>
    <p:sldId id="272" r:id="rId6"/>
    <p:sldId id="270" r:id="rId7"/>
    <p:sldId id="278" r:id="rId8"/>
    <p:sldId id="279" r:id="rId9"/>
    <p:sldId id="273" r:id="rId10"/>
    <p:sldId id="271" r:id="rId11"/>
    <p:sldId id="280" r:id="rId12"/>
    <p:sldId id="264" r:id="rId13"/>
    <p:sldId id="282" r:id="rId14"/>
    <p:sldId id="281" r:id="rId15"/>
    <p:sldId id="277" r:id="rId16"/>
  </p:sldIdLst>
  <p:sldSz cx="12192000" cy="6858000"/>
  <p:notesSz cx="7315200" cy="9601200"/>
  <p:defaultTex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orient="horz" pos="1200" userDrawn="1">
          <p15:clr>
            <a:srgbClr val="A4A3A4"/>
          </p15:clr>
        </p15:guide>
        <p15:guide id="3" pos="768" userDrawn="1">
          <p15:clr>
            <a:srgbClr val="A4A3A4"/>
          </p15:clr>
        </p15:guide>
        <p15:guide id="4" pos="1280" userDrawn="1">
          <p15:clr>
            <a:srgbClr val="A4A3A4"/>
          </p15:clr>
        </p15:guide>
        <p15:guide id="5" pos="832" userDrawn="1">
          <p15:clr>
            <a:srgbClr val="A4A3A4"/>
          </p15:clr>
        </p15:guide>
        <p15:guide id="6" pos="1216" userDrawn="1">
          <p15:clr>
            <a:srgbClr val="A4A3A4"/>
          </p15:clr>
        </p15:guide>
        <p15:guide id="7" pos="1600" userDrawn="1">
          <p15:clr>
            <a:srgbClr val="A4A3A4"/>
          </p15:clr>
        </p15:guide>
        <p15:guide id="8" pos="1664" userDrawn="1">
          <p15:clr>
            <a:srgbClr val="A4A3A4"/>
          </p15:clr>
        </p15:guide>
        <p15:guide id="9" pos="1792" userDrawn="1">
          <p15:clr>
            <a:srgbClr val="A4A3A4"/>
          </p15:clr>
        </p15:guide>
      </p15:sldGuideLst>
    </p:ext>
    <p:ext uri="{2D200454-40CA-4A62-9FC3-DE9A4176ACB9}">
      <p15:notesGuideLst xmlns:p15="http://schemas.microsoft.com/office/powerpoint/2012/main">
        <p15:guide id="1" orient="horz" pos="6047">
          <p15:clr>
            <a:srgbClr val="A4A3A4"/>
          </p15:clr>
        </p15:guide>
        <p15:guide id="2" orient="horz" pos="298">
          <p15:clr>
            <a:srgbClr val="A4A3A4"/>
          </p15:clr>
        </p15:guide>
        <p15:guide id="3" orient="horz" pos="3426">
          <p15:clr>
            <a:srgbClr val="A4A3A4"/>
          </p15:clr>
        </p15:guide>
        <p15:guide id="4" orient="horz" pos="3575">
          <p15:clr>
            <a:srgbClr val="A4A3A4"/>
          </p15:clr>
        </p15:guide>
        <p15:guide id="5" pos="1004">
          <p15:clr>
            <a:srgbClr val="A4A3A4"/>
          </p15:clr>
        </p15:guide>
        <p15:guide id="6" pos="402">
          <p15:clr>
            <a:srgbClr val="A4A3A4"/>
          </p15:clr>
        </p15:guide>
        <p15:guide id="7" pos="452">
          <p15:clr>
            <a:srgbClr val="A4A3A4"/>
          </p15:clr>
        </p15:guide>
        <p15:guide id="8" pos="552">
          <p15:clr>
            <a:srgbClr val="A4A3A4"/>
          </p15:clr>
        </p15:guide>
        <p15:guide id="9" pos="703">
          <p15:clr>
            <a:srgbClr val="A4A3A4"/>
          </p15:clr>
        </p15:guide>
        <p15:guide id="10" pos="753">
          <p15:clr>
            <a:srgbClr val="A4A3A4"/>
          </p15:clr>
        </p15:guide>
        <p15:guide id="11" pos="9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202"/>
    <a:srgbClr val="D13D3D"/>
    <a:srgbClr val="C75252"/>
    <a:srgbClr val="004D85"/>
    <a:srgbClr val="999999"/>
    <a:srgbClr val="6699CC"/>
    <a:srgbClr val="339966"/>
    <a:srgbClr val="00CCCC"/>
    <a:srgbClr val="FFFF00"/>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CBAA2-EB7C-EA04-C4EE-DE00037E7C72}" v="879" dt="2023-08-24T14:07:10.301"/>
    <p1510:client id="{4B543489-87D0-C4F9-35A2-C1A444870629}" v="146" dt="2023-08-24T13:15:33.800"/>
    <p1510:client id="{6AF37122-01F1-421F-17DB-F5E67A537CB0}" v="1894" dt="2023-08-25T07:51:21.036"/>
    <p1510:client id="{6E3D7B37-C9FC-E88A-30B3-A773D9A558E5}" v="100" dt="2023-08-24T15:26:24.850"/>
    <p1510:client id="{A3416918-40AA-66D0-6BFF-4237C0606DC4}" v="185" dt="2023-08-25T04:51:24.527"/>
    <p1510:client id="{DD47AA0F-23C7-40C6-AA77-4E8232CBDF9F}" v="1" dt="2023-08-24T06:54:21.280"/>
    <p1510:client id="{DF4E11E2-199B-50DB-E7E8-0319B7C89AB4}" v="79" dt="2023-08-25T11:15:16.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28"/>
        <p:guide orient="horz" pos="1200"/>
        <p:guide pos="768"/>
        <p:guide pos="1280"/>
        <p:guide pos="832"/>
        <p:guide pos="1216"/>
        <p:guide pos="1600"/>
        <p:guide pos="1664"/>
        <p:guide pos="1792"/>
      </p:guideLst>
    </p:cSldViewPr>
  </p:slideViewPr>
  <p:notesViewPr>
    <p:cSldViewPr snapToGrid="0">
      <p:cViewPr>
        <p:scale>
          <a:sx n="1" d="2"/>
          <a:sy n="1" d="2"/>
        </p:scale>
        <p:origin x="0" y="0"/>
      </p:cViewPr>
      <p:guideLst>
        <p:guide orient="horz" pos="6047"/>
        <p:guide orient="horz" pos="298"/>
        <p:guide orient="horz" pos="3426"/>
        <p:guide orient="horz" pos="3575"/>
        <p:guide pos="1004"/>
        <p:guide pos="402"/>
        <p:guide pos="452"/>
        <p:guide pos="552"/>
        <p:guide pos="703"/>
        <p:guide pos="753"/>
        <p:guide pos="9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l" defTabSz="966788">
              <a:spcBef>
                <a:spcPct val="0"/>
              </a:spcBef>
              <a:buClr>
                <a:srgbClr val="000000"/>
              </a:buClr>
              <a:defRPr sz="1200"/>
            </a:lvl1pPr>
          </a:lstStyle>
          <a:p>
            <a:pPr>
              <a:defRPr/>
            </a:pPr>
            <a:endParaRPr lang="en-US"/>
          </a:p>
        </p:txBody>
      </p:sp>
      <p:sp>
        <p:nvSpPr>
          <p:cNvPr id="115715" name="Rectangle 3"/>
          <p:cNvSpPr>
            <a:spLocks noGrp="1" noChangeArrowheads="1"/>
          </p:cNvSpPr>
          <p:nvPr>
            <p:ph type="dt" sz="quarter" idx="1"/>
          </p:nvPr>
        </p:nvSpPr>
        <p:spPr bwMode="auto">
          <a:xfrm>
            <a:off x="4146550" y="0"/>
            <a:ext cx="3168650" cy="47942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6788">
              <a:spcBef>
                <a:spcPct val="0"/>
              </a:spcBef>
              <a:buClr>
                <a:srgbClr val="000000"/>
              </a:buClr>
              <a:defRPr sz="1200"/>
            </a:lvl1pPr>
          </a:lstStyle>
          <a:p>
            <a:pPr>
              <a:defRPr/>
            </a:pPr>
            <a:endParaRPr lang="en-US"/>
          </a:p>
        </p:txBody>
      </p:sp>
      <p:sp>
        <p:nvSpPr>
          <p:cNvPr id="115716" name="Rectangle 4"/>
          <p:cNvSpPr>
            <a:spLocks noGrp="1" noChangeArrowheads="1"/>
          </p:cNvSpPr>
          <p:nvPr>
            <p:ph type="ftr" sz="quarter" idx="2"/>
          </p:nvPr>
        </p:nvSpPr>
        <p:spPr bwMode="auto">
          <a:xfrm>
            <a:off x="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l" defTabSz="966788">
              <a:spcBef>
                <a:spcPct val="0"/>
              </a:spcBef>
              <a:buClr>
                <a:srgbClr val="000000"/>
              </a:buClr>
              <a:defRPr sz="1200"/>
            </a:lvl1pPr>
          </a:lstStyle>
          <a:p>
            <a:pPr>
              <a:defRPr/>
            </a:pPr>
            <a:endParaRPr lang="en-US"/>
          </a:p>
        </p:txBody>
      </p:sp>
      <p:sp>
        <p:nvSpPr>
          <p:cNvPr id="115717" name="Rectangle 5"/>
          <p:cNvSpPr>
            <a:spLocks noGrp="1" noChangeArrowheads="1"/>
          </p:cNvSpPr>
          <p:nvPr>
            <p:ph type="sldNum" sz="quarter" idx="3"/>
          </p:nvPr>
        </p:nvSpPr>
        <p:spPr bwMode="auto">
          <a:xfrm>
            <a:off x="4146550" y="9121775"/>
            <a:ext cx="3168650" cy="479425"/>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6788">
              <a:spcBef>
                <a:spcPct val="0"/>
              </a:spcBef>
              <a:buClr>
                <a:srgbClr val="000000"/>
              </a:buClr>
              <a:defRPr sz="1200"/>
            </a:lvl1pPr>
          </a:lstStyle>
          <a:p>
            <a:pPr>
              <a:defRPr/>
            </a:pPr>
            <a:fld id="{8BB59DDC-C664-467F-B688-5AE8E846B230}" type="slidenum">
              <a:rPr lang="en-US"/>
              <a:pPr>
                <a:defRPr/>
              </a:pPr>
              <a:t>‹#›</a:t>
            </a:fld>
            <a:endParaRPr lang="en-US"/>
          </a:p>
        </p:txBody>
      </p:sp>
    </p:spTree>
    <p:extLst>
      <p:ext uri="{BB962C8B-B14F-4D97-AF65-F5344CB8AC3E}">
        <p14:creationId xmlns:p14="http://schemas.microsoft.com/office/powerpoint/2010/main" val="2906597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Slide_Image_Placeholder"/>
          <p:cNvSpPr>
            <a:spLocks noGrp="1" noRot="1" noChangeAspect="1" noChangeArrowheads="1" noTextEdit="1"/>
          </p:cNvSpPr>
          <p:nvPr>
            <p:ph type="sldImg" idx="2"/>
          </p:nvPr>
        </p:nvSpPr>
        <p:spPr bwMode="auto">
          <a:xfrm>
            <a:off x="-503238" y="479425"/>
            <a:ext cx="8321676" cy="4681538"/>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609600" y="5400675"/>
            <a:ext cx="6096000" cy="3586163"/>
          </a:xfrm>
          <a:prstGeom prst="rect">
            <a:avLst/>
          </a:prstGeom>
          <a:noFill/>
          <a:ln w="9525">
            <a:noFill/>
            <a:miter lim="800000"/>
            <a:headEnd/>
            <a:tailEnd/>
          </a:ln>
          <a:effectLst/>
        </p:spPr>
        <p:txBody>
          <a:bodyPr vert="horz" wrap="square" lIns="13425" tIns="13425" rIns="13425" bIns="134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6" name="Rectangle 10"/>
          <p:cNvSpPr>
            <a:spLocks noGrp="1" noChangeArrowheads="1"/>
          </p:cNvSpPr>
          <p:nvPr>
            <p:ph type="ftr" sz="quarter" idx="4"/>
          </p:nvPr>
        </p:nvSpPr>
        <p:spPr bwMode="auto">
          <a:xfrm>
            <a:off x="0" y="8985250"/>
            <a:ext cx="7315200" cy="473075"/>
          </a:xfrm>
          <a:prstGeom prst="rect">
            <a:avLst/>
          </a:prstGeom>
          <a:noFill/>
          <a:ln w="9525">
            <a:noFill/>
            <a:miter lim="800000"/>
            <a:headEnd/>
            <a:tailEnd/>
          </a:ln>
          <a:effectLst/>
        </p:spPr>
        <p:txBody>
          <a:bodyPr vert="horz" wrap="square" lIns="95052" tIns="47526" rIns="95052" bIns="47526" numCol="1" anchor="b" anchorCtr="0" compatLnSpc="1">
            <a:prstTxWarp prst="textNoShape">
              <a:avLst/>
            </a:prstTxWarp>
          </a:bodyPr>
          <a:lstStyle>
            <a:lvl1pPr defTabSz="950913">
              <a:spcBef>
                <a:spcPct val="0"/>
              </a:spcBef>
              <a:buClrTx/>
              <a:buFontTx/>
              <a:buNone/>
              <a:defRPr sz="1100"/>
            </a:lvl1pPr>
          </a:lstStyle>
          <a:p>
            <a:pPr>
              <a:defRPr/>
            </a:pPr>
            <a:r>
              <a:rPr lang="en-US"/>
              <a:t> Java Programming   1-</a:t>
            </a:r>
            <a:fld id="{A6993A77-A894-420B-9FC4-389001F1893F}" type="slidenum">
              <a:rPr lang="en-US"/>
              <a:pPr>
                <a:defRPr/>
              </a:pPr>
              <a:t>‹#›</a:t>
            </a:fld>
            <a:endParaRPr lang="en-US"/>
          </a:p>
          <a:p>
            <a:pPr>
              <a:defRPr/>
            </a:pPr>
            <a:endParaRPr lang="en-US"/>
          </a:p>
        </p:txBody>
      </p:sp>
    </p:spTree>
    <p:extLst>
      <p:ext uri="{BB962C8B-B14F-4D97-AF65-F5344CB8AC3E}">
        <p14:creationId xmlns:p14="http://schemas.microsoft.com/office/powerpoint/2010/main" val="2429018644"/>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50000"/>
      </a:spcBef>
      <a:spcAft>
        <a:spcPct val="0"/>
      </a:spcAft>
      <a:buSzPct val="100000"/>
      <a:buFont typeface="Arial" charset="0"/>
      <a:defRPr sz="1200" b="1" kern="1200">
        <a:solidFill>
          <a:schemeClr val="tx1"/>
        </a:solidFill>
        <a:latin typeface="Arial" charset="0"/>
        <a:ea typeface="+mn-ea"/>
        <a:cs typeface="+mn-cs"/>
      </a:defRPr>
    </a:lvl1pPr>
    <a:lvl2pPr marL="114300" algn="l" defTabSz="457200" rtl="0" eaLnBrk="0" fontAlgn="base" hangingPunct="0">
      <a:spcBef>
        <a:spcPct val="25000"/>
      </a:spcBef>
      <a:spcAft>
        <a:spcPct val="0"/>
      </a:spcAft>
      <a:buSzPct val="100000"/>
      <a:buFont typeface="Times New Roman" pitchFamily="18" charset="0"/>
      <a:defRPr sz="1200" kern="1200">
        <a:solidFill>
          <a:srgbClr val="000000"/>
        </a:solidFill>
        <a:latin typeface="Times New Roman" pitchFamily="18" charset="0"/>
        <a:ea typeface="+mn-ea"/>
        <a:cs typeface="+mn-cs"/>
      </a:defRPr>
    </a:lvl2pPr>
    <a:lvl3pPr marL="457200" indent="-228600" algn="l" defTabSz="457200" rtl="0" eaLnBrk="0" fontAlgn="base" hangingPunct="0">
      <a:spcBef>
        <a:spcPct val="0"/>
      </a:spcBef>
      <a:spcAft>
        <a:spcPct val="0"/>
      </a:spcAft>
      <a:buSzPct val="100000"/>
      <a:buChar char="•"/>
      <a:defRPr sz="1200" kern="1200">
        <a:solidFill>
          <a:srgbClr val="000000"/>
        </a:solidFill>
        <a:latin typeface="Times New Roman" pitchFamily="18" charset="0"/>
        <a:ea typeface="+mn-ea"/>
        <a:cs typeface="+mn-cs"/>
      </a:defRPr>
    </a:lvl3pPr>
    <a:lvl4pPr marL="800100" indent="-228600" algn="l" defTabSz="457200" rtl="0" eaLnBrk="0" fontAlgn="base" hangingPunct="0">
      <a:spcBef>
        <a:spcPct val="0"/>
      </a:spcBef>
      <a:spcAft>
        <a:spcPct val="0"/>
      </a:spcAft>
      <a:buSzPct val="100000"/>
      <a:buFont typeface="Times New Roman" pitchFamily="18" charset="0"/>
      <a:buChar char="-"/>
      <a:defRPr sz="1200" kern="1200">
        <a:solidFill>
          <a:srgbClr val="000000"/>
        </a:solidFill>
        <a:latin typeface="Times New Roman" pitchFamily="18" charset="0"/>
        <a:ea typeface="+mn-ea"/>
        <a:cs typeface="+mn-cs"/>
      </a:defRPr>
    </a:lvl4pPr>
    <a:lvl5pPr marL="914400" algn="l" defTabSz="457200" rtl="0" eaLnBrk="0" fontAlgn="base" hangingPunct="0">
      <a:spcBef>
        <a:spcPct val="0"/>
      </a:spcBef>
      <a:spcAft>
        <a:spcPct val="0"/>
      </a:spcAft>
      <a:buSzPct val="100000"/>
      <a:buFont typeface="Courier New" pitchFamily="49" charset="0"/>
      <a:defRPr sz="1100" kern="1200">
        <a:solidFill>
          <a:srgbClr val="000000"/>
        </a:solidFill>
        <a:latin typeface="Courier New" pitchFamily="49"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410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4893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0018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2048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3480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2847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2888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5822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338288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userDrawn="1"/>
        </p:nvSpPr>
        <p:spPr bwMode="auto">
          <a:xfrm>
            <a:off x="0" y="6553200"/>
            <a:ext cx="12192000" cy="228600"/>
          </a:xfrm>
          <a:prstGeom prst="rect">
            <a:avLst/>
          </a:prstGeom>
          <a:solidFill>
            <a:srgbClr val="002060"/>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pPr>
            <a:endParaRPr kumimoji="0" lang="en-US" sz="1800" b="1" i="0" u="none" strike="noStrike" cap="none" normalizeH="0" baseline="0">
              <a:ln>
                <a:noFill/>
              </a:ln>
              <a:solidFill>
                <a:schemeClr val="tx1"/>
              </a:solidFill>
              <a:effectLst/>
              <a:latin typeface="Arial" charset="0"/>
            </a:endParaRPr>
          </a:p>
        </p:txBody>
      </p:sp>
      <p:sp>
        <p:nvSpPr>
          <p:cNvPr id="336901" name="Default_Title"/>
          <p:cNvSpPr>
            <a:spLocks noGrp="1" noChangeArrowheads="1"/>
          </p:cNvSpPr>
          <p:nvPr>
            <p:ph type="ctrTitle"/>
          </p:nvPr>
        </p:nvSpPr>
        <p:spPr>
          <a:xfrm>
            <a:off x="1117600" y="838200"/>
            <a:ext cx="9753600" cy="1181100"/>
          </a:xfrm>
        </p:spPr>
        <p:txBody>
          <a:bodyPr/>
          <a:lstStyle>
            <a:lvl1pPr>
              <a:spcBef>
                <a:spcPct val="0"/>
              </a:spcBef>
              <a:defRPr/>
            </a:lvl1pPr>
          </a:lstStyle>
          <a:p>
            <a:r>
              <a:rPr lang="en-US"/>
              <a:t>&lt;Insert Lesson, Module, Course Title&gt;</a:t>
            </a:r>
          </a:p>
        </p:txBody>
      </p:sp>
      <p:sp>
        <p:nvSpPr>
          <p:cNvPr id="336902" name="Title_PlaceholderSubtitle"/>
          <p:cNvSpPr>
            <a:spLocks noGrp="1" noChangeArrowheads="1"/>
          </p:cNvSpPr>
          <p:nvPr>
            <p:ph type="subTitle" idx="1"/>
          </p:nvPr>
        </p:nvSpPr>
        <p:spPr>
          <a:xfrm>
            <a:off x="1236133" y="4419600"/>
            <a:ext cx="9736667" cy="442044"/>
          </a:xfrm>
        </p:spPr>
        <p:txBody>
          <a:bodyPr/>
          <a:lstStyle>
            <a:lvl1pPr algn="ctr">
              <a:defRPr/>
            </a:lvl1pPr>
          </a:lstStyle>
          <a:p>
            <a:r>
              <a:rPr lang="en-US"/>
              <a:t>&lt;Insert Subtitle&gt;</a:t>
            </a:r>
          </a:p>
        </p:txBody>
      </p:sp>
      <p:sp>
        <p:nvSpPr>
          <p:cNvPr id="9" name="Rectangle 8"/>
          <p:cNvSpPr>
            <a:spLocks noGrp="1" noChangeArrowheads="1"/>
          </p:cNvSpPr>
          <p:nvPr>
            <p:ph type="sldNum" sz="quarter" idx="11"/>
          </p:nvPr>
        </p:nvSpPr>
        <p:spPr>
          <a:xfrm>
            <a:off x="0" y="6553200"/>
            <a:ext cx="1219200" cy="228600"/>
          </a:xfrm>
        </p:spPr>
        <p:txBody>
          <a:bodyPr/>
          <a:lstStyle>
            <a:lvl1pPr>
              <a:defRPr>
                <a:solidFill>
                  <a:schemeClr val="bg1"/>
                </a:solidFill>
              </a:defRPr>
            </a:lvl1pPr>
          </a:lstStyle>
          <a:p>
            <a:pPr>
              <a:defRPr/>
            </a:pPr>
            <a:fld id="{BEF0E118-16CB-4340-9AB2-BC902D32BAA9}" type="slidenum">
              <a:rPr lang="en-US" smtClean="0"/>
              <a:pPr>
                <a:defRPr/>
              </a:pPr>
              <a:t>‹#›</a:t>
            </a:fld>
            <a:r>
              <a:rPr lang="en-US"/>
              <a:t> of 20</a:t>
            </a:r>
          </a:p>
        </p:txBody>
      </p:sp>
      <p:sp>
        <p:nvSpPr>
          <p:cNvPr id="12" name="Rectangle 11"/>
          <p:cNvSpPr/>
          <p:nvPr userDrawn="1"/>
        </p:nvSpPr>
        <p:spPr bwMode="auto">
          <a:xfrm>
            <a:off x="0" y="351972"/>
            <a:ext cx="12192000" cy="381000"/>
          </a:xfrm>
          <a:prstGeom prst="rect">
            <a:avLst/>
          </a:prstGeom>
          <a:solidFill>
            <a:srgbClr val="0070C0"/>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pPr>
            <a:endParaRPr kumimoji="0" lang="en-US" sz="1800" b="1" i="0" u="none" strike="noStrike" cap="none" normalizeH="0" baseline="0">
              <a:ln>
                <a:noFill/>
              </a:ln>
              <a:solidFill>
                <a:schemeClr val="tx1"/>
              </a:solidFill>
              <a:effectLst/>
              <a:latin typeface="Arial" charset="0"/>
            </a:endParaRPr>
          </a:p>
        </p:txBody>
      </p:sp>
      <p:sp>
        <p:nvSpPr>
          <p:cNvPr id="14" name="TextBox 13"/>
          <p:cNvSpPr txBox="1"/>
          <p:nvPr userDrawn="1"/>
        </p:nvSpPr>
        <p:spPr>
          <a:xfrm>
            <a:off x="1422400" y="6553200"/>
            <a:ext cx="4775200" cy="276999"/>
          </a:xfrm>
          <a:prstGeom prst="rect">
            <a:avLst/>
          </a:prstGeom>
          <a:noFill/>
        </p:spPr>
        <p:txBody>
          <a:bodyPr wrap="square" rtlCol="0">
            <a:spAutoFit/>
          </a:bodyPr>
          <a:lstStyle/>
          <a:p>
            <a:pPr algn="l"/>
            <a:r>
              <a:rPr lang="en-US" sz="1200" i="1">
                <a:solidFill>
                  <a:schemeClr val="bg1">
                    <a:lumMod val="85000"/>
                  </a:schemeClr>
                </a:solidFill>
                <a:latin typeface="Verdana" pitchFamily="34" charset="0"/>
                <a:ea typeface="Verdana" pitchFamily="34" charset="0"/>
                <a:cs typeface="Verdana" pitchFamily="34" charset="0"/>
              </a:rPr>
              <a:t>Topic: </a:t>
            </a:r>
            <a:r>
              <a:rPr lang="en-US" altLang="en-US" sz="1200" b="1" i="1" kern="1200">
                <a:solidFill>
                  <a:schemeClr val="bg1">
                    <a:lumMod val="85000"/>
                  </a:schemeClr>
                </a:solidFill>
                <a:latin typeface="Verdana" pitchFamily="34" charset="0"/>
                <a:ea typeface="Verdana" pitchFamily="34" charset="0"/>
                <a:cs typeface="Verdana" pitchFamily="34" charset="0"/>
              </a:rPr>
              <a:t>&lt;Project</a:t>
            </a:r>
            <a:r>
              <a:rPr lang="en-US" altLang="en-US" sz="1200" b="1" i="1" kern="1200" baseline="0">
                <a:solidFill>
                  <a:schemeClr val="bg1">
                    <a:lumMod val="85000"/>
                  </a:schemeClr>
                </a:solidFill>
                <a:latin typeface="Verdana" pitchFamily="34" charset="0"/>
                <a:ea typeface="Verdana" pitchFamily="34" charset="0"/>
                <a:cs typeface="Verdana" pitchFamily="34" charset="0"/>
              </a:rPr>
              <a:t> Title &gt;</a:t>
            </a:r>
            <a:endParaRPr lang="en-US" sz="1200" b="1" i="1" kern="1200">
              <a:solidFill>
                <a:schemeClr val="bg1">
                  <a:lumMod val="85000"/>
                </a:schemeClr>
              </a:solidFill>
              <a:latin typeface="Verdana" pitchFamily="34" charset="0"/>
              <a:ea typeface="Verdana" pitchFamily="34" charset="0"/>
              <a:cs typeface="Verdana" pitchFamily="34" charset="0"/>
            </a:endParaRPr>
          </a:p>
        </p:txBody>
      </p:sp>
      <p:pic>
        <p:nvPicPr>
          <p:cNvPr id="13" name="Picture 12" descr="MentorLabs copy.png"/>
          <p:cNvPicPr>
            <a:picLocks noChangeAspect="1"/>
          </p:cNvPicPr>
          <p:nvPr userDrawn="1"/>
        </p:nvPicPr>
        <p:blipFill>
          <a:blip r:embed="rId2" cstate="print"/>
          <a:stretch>
            <a:fillRect/>
          </a:stretch>
        </p:blipFill>
        <p:spPr>
          <a:xfrm>
            <a:off x="10181203" y="6563530"/>
            <a:ext cx="1930400" cy="21827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8"/>
          <p:cNvSpPr>
            <a:spLocks noGrp="1" noChangeArrowheads="1"/>
          </p:cNvSpPr>
          <p:nvPr>
            <p:ph type="sldNum" sz="quarter" idx="11"/>
          </p:nvPr>
        </p:nvSpPr>
        <p:spPr>
          <a:ln/>
        </p:spPr>
        <p:txBody>
          <a:bodyPr/>
          <a:lstStyle>
            <a:lvl1pPr>
              <a:defRPr/>
            </a:lvl1pPr>
          </a:lstStyle>
          <a:p>
            <a:pPr>
              <a:defRPr/>
            </a:pPr>
            <a:fld id="{B0671E91-2626-4232-A509-04BF53CC410A}" type="slidenum">
              <a:rPr lang="en-US" smtClean="0"/>
              <a:pPr>
                <a:defRPr/>
              </a:pPr>
              <a:t>‹#›</a:t>
            </a:fld>
            <a:r>
              <a:rPr lang="en-US"/>
              <a:t> of 8</a:t>
            </a:r>
          </a:p>
        </p:txBody>
      </p:sp>
      <p:sp>
        <p:nvSpPr>
          <p:cNvPr id="6" name="Title 1"/>
          <p:cNvSpPr>
            <a:spLocks noGrp="1"/>
          </p:cNvSpPr>
          <p:nvPr>
            <p:ph type="title"/>
          </p:nvPr>
        </p:nvSpPr>
        <p:spPr>
          <a:xfrm>
            <a:off x="812800" y="304800"/>
            <a:ext cx="6731000" cy="876300"/>
          </a:xfrm>
        </p:spPr>
        <p:txBody>
          <a:bodyPr/>
          <a:lstStyle>
            <a:lvl1pPr algn="l">
              <a:defRPr sz="2800">
                <a:latin typeface="+mj-lt"/>
              </a:defRPr>
            </a:lvl1pPr>
          </a:lstStyle>
          <a:p>
            <a:r>
              <a:rPr lang="en-US"/>
              <a:t>Click to edit Master title style</a:t>
            </a:r>
          </a:p>
        </p:txBody>
      </p:sp>
      <p:sp>
        <p:nvSpPr>
          <p:cNvPr id="7" name="Content Placeholder 2"/>
          <p:cNvSpPr>
            <a:spLocks noGrp="1"/>
          </p:cNvSpPr>
          <p:nvPr>
            <p:ph idx="1"/>
          </p:nvPr>
        </p:nvSpPr>
        <p:spPr>
          <a:xfrm>
            <a:off x="863600" y="1587500"/>
            <a:ext cx="10414000" cy="2246512"/>
          </a:xfrm>
        </p:spPr>
        <p:txBody>
          <a:bodyPr/>
          <a:lstStyle>
            <a:lvl1pPr>
              <a:defRPr>
                <a:solidFill>
                  <a:schemeClr val="tx1"/>
                </a:solidFill>
              </a:defRPr>
            </a:lvl1pPr>
            <a:lvl2pPr>
              <a:buClr>
                <a:srgbClr val="002060"/>
              </a:buClr>
              <a:defRPr>
                <a:solidFill>
                  <a:schemeClr val="tx1"/>
                </a:solidFill>
              </a:defRPr>
            </a:lvl2pPr>
            <a:lvl3pPr>
              <a:defRPr>
                <a:solidFill>
                  <a:schemeClr val="tx1"/>
                </a:solidFill>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8750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4002687"/>
            <a:ext cx="10363200" cy="4042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8"/>
          <p:cNvSpPr>
            <a:spLocks noGrp="1" noChangeArrowheads="1"/>
          </p:cNvSpPr>
          <p:nvPr>
            <p:ph type="sldNum" sz="quarter" idx="11"/>
          </p:nvPr>
        </p:nvSpPr>
        <p:spPr>
          <a:ln/>
        </p:spPr>
        <p:txBody>
          <a:bodyPr/>
          <a:lstStyle>
            <a:lvl1pPr>
              <a:defRPr/>
            </a:lvl1pPr>
          </a:lstStyle>
          <a:p>
            <a:pPr>
              <a:defRPr/>
            </a:pPr>
            <a:fld id="{36827552-8F18-429E-91A6-903DDAA168C4}" type="slidenum">
              <a:rPr lang="en-US" smtClean="0"/>
              <a:pPr>
                <a:defRPr/>
              </a:pPr>
              <a:t>‹#›</a:t>
            </a:fld>
            <a:r>
              <a:rPr lang="en-US"/>
              <a:t> of 8</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2600">
                <a:solidFill>
                  <a:schemeClr val="accent3"/>
                </a:solidFill>
                <a:latin typeface="Verdana" pitchFamily="34" charset="0"/>
                <a:ea typeface="Verdana" pitchFamily="34" charset="0"/>
                <a:cs typeface="Verdana" pitchFamily="34" charset="0"/>
              </a:defRPr>
            </a:lvl1pPr>
          </a:lstStyle>
          <a:p>
            <a:r>
              <a:rPr lang="en-US"/>
              <a:t>Click to edit Master title style</a:t>
            </a:r>
          </a:p>
        </p:txBody>
      </p:sp>
      <p:sp>
        <p:nvSpPr>
          <p:cNvPr id="3" name="Content Placeholder 2"/>
          <p:cNvSpPr>
            <a:spLocks noGrp="1"/>
          </p:cNvSpPr>
          <p:nvPr>
            <p:ph sz="half" idx="1"/>
          </p:nvPr>
        </p:nvSpPr>
        <p:spPr>
          <a:xfrm>
            <a:off x="1151467" y="1587500"/>
            <a:ext cx="4809067" cy="23162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3733" y="1587500"/>
            <a:ext cx="4809067" cy="231621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8"/>
          <p:cNvSpPr>
            <a:spLocks noGrp="1" noChangeArrowheads="1"/>
          </p:cNvSpPr>
          <p:nvPr>
            <p:ph type="sldNum" sz="quarter" idx="11"/>
          </p:nvPr>
        </p:nvSpPr>
        <p:spPr>
          <a:ln/>
        </p:spPr>
        <p:txBody>
          <a:bodyPr/>
          <a:lstStyle>
            <a:lvl1pPr>
              <a:defRPr/>
            </a:lvl1pPr>
          </a:lstStyle>
          <a:p>
            <a:pPr>
              <a:defRPr/>
            </a:pPr>
            <a:fld id="{FB36CE8A-1203-4B9C-AB28-B79E0DA91B85}" type="slidenum">
              <a:rPr lang="en-US" smtClean="0"/>
              <a:pPr>
                <a:defRPr/>
              </a:pPr>
              <a:t>‹#›</a:t>
            </a:fld>
            <a:r>
              <a:rPr lang="en-US"/>
              <a:t> of 8</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94935"/>
            <a:ext cx="5386917" cy="47994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20203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694935"/>
            <a:ext cx="5389033" cy="47994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20203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8"/>
          <p:cNvSpPr>
            <a:spLocks noGrp="1" noChangeArrowheads="1"/>
          </p:cNvSpPr>
          <p:nvPr>
            <p:ph type="sldNum" sz="quarter" idx="11"/>
          </p:nvPr>
        </p:nvSpPr>
        <p:spPr>
          <a:ln/>
        </p:spPr>
        <p:txBody>
          <a:bodyPr/>
          <a:lstStyle>
            <a:lvl1pPr>
              <a:defRPr/>
            </a:lvl1pPr>
          </a:lstStyle>
          <a:p>
            <a:pPr>
              <a:defRPr/>
            </a:pPr>
            <a:fld id="{E0C8D3AD-9E0F-481F-B8CD-551FB3B345D5}" type="slidenum">
              <a:rPr lang="en-US" smtClean="0"/>
              <a:pPr>
                <a:defRPr/>
              </a:pPr>
              <a:t>‹#›</a:t>
            </a:fld>
            <a:r>
              <a:rPr lang="en-US"/>
              <a:t> of 8</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8"/>
          <p:cNvSpPr>
            <a:spLocks noGrp="1" noChangeArrowheads="1"/>
          </p:cNvSpPr>
          <p:nvPr>
            <p:ph type="sldNum" sz="quarter" idx="11"/>
          </p:nvPr>
        </p:nvSpPr>
        <p:spPr>
          <a:ln/>
        </p:spPr>
        <p:txBody>
          <a:bodyPr/>
          <a:lstStyle>
            <a:lvl1pPr>
              <a:defRPr/>
            </a:lvl1pPr>
          </a:lstStyle>
          <a:p>
            <a:pPr>
              <a:defRPr/>
            </a:pPr>
            <a:fld id="{23BA236A-DEB0-4B16-A34E-658A6B2A06E2}" type="slidenum">
              <a:rPr lang="en-US" smtClean="0"/>
              <a:pPr>
                <a:defRPr/>
              </a:pPr>
              <a:t>‹#›</a:t>
            </a:fld>
            <a:r>
              <a:rPr lang="en-US"/>
              <a:t> of 8</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8"/>
          <p:cNvSpPr>
            <a:spLocks noGrp="1" noChangeArrowheads="1"/>
          </p:cNvSpPr>
          <p:nvPr>
            <p:ph type="sldNum" sz="quarter" idx="11"/>
          </p:nvPr>
        </p:nvSpPr>
        <p:spPr>
          <a:ln/>
        </p:spPr>
        <p:txBody>
          <a:bodyPr/>
          <a:lstStyle>
            <a:lvl1pPr>
              <a:defRPr/>
            </a:lvl1pPr>
          </a:lstStyle>
          <a:p>
            <a:pPr>
              <a:defRPr/>
            </a:pPr>
            <a:fld id="{8EA1E910-0DAD-40B3-9459-45B010CB6917}" type="slidenum">
              <a:rPr lang="en-US" smtClean="0"/>
              <a:pPr>
                <a:defRPr/>
              </a:pPr>
              <a:t>‹#›</a:t>
            </a:fld>
            <a:r>
              <a:rPr lang="en-US"/>
              <a:t> of 8</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26559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2906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8"/>
          <p:cNvSpPr>
            <a:spLocks noGrp="1" noChangeArrowheads="1"/>
          </p:cNvSpPr>
          <p:nvPr>
            <p:ph type="sldNum" sz="quarter" idx="11"/>
          </p:nvPr>
        </p:nvSpPr>
        <p:spPr>
          <a:ln/>
        </p:spPr>
        <p:txBody>
          <a:bodyPr/>
          <a:lstStyle>
            <a:lvl1pPr>
              <a:defRPr/>
            </a:lvl1pPr>
          </a:lstStyle>
          <a:p>
            <a:pPr>
              <a:defRPr/>
            </a:pPr>
            <a:fld id="{E8D95689-6050-4E81-B1DB-E628A69088E8}" type="slidenum">
              <a:rPr lang="en-US" smtClean="0"/>
              <a:pPr>
                <a:defRPr/>
              </a:pPr>
              <a:t>‹#›</a:t>
            </a:fld>
            <a:r>
              <a:rPr lang="en-US"/>
              <a:t> of 8</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63132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29065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8"/>
          <p:cNvSpPr>
            <a:spLocks noGrp="1" noChangeArrowheads="1"/>
          </p:cNvSpPr>
          <p:nvPr>
            <p:ph type="sldNum" sz="quarter" idx="11"/>
          </p:nvPr>
        </p:nvSpPr>
        <p:spPr>
          <a:ln/>
        </p:spPr>
        <p:txBody>
          <a:bodyPr/>
          <a:lstStyle>
            <a:lvl1pPr>
              <a:defRPr/>
            </a:lvl1pPr>
          </a:lstStyle>
          <a:p>
            <a:pPr>
              <a:defRPr/>
            </a:pPr>
            <a:fld id="{A641E4F4-A7C8-4BDF-AEB0-CC9886AACC83}" type="slidenum">
              <a:rPr lang="en-US" smtClean="0"/>
              <a:pPr>
                <a:defRPr/>
              </a:pPr>
              <a:t>‹#›</a:t>
            </a:fld>
            <a:r>
              <a:rPr lang="en-US"/>
              <a:t> of 8</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136365" y="1587500"/>
            <a:ext cx="3836435" cy="22465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sldNum" sz="quarter" idx="11"/>
          </p:nvPr>
        </p:nvSpPr>
        <p:spPr>
          <a:ln/>
        </p:spPr>
        <p:txBody>
          <a:bodyPr/>
          <a:lstStyle>
            <a:lvl1pPr>
              <a:defRPr/>
            </a:lvl1pPr>
          </a:lstStyle>
          <a:p>
            <a:pPr>
              <a:defRPr/>
            </a:pPr>
            <a:fld id="{1D562967-CCF0-4546-89CB-B2E992BEC140}" type="slidenum">
              <a:rPr lang="en-US" smtClean="0"/>
              <a:pPr>
                <a:defRPr/>
              </a:pPr>
              <a:t>‹#›</a:t>
            </a:fld>
            <a:r>
              <a:rPr lang="en-US"/>
              <a:t> of 8</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5" name="Rectangle 8"/>
          <p:cNvSpPr>
            <a:spLocks noGrp="1" noChangeArrowheads="1"/>
          </p:cNvSpPr>
          <p:nvPr>
            <p:ph type="sldNum" sz="quarter" idx="11"/>
          </p:nvPr>
        </p:nvSpPr>
        <p:spPr>
          <a:ln/>
        </p:spPr>
        <p:txBody>
          <a:bodyPr/>
          <a:lstStyle>
            <a:lvl1pPr>
              <a:defRPr/>
            </a:lvl1pPr>
          </a:lstStyle>
          <a:p>
            <a:pPr>
              <a:defRPr/>
            </a:pPr>
            <a:fld id="{F48535DC-DF90-4891-B8CE-F21705F7994D}" type="slidenum">
              <a:rPr lang="en-US" smtClean="0"/>
              <a:pPr>
                <a:defRPr/>
              </a:pPr>
              <a:t>‹#›</a:t>
            </a:fld>
            <a:r>
              <a:rPr lang="en-US"/>
              <a:t> of 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6516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07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848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311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9907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906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262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8/25/2023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377391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bwMode="auto">
          <a:xfrm>
            <a:off x="0" y="6553200"/>
            <a:ext cx="12192000" cy="228600"/>
          </a:xfrm>
          <a:prstGeom prst="rect">
            <a:avLst/>
          </a:prstGeom>
          <a:solidFill>
            <a:srgbClr val="002060"/>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pPr>
            <a:endParaRPr kumimoji="0" lang="en-US" sz="1800" b="1" i="0" u="none" strike="noStrike" cap="none" normalizeH="0" baseline="0">
              <a:ln>
                <a:noFill/>
              </a:ln>
              <a:solidFill>
                <a:schemeClr val="tx1"/>
              </a:solidFill>
              <a:effectLst/>
              <a:latin typeface="Arial" charset="0"/>
            </a:endParaRPr>
          </a:p>
        </p:txBody>
      </p:sp>
      <p:sp>
        <p:nvSpPr>
          <p:cNvPr id="1027" name="Slide_PlaceholderTitle"/>
          <p:cNvSpPr>
            <a:spLocks noGrp="1" noChangeArrowheads="1"/>
          </p:cNvSpPr>
          <p:nvPr>
            <p:ph type="title"/>
          </p:nvPr>
        </p:nvSpPr>
        <p:spPr bwMode="auto">
          <a:xfrm>
            <a:off x="304800" y="348342"/>
            <a:ext cx="8974667" cy="381000"/>
          </a:xfrm>
          <a:prstGeom prst="rect">
            <a:avLst/>
          </a:prstGeom>
          <a:noFill/>
          <a:ln w="9525">
            <a:noFill/>
            <a:miter lim="800000"/>
            <a:headEnd/>
            <a:tailEnd/>
          </a:ln>
        </p:spPr>
        <p:txBody>
          <a:bodyPr vert="horz" wrap="square" lIns="12700" tIns="12700" rIns="12700" bIns="12700" numCol="1" anchor="t" anchorCtr="0" compatLnSpc="1">
            <a:prstTxWarp prst="textNoShape">
              <a:avLst/>
            </a:prstTxWarp>
          </a:bodyPr>
          <a:lstStyle/>
          <a:p>
            <a:pPr lvl="0"/>
            <a:r>
              <a:rPr lang="en-US"/>
              <a:t>Click to edit Master title style</a:t>
            </a:r>
          </a:p>
        </p:txBody>
      </p:sp>
      <p:sp>
        <p:nvSpPr>
          <p:cNvPr id="1028" name="Slide_PlaceholderText"/>
          <p:cNvSpPr>
            <a:spLocks noGrp="1" noChangeArrowheads="1"/>
          </p:cNvSpPr>
          <p:nvPr>
            <p:ph type="body" idx="1"/>
          </p:nvPr>
        </p:nvSpPr>
        <p:spPr bwMode="auto">
          <a:xfrm>
            <a:off x="1151467" y="1587500"/>
            <a:ext cx="10126133" cy="2246512"/>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5880" name="Rectangle 8"/>
          <p:cNvSpPr>
            <a:spLocks noGrp="1" noChangeArrowheads="1"/>
          </p:cNvSpPr>
          <p:nvPr>
            <p:ph type="sldNum" sz="quarter" idx="4"/>
          </p:nvPr>
        </p:nvSpPr>
        <p:spPr bwMode="auto">
          <a:xfrm>
            <a:off x="0" y="6553200"/>
            <a:ext cx="1219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00">
                <a:solidFill>
                  <a:schemeClr val="accent3"/>
                </a:solidFill>
                <a:latin typeface="Verdana" pitchFamily="34" charset="0"/>
              </a:defRPr>
            </a:lvl1pPr>
          </a:lstStyle>
          <a:p>
            <a:pPr>
              <a:defRPr/>
            </a:pPr>
            <a:fld id="{2B82F0FF-FD9F-424E-9C7F-49989BEC834E}" type="slidenum">
              <a:rPr lang="en-US" smtClean="0"/>
              <a:pPr>
                <a:defRPr/>
              </a:pPr>
              <a:t>‹#›</a:t>
            </a:fld>
            <a:r>
              <a:rPr lang="en-US"/>
              <a:t> of 20</a:t>
            </a:r>
          </a:p>
        </p:txBody>
      </p:sp>
      <p:sp>
        <p:nvSpPr>
          <p:cNvPr id="12" name="Rectangle 11"/>
          <p:cNvSpPr/>
          <p:nvPr userDrawn="1"/>
        </p:nvSpPr>
        <p:spPr bwMode="auto">
          <a:xfrm>
            <a:off x="0" y="351972"/>
            <a:ext cx="12192000" cy="381000"/>
          </a:xfrm>
          <a:prstGeom prst="rect">
            <a:avLst/>
          </a:prstGeom>
          <a:solidFill>
            <a:srgbClr val="0070C0"/>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pPr>
            <a:endParaRPr kumimoji="0" lang="en-US" sz="1800" b="1" i="0" u="none" strike="noStrike" cap="none" normalizeH="0" baseline="0">
              <a:ln>
                <a:noFill/>
              </a:ln>
              <a:solidFill>
                <a:schemeClr val="tx1"/>
              </a:solidFill>
              <a:effectLst/>
              <a:latin typeface="Arial" charset="0"/>
            </a:endParaRPr>
          </a:p>
        </p:txBody>
      </p:sp>
      <p:sp>
        <p:nvSpPr>
          <p:cNvPr id="14" name="TextBox 13"/>
          <p:cNvSpPr txBox="1"/>
          <p:nvPr userDrawn="1"/>
        </p:nvSpPr>
        <p:spPr>
          <a:xfrm>
            <a:off x="1422400" y="6553200"/>
            <a:ext cx="4775200" cy="276999"/>
          </a:xfrm>
          <a:prstGeom prst="rect">
            <a:avLst/>
          </a:prstGeom>
          <a:noFill/>
        </p:spPr>
        <p:txBody>
          <a:bodyPr wrap="square" rtlCol="0">
            <a:spAutoFit/>
          </a:bodyPr>
          <a:lstStyle/>
          <a:p>
            <a:pPr algn="l"/>
            <a:r>
              <a:rPr lang="en-US" sz="1200" i="1">
                <a:solidFill>
                  <a:schemeClr val="bg1">
                    <a:lumMod val="85000"/>
                  </a:schemeClr>
                </a:solidFill>
                <a:latin typeface="Verdana" pitchFamily="34" charset="0"/>
                <a:ea typeface="Verdana" pitchFamily="34" charset="0"/>
                <a:cs typeface="Verdana" pitchFamily="34" charset="0"/>
              </a:rPr>
              <a:t>Topic: </a:t>
            </a:r>
            <a:r>
              <a:rPr lang="en-US" altLang="en-US" sz="1200" b="1" i="1" kern="1200">
                <a:solidFill>
                  <a:schemeClr val="bg1">
                    <a:lumMod val="85000"/>
                  </a:schemeClr>
                </a:solidFill>
                <a:latin typeface="Verdana" pitchFamily="34" charset="0"/>
                <a:ea typeface="Verdana" pitchFamily="34" charset="0"/>
                <a:cs typeface="Verdana" pitchFamily="34" charset="0"/>
              </a:rPr>
              <a:t>&lt; Project</a:t>
            </a:r>
            <a:r>
              <a:rPr lang="en-US" altLang="en-US" sz="1200" b="1" i="1" kern="1200" baseline="0">
                <a:solidFill>
                  <a:schemeClr val="bg1">
                    <a:lumMod val="85000"/>
                  </a:schemeClr>
                </a:solidFill>
                <a:latin typeface="Verdana" pitchFamily="34" charset="0"/>
                <a:ea typeface="Verdana" pitchFamily="34" charset="0"/>
                <a:cs typeface="Verdana" pitchFamily="34" charset="0"/>
              </a:rPr>
              <a:t> Title &gt;</a:t>
            </a:r>
            <a:endParaRPr lang="en-US" sz="1200" b="1" i="1" kern="1200">
              <a:solidFill>
                <a:schemeClr val="bg1">
                  <a:lumMod val="85000"/>
                </a:schemeClr>
              </a:solidFill>
              <a:latin typeface="Verdana" pitchFamily="34" charset="0"/>
              <a:ea typeface="Verdana" pitchFamily="34" charset="0"/>
              <a:cs typeface="Verdana" pitchFamily="34" charset="0"/>
            </a:endParaRPr>
          </a:p>
        </p:txBody>
      </p:sp>
      <p:pic>
        <p:nvPicPr>
          <p:cNvPr id="11" name="Picture 10" descr="MentorLabs copy.png"/>
          <p:cNvPicPr>
            <a:picLocks noChangeAspect="1"/>
          </p:cNvPicPr>
          <p:nvPr userDrawn="1"/>
        </p:nvPicPr>
        <p:blipFill>
          <a:blip r:embed="rId13" cstate="print"/>
          <a:stretch>
            <a:fillRect/>
          </a:stretch>
        </p:blipFill>
        <p:spPr>
          <a:xfrm>
            <a:off x="10181203" y="6563529"/>
            <a:ext cx="1930400" cy="218271"/>
          </a:xfrm>
          <a:prstGeom prst="rect">
            <a:avLst/>
          </a:prstGeom>
        </p:spPr>
      </p:pic>
    </p:spTree>
  </p:cSld>
  <p:clrMap bg1="lt1" tx1="dk1" bg2="lt2" tx2="dk2" accent1="accent1" accent2="accent2" accent3="accent3" accent4="accent4" accent5="accent5" accent6="accent6" hlink="hlink" folHlink="folHlink"/>
  <p:sldLayoutIdLst>
    <p:sldLayoutId id="2147483715"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dt="0"/>
  <p:txStyles>
    <p:titleStyle>
      <a:lvl1pPr algn="ctr" defTabSz="228600" rtl="0" eaLnBrk="0" fontAlgn="base" hangingPunct="0">
        <a:spcBef>
          <a:spcPct val="20000"/>
        </a:spcBef>
        <a:spcAft>
          <a:spcPct val="0"/>
        </a:spcAft>
        <a:buClr>
          <a:srgbClr val="000000"/>
        </a:buClr>
        <a:buFont typeface="Arial" charset="0"/>
        <a:defRPr sz="2600">
          <a:solidFill>
            <a:schemeClr val="accent3"/>
          </a:solidFill>
          <a:latin typeface="Verdana" pitchFamily="34" charset="0"/>
          <a:ea typeface="Verdana" pitchFamily="34" charset="0"/>
          <a:cs typeface="Verdana" pitchFamily="34" charset="0"/>
        </a:defRPr>
      </a:lvl1pPr>
      <a:lvl2pPr algn="ctr" defTabSz="228600" rtl="0" eaLnBrk="0" fontAlgn="base" hangingPunct="0">
        <a:spcBef>
          <a:spcPct val="20000"/>
        </a:spcBef>
        <a:spcAft>
          <a:spcPct val="0"/>
        </a:spcAft>
        <a:buClr>
          <a:srgbClr val="000000"/>
        </a:buClr>
        <a:buFont typeface="Arial" charset="0"/>
        <a:defRPr sz="2800">
          <a:solidFill>
            <a:schemeClr val="accent2"/>
          </a:solidFill>
          <a:latin typeface="Gloucester MT Extra Condensed" pitchFamily="18" charset="0"/>
        </a:defRPr>
      </a:lvl2pPr>
      <a:lvl3pPr algn="ctr" defTabSz="228600" rtl="0" eaLnBrk="0" fontAlgn="base" hangingPunct="0">
        <a:spcBef>
          <a:spcPct val="20000"/>
        </a:spcBef>
        <a:spcAft>
          <a:spcPct val="0"/>
        </a:spcAft>
        <a:buClr>
          <a:srgbClr val="000000"/>
        </a:buClr>
        <a:buFont typeface="Arial" charset="0"/>
        <a:defRPr sz="2800">
          <a:solidFill>
            <a:schemeClr val="accent2"/>
          </a:solidFill>
          <a:latin typeface="Gloucester MT Extra Condensed" pitchFamily="18" charset="0"/>
        </a:defRPr>
      </a:lvl3pPr>
      <a:lvl4pPr algn="ctr" defTabSz="228600" rtl="0" eaLnBrk="0" fontAlgn="base" hangingPunct="0">
        <a:spcBef>
          <a:spcPct val="20000"/>
        </a:spcBef>
        <a:spcAft>
          <a:spcPct val="0"/>
        </a:spcAft>
        <a:buClr>
          <a:srgbClr val="000000"/>
        </a:buClr>
        <a:buFont typeface="Arial" charset="0"/>
        <a:defRPr sz="2800">
          <a:solidFill>
            <a:schemeClr val="accent2"/>
          </a:solidFill>
          <a:latin typeface="Gloucester MT Extra Condensed" pitchFamily="18" charset="0"/>
        </a:defRPr>
      </a:lvl4pPr>
      <a:lvl5pPr algn="ctr" defTabSz="228600" rtl="0" eaLnBrk="0" fontAlgn="base" hangingPunct="0">
        <a:spcBef>
          <a:spcPct val="20000"/>
        </a:spcBef>
        <a:spcAft>
          <a:spcPct val="0"/>
        </a:spcAft>
        <a:buClr>
          <a:srgbClr val="000000"/>
        </a:buClr>
        <a:buFont typeface="Arial" charset="0"/>
        <a:defRPr sz="2800">
          <a:solidFill>
            <a:schemeClr val="accent2"/>
          </a:solidFill>
          <a:latin typeface="Gloucester MT Extra Condensed" pitchFamily="18" charset="0"/>
        </a:defRPr>
      </a:lvl5pPr>
      <a:lvl6pPr marL="457200" algn="ctr" defTabSz="228600" rtl="0" fontAlgn="base">
        <a:spcBef>
          <a:spcPct val="20000"/>
        </a:spcBef>
        <a:spcAft>
          <a:spcPct val="0"/>
        </a:spcAft>
        <a:buClr>
          <a:srgbClr val="000000"/>
        </a:buClr>
        <a:buFont typeface="Arial" charset="0"/>
        <a:defRPr sz="2800">
          <a:solidFill>
            <a:schemeClr val="accent2"/>
          </a:solidFill>
          <a:latin typeface="Gloucester MT Extra Condensed" pitchFamily="18" charset="0"/>
        </a:defRPr>
      </a:lvl6pPr>
      <a:lvl7pPr marL="914400" algn="ctr" defTabSz="228600" rtl="0" fontAlgn="base">
        <a:spcBef>
          <a:spcPct val="20000"/>
        </a:spcBef>
        <a:spcAft>
          <a:spcPct val="0"/>
        </a:spcAft>
        <a:buClr>
          <a:srgbClr val="000000"/>
        </a:buClr>
        <a:buFont typeface="Arial" charset="0"/>
        <a:defRPr sz="2800">
          <a:solidFill>
            <a:schemeClr val="accent2"/>
          </a:solidFill>
          <a:latin typeface="Gloucester MT Extra Condensed" pitchFamily="18" charset="0"/>
        </a:defRPr>
      </a:lvl7pPr>
      <a:lvl8pPr marL="1371600" algn="ctr" defTabSz="228600" rtl="0" fontAlgn="base">
        <a:spcBef>
          <a:spcPct val="20000"/>
        </a:spcBef>
        <a:spcAft>
          <a:spcPct val="0"/>
        </a:spcAft>
        <a:buClr>
          <a:srgbClr val="000000"/>
        </a:buClr>
        <a:buFont typeface="Arial" charset="0"/>
        <a:defRPr sz="2800">
          <a:solidFill>
            <a:schemeClr val="accent2"/>
          </a:solidFill>
          <a:latin typeface="Gloucester MT Extra Condensed" pitchFamily="18" charset="0"/>
        </a:defRPr>
      </a:lvl8pPr>
      <a:lvl9pPr marL="1828800" algn="ctr" defTabSz="228600" rtl="0" fontAlgn="base">
        <a:spcBef>
          <a:spcPct val="20000"/>
        </a:spcBef>
        <a:spcAft>
          <a:spcPct val="0"/>
        </a:spcAft>
        <a:buClr>
          <a:srgbClr val="000000"/>
        </a:buClr>
        <a:buFont typeface="Arial" charset="0"/>
        <a:defRPr sz="2800">
          <a:solidFill>
            <a:schemeClr val="accent2"/>
          </a:solidFill>
          <a:latin typeface="Gloucester MT Extra Condensed" pitchFamily="18" charset="0"/>
        </a:defRPr>
      </a:lvl9pPr>
    </p:titleStyle>
    <p:bodyStyle>
      <a:lvl1pPr marL="342900" indent="-342900" algn="just" defTabSz="228600" rtl="0" eaLnBrk="0" fontAlgn="base" hangingPunct="0">
        <a:lnSpc>
          <a:spcPct val="123000"/>
        </a:lnSpc>
        <a:spcBef>
          <a:spcPct val="20000"/>
        </a:spcBef>
        <a:spcAft>
          <a:spcPct val="0"/>
        </a:spcAft>
        <a:buClr>
          <a:srgbClr val="000000"/>
        </a:buClr>
        <a:buFont typeface="Arial" charset="0"/>
        <a:buChar char="•"/>
        <a:defRPr sz="2200">
          <a:solidFill>
            <a:schemeClr val="tx1"/>
          </a:solidFill>
          <a:latin typeface="Arial" pitchFamily="34" charset="0"/>
          <a:ea typeface="+mn-ea"/>
          <a:cs typeface="Arial" pitchFamily="34" charset="0"/>
        </a:defRPr>
      </a:lvl1pPr>
      <a:lvl2pPr marL="571500" indent="-457200" algn="just" defTabSz="228600" rtl="0" eaLnBrk="0" fontAlgn="base" hangingPunct="0">
        <a:lnSpc>
          <a:spcPct val="123000"/>
        </a:lnSpc>
        <a:spcBef>
          <a:spcPct val="20000"/>
        </a:spcBef>
        <a:spcAft>
          <a:spcPct val="0"/>
        </a:spcAft>
        <a:buClr>
          <a:srgbClr val="FF0000"/>
        </a:buClr>
        <a:buFont typeface="Wingdings" pitchFamily="2" charset="2"/>
        <a:buChar char="Ø"/>
        <a:defRPr sz="2200">
          <a:solidFill>
            <a:schemeClr val="tx1"/>
          </a:solidFill>
          <a:latin typeface="Arial" pitchFamily="34" charset="0"/>
          <a:cs typeface="Arial" pitchFamily="34" charset="0"/>
        </a:defRPr>
      </a:lvl2pPr>
      <a:lvl3pPr marL="1028700" indent="-342900" algn="just" defTabSz="228600" rtl="0" eaLnBrk="0" fontAlgn="base" hangingPunct="0">
        <a:lnSpc>
          <a:spcPct val="123000"/>
        </a:lnSpc>
        <a:spcBef>
          <a:spcPct val="20000"/>
        </a:spcBef>
        <a:spcAft>
          <a:spcPct val="0"/>
        </a:spcAft>
        <a:buClr>
          <a:srgbClr val="FF0000"/>
        </a:buClr>
        <a:buFont typeface="Arial" charset="0"/>
        <a:buChar char="–"/>
        <a:defRPr sz="2000">
          <a:solidFill>
            <a:schemeClr val="tx1"/>
          </a:solidFill>
          <a:latin typeface="Arial" pitchFamily="34" charset="0"/>
          <a:cs typeface="Arial" pitchFamily="34" charset="0"/>
        </a:defRPr>
      </a:lvl3pPr>
      <a:lvl4pPr marL="1143000" indent="228600" algn="just" defTabSz="228600" rtl="0" eaLnBrk="0" fontAlgn="base" hangingPunct="0">
        <a:lnSpc>
          <a:spcPct val="123000"/>
        </a:lnSpc>
        <a:spcBef>
          <a:spcPct val="20000"/>
        </a:spcBef>
        <a:spcAft>
          <a:spcPct val="0"/>
        </a:spcAft>
        <a:buClr>
          <a:srgbClr val="000000"/>
        </a:buClr>
        <a:buFont typeface="Arial" charset="0"/>
        <a:buChar char="–"/>
        <a:defRPr sz="2000">
          <a:solidFill>
            <a:srgbClr val="FF0000"/>
          </a:solidFill>
          <a:latin typeface="Arial" pitchFamily="34" charset="0"/>
          <a:cs typeface="Arial" pitchFamily="34" charset="0"/>
        </a:defRPr>
      </a:lvl4pPr>
      <a:lvl5pPr marL="1257300" indent="571500" algn="just" defTabSz="228600" rtl="0" eaLnBrk="0" fontAlgn="base" hangingPunct="0">
        <a:lnSpc>
          <a:spcPct val="123000"/>
        </a:lnSpc>
        <a:spcBef>
          <a:spcPct val="20000"/>
        </a:spcBef>
        <a:spcAft>
          <a:spcPct val="0"/>
        </a:spcAft>
        <a:buClr>
          <a:srgbClr val="000000"/>
        </a:buClr>
        <a:buFont typeface="Arial" charset="0"/>
        <a:buChar char="»"/>
        <a:defRPr sz="2000">
          <a:solidFill>
            <a:schemeClr val="tx1"/>
          </a:solidFill>
          <a:latin typeface="Arial" pitchFamily="34" charset="0"/>
          <a:cs typeface="Arial" pitchFamily="34" charset="0"/>
        </a:defRPr>
      </a:lvl5pPr>
      <a:lvl6pPr marL="17145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6pPr>
      <a:lvl7pPr marL="21717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7pPr>
      <a:lvl8pPr marL="26289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8pPr>
      <a:lvl9pPr marL="30861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qgateway-my.sharepoint.com/personal/bakkesh_subedhar_iqgateway_com/_layouts/15/onedrive.aspx?id=%2Fpersonal%2Fbakkesh%5Fsubedhar%5Fiqgateway%5Fcom%2FDocuments%2FMicrosoft%20Teams%20Chat%20Files%2FBakkesh%2DFINAL%2DHLD%2Epdf&amp;parent=%2Fpersonal%2Fbakkesh%5Fsubedhar%5Fiqgateway%5Fcom%2FDocuments%2FMicrosoft%20Teams%20Chat%20Files&amp;ga=1"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iqgateway-my.sharepoint.com/personal/bakkesh_subedhar_iqgateway_com/_layouts/15/onedrive.aspx?id=%2Fpersonal%2Fbakkesh%5Fsubedhar%5Fiqgateway%5Fcom%2FDocuments%2FMicrosoft%20Teams%20Chat%20Files%2FBakkesh%2DFINAL%2DLLD%2Epdf&amp;parent=%2Fpersonal%2Fbakkesh%5Fsubedhar%5Fiqgateway%5Fcom%2FDocuments%2FMicrosoft%20Teams%20Chat%20Files&amp;ga=1" TargetMode="External"/><Relationship Id="rId2" Type="http://schemas.openxmlformats.org/officeDocument/2006/relationships/hyperlink" Target="https://iqgateway-my.sharepoint.com/personal/bakkesh_subedhar_iqgateway_com/_layouts/15/onedrive.aspx?FolderCTID=0x012000B4B54C2AF3B6124BA28CED3022663BF1&amp;id=%2Fpersonal%2Fbakkesh%5Fsubedhar%5Fiqgateway%5Fcom%2FDocuments%2FBakkesh%2DFINAL%2DSRS%2Epdf&amp;parent=%2Fpersonal%2Fbakkesh%5Fsubedhar%5Fiqgateway%5Fcom%2FDocument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C38B8E-9FA8-9E61-7C07-B1ED77EBA8D0}"/>
              </a:ext>
            </a:extLst>
          </p:cNvPr>
          <p:cNvPicPr>
            <a:picLocks noChangeAspect="1"/>
          </p:cNvPicPr>
          <p:nvPr/>
        </p:nvPicPr>
        <p:blipFill rotWithShape="1">
          <a:blip r:embed="rId3">
            <a:duotone>
              <a:schemeClr val="bg2">
                <a:shade val="45000"/>
                <a:satMod val="135000"/>
              </a:schemeClr>
              <a:prstClr val="white"/>
            </a:duotone>
            <a:alphaModFix amt="21000"/>
          </a:blip>
          <a:srcRect t="12498" b="12502"/>
          <a:stretch/>
        </p:blipFill>
        <p:spPr>
          <a:xfrm>
            <a:off x="20" y="10"/>
            <a:ext cx="12191980" cy="6857990"/>
          </a:xfrm>
          <a:prstGeom prst="rect">
            <a:avLst/>
          </a:prstGeom>
        </p:spPr>
      </p:pic>
      <p:grpSp>
        <p:nvGrpSpPr>
          <p:cNvPr id="26" name="Group 25">
            <a:extLst>
              <a:ext uri="{FF2B5EF4-FFF2-40B4-BE49-F238E27FC236}">
                <a16:creationId xmlns:a16="http://schemas.microsoft.com/office/drawing/2014/main" id="{D3DFD041-6A5D-480B-B4B3-668615C50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31A1C2B1-8168-47AE-8A45-B5D1E7FD2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7" name="Freeform 7">
              <a:extLst>
                <a:ext uri="{FF2B5EF4-FFF2-40B4-BE49-F238E27FC236}">
                  <a16:creationId xmlns:a16="http://schemas.microsoft.com/office/drawing/2014/main" id="{D8A2F215-20E1-4B99-9E7B-326B093B9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 name="Freeform 9">
              <a:extLst>
                <a:ext uri="{FF2B5EF4-FFF2-40B4-BE49-F238E27FC236}">
                  <a16:creationId xmlns:a16="http://schemas.microsoft.com/office/drawing/2014/main" id="{C00E461C-ED7A-4BE0-A5E4-7193804AC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 name="Freeform 10">
              <a:extLst>
                <a:ext uri="{FF2B5EF4-FFF2-40B4-BE49-F238E27FC236}">
                  <a16:creationId xmlns:a16="http://schemas.microsoft.com/office/drawing/2014/main" id="{D7710C8F-5E42-40E3-9178-EBC43E80A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1">
              <a:extLst>
                <a:ext uri="{FF2B5EF4-FFF2-40B4-BE49-F238E27FC236}">
                  <a16:creationId xmlns:a16="http://schemas.microsoft.com/office/drawing/2014/main" id="{FEB21C00-C70B-4F88-A137-E48DB868E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8" name="Freeform 12">
              <a:extLst>
                <a:ext uri="{FF2B5EF4-FFF2-40B4-BE49-F238E27FC236}">
                  <a16:creationId xmlns:a16="http://schemas.microsoft.com/office/drawing/2014/main" id="{FA42201A-7397-4DB8-AD36-0BC235BEC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9D19342A-AB4B-DFDB-4C17-7F71FF37A7F4}"/>
              </a:ext>
            </a:extLst>
          </p:cNvPr>
          <p:cNvSpPr>
            <a:spLocks noGrp="1"/>
          </p:cNvSpPr>
          <p:nvPr>
            <p:ph type="ctrTitle"/>
          </p:nvPr>
        </p:nvSpPr>
        <p:spPr>
          <a:xfrm>
            <a:off x="2928401" y="1380068"/>
            <a:ext cx="8574622" cy="2616199"/>
          </a:xfrm>
        </p:spPr>
        <p:txBody>
          <a:bodyPr>
            <a:normAutofit/>
          </a:bodyPr>
          <a:lstStyle/>
          <a:p>
            <a:r>
              <a:rPr lang="en-US" dirty="0"/>
              <a:t>Admit  Transfer Discharge System (ATDS)</a:t>
            </a:r>
          </a:p>
        </p:txBody>
      </p:sp>
      <p:sp>
        <p:nvSpPr>
          <p:cNvPr id="3" name="Subtitle 2">
            <a:extLst>
              <a:ext uri="{FF2B5EF4-FFF2-40B4-BE49-F238E27FC236}">
                <a16:creationId xmlns:a16="http://schemas.microsoft.com/office/drawing/2014/main" id="{672FE371-1B2E-E8CD-BE90-CBCAF09E35D4}"/>
              </a:ext>
            </a:extLst>
          </p:cNvPr>
          <p:cNvSpPr>
            <a:spLocks noGrp="1"/>
          </p:cNvSpPr>
          <p:nvPr>
            <p:ph type="subTitle" idx="1"/>
          </p:nvPr>
        </p:nvSpPr>
        <p:spPr>
          <a:xfrm>
            <a:off x="4515377" y="4154418"/>
            <a:ext cx="6987645" cy="1388534"/>
          </a:xfrm>
        </p:spPr>
        <p:txBody>
          <a:bodyPr vert="horz" lIns="91440" tIns="45720" rIns="91440" bIns="45720" rtlCol="0">
            <a:normAutofit/>
          </a:bodyPr>
          <a:lstStyle/>
          <a:p>
            <a:r>
              <a:rPr lang="en-US" err="1"/>
              <a:t>Bakkesh</a:t>
            </a:r>
            <a:r>
              <a:rPr lang="en-US"/>
              <a:t>  S  </a:t>
            </a:r>
            <a:r>
              <a:rPr lang="en-US" err="1"/>
              <a:t>Subedhar</a:t>
            </a:r>
          </a:p>
        </p:txBody>
      </p:sp>
    </p:spTree>
    <p:extLst>
      <p:ext uri="{BB962C8B-B14F-4D97-AF65-F5344CB8AC3E}">
        <p14:creationId xmlns:p14="http://schemas.microsoft.com/office/powerpoint/2010/main" val="30645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38E513-FB4F-6339-B096-2D31C3E5AB84}"/>
              </a:ext>
            </a:extLst>
          </p:cNvPr>
          <p:cNvSpPr txBox="1"/>
          <p:nvPr/>
        </p:nvSpPr>
        <p:spPr>
          <a:xfrm>
            <a:off x="10198228" y="6352"/>
            <a:ext cx="1995444" cy="6873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8" name="TextBox 7">
            <a:extLst>
              <a:ext uri="{FF2B5EF4-FFF2-40B4-BE49-F238E27FC236}">
                <a16:creationId xmlns:a16="http://schemas.microsoft.com/office/drawing/2014/main" id="{DEAFE1DC-0288-C885-6074-B62C98DF483D}"/>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
        <p:nvSpPr>
          <p:cNvPr id="5" name="Content Placeholder 3">
            <a:extLst>
              <a:ext uri="{FF2B5EF4-FFF2-40B4-BE49-F238E27FC236}">
                <a16:creationId xmlns:a16="http://schemas.microsoft.com/office/drawing/2014/main" id="{EEABFA71-99FD-EEF8-BBEC-40E8DFECA088}"/>
              </a:ext>
            </a:extLst>
          </p:cNvPr>
          <p:cNvSpPr>
            <a:spLocks noGrp="1"/>
          </p:cNvSpPr>
          <p:nvPr/>
        </p:nvSpPr>
        <p:spPr bwMode="auto">
          <a:xfrm>
            <a:off x="1804838" y="156713"/>
            <a:ext cx="10054566" cy="12496178"/>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just" defTabSz="228600" rtl="0" eaLnBrk="0" fontAlgn="base" hangingPunct="0">
              <a:lnSpc>
                <a:spcPct val="123000"/>
              </a:lnSpc>
              <a:spcBef>
                <a:spcPct val="20000"/>
              </a:spcBef>
              <a:spcAft>
                <a:spcPct val="0"/>
              </a:spcAft>
              <a:buClr>
                <a:srgbClr val="000000"/>
              </a:buClr>
              <a:buFont typeface="Arial" charset="0"/>
              <a:buChar char="•"/>
              <a:defRPr sz="2200">
                <a:solidFill>
                  <a:schemeClr val="tx1"/>
                </a:solidFill>
                <a:latin typeface="Arial" pitchFamily="34" charset="0"/>
                <a:ea typeface="+mn-ea"/>
                <a:cs typeface="Arial" pitchFamily="34" charset="0"/>
              </a:defRPr>
            </a:lvl1pPr>
            <a:lvl2pPr marL="571500" indent="-457200" algn="just" defTabSz="228600" rtl="0" eaLnBrk="0" fontAlgn="base" hangingPunct="0">
              <a:lnSpc>
                <a:spcPct val="123000"/>
              </a:lnSpc>
              <a:spcBef>
                <a:spcPct val="20000"/>
              </a:spcBef>
              <a:spcAft>
                <a:spcPct val="0"/>
              </a:spcAft>
              <a:buClr>
                <a:srgbClr val="002060"/>
              </a:buClr>
              <a:buFont typeface="Wingdings" pitchFamily="2" charset="2"/>
              <a:buChar char="Ø"/>
              <a:defRPr sz="2200">
                <a:solidFill>
                  <a:schemeClr val="tx1"/>
                </a:solidFill>
                <a:latin typeface="Arial" pitchFamily="34" charset="0"/>
                <a:cs typeface="Arial" pitchFamily="34" charset="0"/>
              </a:defRPr>
            </a:lvl2pPr>
            <a:lvl3pPr marL="1028700" indent="-342900" algn="just" defTabSz="228600" rtl="0" eaLnBrk="0" fontAlgn="base" hangingPunct="0">
              <a:lnSpc>
                <a:spcPct val="123000"/>
              </a:lnSpc>
              <a:spcBef>
                <a:spcPct val="20000"/>
              </a:spcBef>
              <a:spcAft>
                <a:spcPct val="0"/>
              </a:spcAft>
              <a:buClr>
                <a:srgbClr val="FF0000"/>
              </a:buClr>
              <a:buFont typeface="Arial" charset="0"/>
              <a:buChar char="–"/>
              <a:defRPr sz="2000">
                <a:solidFill>
                  <a:schemeClr val="tx1"/>
                </a:solidFill>
                <a:latin typeface="Arial" pitchFamily="34" charset="0"/>
                <a:cs typeface="Arial" pitchFamily="34" charset="0"/>
              </a:defRPr>
            </a:lvl3pPr>
            <a:lvl4pPr marL="1143000" indent="228600" algn="just" defTabSz="228600" rtl="0" eaLnBrk="0" fontAlgn="base" hangingPunct="0">
              <a:lnSpc>
                <a:spcPct val="123000"/>
              </a:lnSpc>
              <a:spcBef>
                <a:spcPct val="20000"/>
              </a:spcBef>
              <a:spcAft>
                <a:spcPct val="0"/>
              </a:spcAft>
              <a:buClr>
                <a:srgbClr val="000000"/>
              </a:buClr>
              <a:buFont typeface="Arial" charset="0"/>
              <a:buChar char="–"/>
              <a:defRPr sz="2000">
                <a:solidFill>
                  <a:srgbClr val="FF0000"/>
                </a:solidFill>
                <a:latin typeface="Arial" pitchFamily="34" charset="0"/>
                <a:cs typeface="Arial" pitchFamily="34" charset="0"/>
              </a:defRPr>
            </a:lvl4pPr>
            <a:lvl5pPr marL="1257300" indent="571500" algn="just" defTabSz="228600" rtl="0" eaLnBrk="0" fontAlgn="base" hangingPunct="0">
              <a:lnSpc>
                <a:spcPct val="123000"/>
              </a:lnSpc>
              <a:spcBef>
                <a:spcPct val="20000"/>
              </a:spcBef>
              <a:spcAft>
                <a:spcPct val="0"/>
              </a:spcAft>
              <a:buClr>
                <a:srgbClr val="000000"/>
              </a:buClr>
              <a:buFont typeface="Arial" charset="0"/>
              <a:buChar char="»"/>
              <a:defRPr sz="2000">
                <a:solidFill>
                  <a:schemeClr val="tx1"/>
                </a:solidFill>
                <a:latin typeface="Arial" pitchFamily="34" charset="0"/>
                <a:cs typeface="Arial" pitchFamily="34" charset="0"/>
              </a:defRPr>
            </a:lvl5pPr>
            <a:lvl6pPr marL="17145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6pPr>
            <a:lvl7pPr marL="21717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7pPr>
            <a:lvl8pPr marL="26289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8pPr>
            <a:lvl9pPr marL="30861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9pPr>
          </a:lstStyle>
          <a:p>
            <a:pPr marL="0" indent="0" eaLnBrk="1" hangingPunct="1">
              <a:buNone/>
            </a:pPr>
            <a:endParaRPr lang="en-GB" altLang="en-US">
              <a:latin typeface="Calibri"/>
              <a:cs typeface="Calibri"/>
            </a:endParaRPr>
          </a:p>
          <a:p>
            <a:pPr lvl="1" eaLnBrk="1" hangingPunct="1"/>
            <a:r>
              <a:rPr lang="en-GB" altLang="en-US" sz="3200" dirty="0">
                <a:solidFill>
                  <a:srgbClr val="B80202"/>
                </a:solidFill>
                <a:latin typeface="Calibri"/>
                <a:cs typeface="Calibri"/>
              </a:rPr>
              <a:t>High Level Design</a:t>
            </a:r>
            <a:r>
              <a:rPr lang="en-GB" altLang="en-US" sz="2800" dirty="0">
                <a:latin typeface="Calibri"/>
                <a:cs typeface="Calibri"/>
              </a:rPr>
              <a:t> (</a:t>
            </a:r>
            <a:r>
              <a:rPr lang="en-GB" altLang="en-US" sz="2400" u="sng" dirty="0">
                <a:solidFill>
                  <a:srgbClr val="B80202"/>
                </a:solidFill>
                <a:latin typeface="Calibri"/>
                <a:cs typeface="Calibri"/>
              </a:rPr>
              <a:t>H</a:t>
            </a:r>
            <a:r>
              <a:rPr lang="en-GB" sz="2400" u="sng" dirty="0">
                <a:solidFill>
                  <a:srgbClr val="BC1C1C"/>
                </a:solidFill>
                <a:latin typeface="Calibri"/>
                <a:cs typeface="Calibri"/>
                <a:hlinkClick r:id="rId2">
                  <a:extLst>
                    <a:ext uri="{A12FA001-AC4F-418D-AE19-62706E023703}">
                      <ahyp:hlinkClr xmlns:ahyp="http://schemas.microsoft.com/office/drawing/2018/hyperlinkcolor" val="tx"/>
                    </a:ext>
                  </a:extLst>
                </a:hlinkClick>
              </a:rPr>
              <a:t>LD.doc</a:t>
            </a:r>
            <a:r>
              <a:rPr lang="en-GB" altLang="en-US" sz="2800" dirty="0">
                <a:latin typeface="Calibri"/>
                <a:cs typeface="Calibri"/>
              </a:rPr>
              <a:t>) </a:t>
            </a:r>
          </a:p>
          <a:p>
            <a:pPr marL="114300" lvl="1" indent="0">
              <a:buNone/>
            </a:pPr>
            <a:r>
              <a:rPr lang="en-US" sz="2000" b="0" dirty="0">
                <a:solidFill>
                  <a:srgbClr val="374151"/>
                </a:solidFill>
                <a:latin typeface="Arial"/>
                <a:cs typeface="Arial"/>
              </a:rPr>
              <a:t>The High-Level Design (HLD) document presents an architectural overview of the Admit Transfer Discharge System. It  outlines the main components, their interactions, and the overall system structure. The HLD serves as a blueprint for the subsequent development phase.</a:t>
            </a:r>
            <a:endParaRPr lang="en-US" sz="2000" b="0" dirty="0">
              <a:solidFill>
                <a:srgbClr val="374151"/>
              </a:solidFill>
            </a:endParaRPr>
          </a:p>
          <a:p>
            <a:pPr lvl="1"/>
            <a:r>
              <a:rPr lang="en-GB" sz="3200" dirty="0">
                <a:solidFill>
                  <a:srgbClr val="B80202"/>
                </a:solidFill>
                <a:latin typeface="Calibri"/>
                <a:cs typeface="Calibri"/>
              </a:rPr>
              <a:t>JAVA Documentation </a:t>
            </a:r>
            <a:endParaRPr lang="en-GB" sz="2800">
              <a:latin typeface="Calibri"/>
              <a:cs typeface="Calibri"/>
            </a:endParaRPr>
          </a:p>
          <a:p>
            <a:pPr marL="114300" lvl="1" indent="0">
              <a:buNone/>
            </a:pPr>
            <a:r>
              <a:rPr lang="en-US" sz="2000" b="0" dirty="0">
                <a:solidFill>
                  <a:schemeClr val="tx1">
                    <a:lumMod val="95000"/>
                    <a:lumOff val="5000"/>
                  </a:schemeClr>
                </a:solidFill>
                <a:latin typeface="Arial"/>
                <a:cs typeface="Arial"/>
              </a:rPr>
              <a:t>Java documentation refers to the detailed information and explanations provided for Java programming elements, such as classes, methods, interfaces, and packages. It serves as a reference guide for developers, offering insights into how different components of the Java programming language and its standard libraries work. Properly documented code is crucial for maintainability, collaboration, and understanding the purpose and usage of code snippets and libraries.</a:t>
            </a:r>
            <a:endParaRPr lang="en-GB" sz="2000" dirty="0">
              <a:solidFill>
                <a:schemeClr val="tx1">
                  <a:lumMod val="95000"/>
                  <a:lumOff val="5000"/>
                </a:schemeClr>
              </a:solidFill>
            </a:endParaRPr>
          </a:p>
          <a:p>
            <a:pPr lvl="1">
              <a:buFont typeface="Wingdings" pitchFamily="2" charset="2"/>
              <a:buChar char="Ø"/>
            </a:pPr>
            <a:endParaRPr lang="en-GB" altLang="en-US" sz="2800" dirty="0">
              <a:solidFill>
                <a:srgbClr val="000000"/>
              </a:solidFill>
              <a:latin typeface="Calibri"/>
              <a:cs typeface="Calibri"/>
            </a:endParaRPr>
          </a:p>
          <a:p>
            <a:pPr lvl="1">
              <a:buFont typeface="Wingdings" pitchFamily="2" charset="2"/>
              <a:buChar char="Ø"/>
            </a:pPr>
            <a:endParaRPr lang="en-GB" altLang="en-US" sz="2800" dirty="0">
              <a:solidFill>
                <a:srgbClr val="000000"/>
              </a:solidFill>
              <a:latin typeface="Calibri"/>
              <a:cs typeface="Calibri"/>
            </a:endParaRPr>
          </a:p>
          <a:p>
            <a:pPr lvl="1">
              <a:buFont typeface="Wingdings" pitchFamily="2" charset="2"/>
              <a:buAutoNum type="arabicPeriod"/>
            </a:pPr>
            <a:endParaRPr lang="en-GB" altLang="en-US" dirty="0">
              <a:solidFill>
                <a:srgbClr val="BC1C1C"/>
              </a:solidFill>
              <a:latin typeface="Calibri"/>
              <a:cs typeface="Calibri"/>
            </a:endParaRPr>
          </a:p>
          <a:p>
            <a:pPr algn="l">
              <a:lnSpc>
                <a:spcPct val="90000"/>
              </a:lnSpc>
              <a:spcBef>
                <a:spcPts val="1200"/>
              </a:spcBef>
              <a:spcAft>
                <a:spcPts val="200"/>
              </a:spcAft>
              <a:buFont typeface="Arial" pitchFamily="2" charset="2"/>
              <a:buChar char="•"/>
            </a:pPr>
            <a:endParaRPr lang="en-US" sz="2000" b="0" dirty="0">
              <a:solidFill>
                <a:srgbClr val="374151"/>
              </a:solidFill>
              <a:latin typeface="Arial"/>
              <a:cs typeface="Arial"/>
            </a:endParaRPr>
          </a:p>
          <a:p>
            <a:pPr algn="l">
              <a:lnSpc>
                <a:spcPct val="90000"/>
              </a:lnSpc>
              <a:spcBef>
                <a:spcPts val="1200"/>
              </a:spcBef>
              <a:spcAft>
                <a:spcPts val="200"/>
              </a:spcAft>
              <a:buFont typeface="Arial"/>
              <a:buChar char="•"/>
            </a:pPr>
            <a:endParaRPr lang="en-US" sz="2000" b="0" dirty="0">
              <a:solidFill>
                <a:srgbClr val="374151"/>
              </a:solidFill>
              <a:latin typeface="Arial"/>
              <a:cs typeface="Arial"/>
            </a:endParaRPr>
          </a:p>
          <a:p>
            <a:pPr marL="114300" lvl="1" indent="0">
              <a:buNone/>
            </a:pPr>
            <a:endParaRPr lang="en-GB" altLang="en-US" sz="2800" dirty="0">
              <a:solidFill>
                <a:srgbClr val="000000"/>
              </a:solidFill>
              <a:latin typeface="Calibri"/>
              <a:cs typeface="Calibri"/>
            </a:endParaRPr>
          </a:p>
          <a:p>
            <a:pPr lvl="1">
              <a:buAutoNum type="arabicPeriod"/>
            </a:pPr>
            <a:endParaRPr lang="en-GB" altLang="en-US" sz="2800" dirty="0">
              <a:solidFill>
                <a:srgbClr val="000000"/>
              </a:solidFill>
              <a:latin typeface="Calibri"/>
              <a:cs typeface="Calibri"/>
            </a:endParaRPr>
          </a:p>
          <a:p>
            <a:pPr lvl="1" eaLnBrk="1" hangingPunct="1">
              <a:buAutoNum type="arabicPeriod"/>
            </a:pPr>
            <a:endParaRPr lang="en-GB" altLang="en-US" dirty="0">
              <a:solidFill>
                <a:schemeClr val="accent1"/>
              </a:solidFill>
              <a:latin typeface="Calibri"/>
              <a:cs typeface="Calibri"/>
            </a:endParaRPr>
          </a:p>
          <a:p>
            <a:pPr marL="114300" lvl="1" indent="0" eaLnBrk="1" hangingPunct="1">
              <a:buNone/>
            </a:pPr>
            <a:endParaRPr lang="en-GB" altLang="en-US" dirty="0">
              <a:solidFill>
                <a:schemeClr val="accent1"/>
              </a:solidFill>
              <a:latin typeface="Calibri"/>
              <a:cs typeface="Calibri"/>
            </a:endParaRPr>
          </a:p>
          <a:p>
            <a:pPr lvl="1" eaLnBrk="1" hangingPunct="1"/>
            <a:endParaRPr lang="en-GB" altLang="en-US">
              <a:latin typeface="Calibri"/>
              <a:cs typeface="Calibri"/>
            </a:endParaRPr>
          </a:p>
          <a:p>
            <a:pPr eaLnBrk="1" hangingPunct="1"/>
            <a:endParaRPr lang="en-GB" altLang="en-US">
              <a:latin typeface="Calibri"/>
              <a:cs typeface="Calibri"/>
            </a:endParaRPr>
          </a:p>
          <a:p>
            <a:pPr eaLnBrk="1" hangingPunct="1">
              <a:buFont typeface="Wingdings" pitchFamily="2" charset="2"/>
              <a:buNone/>
            </a:pPr>
            <a:endParaRPr lang="en-GB" altLang="en-US">
              <a:latin typeface="Calibri"/>
              <a:cs typeface="Calibri"/>
            </a:endParaRPr>
          </a:p>
          <a:p>
            <a:endParaRPr lang="en-US">
              <a:latin typeface="Calibri"/>
              <a:cs typeface="Calibri"/>
            </a:endParaRPr>
          </a:p>
        </p:txBody>
      </p:sp>
    </p:spTree>
    <p:extLst>
      <p:ext uri="{BB962C8B-B14F-4D97-AF65-F5344CB8AC3E}">
        <p14:creationId xmlns:p14="http://schemas.microsoft.com/office/powerpoint/2010/main" val="197518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72AB58-974F-4FE8-859A-35ECE75090B8}"/>
              </a:ext>
            </a:extLst>
          </p:cNvPr>
          <p:cNvSpPr/>
          <p:nvPr/>
        </p:nvSpPr>
        <p:spPr>
          <a:xfrm>
            <a:off x="0" y="169333"/>
            <a:ext cx="7174301" cy="675736"/>
          </a:xfrm>
          <a:prstGeom prst="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600" dirty="0">
                <a:solidFill>
                  <a:schemeClr val="bg1"/>
                </a:solidFill>
                <a:latin typeface="Calibri"/>
                <a:cs typeface="Calibri"/>
              </a:rPr>
              <a:t>Verification &amp; Validation Criteria's</a:t>
            </a:r>
            <a:endParaRPr lang="en-US" dirty="0">
              <a:solidFill>
                <a:schemeClr val="bg1"/>
              </a:solidFill>
            </a:endParaRPr>
          </a:p>
        </p:txBody>
      </p:sp>
      <p:sp>
        <p:nvSpPr>
          <p:cNvPr id="6" name="Content Placeholder 3">
            <a:extLst>
              <a:ext uri="{FF2B5EF4-FFF2-40B4-BE49-F238E27FC236}">
                <a16:creationId xmlns:a16="http://schemas.microsoft.com/office/drawing/2014/main" id="{0F50822A-2578-D340-253E-6C7568C5766E}"/>
              </a:ext>
            </a:extLst>
          </p:cNvPr>
          <p:cNvSpPr>
            <a:spLocks noGrp="1"/>
          </p:cNvSpPr>
          <p:nvPr/>
        </p:nvSpPr>
        <p:spPr bwMode="auto">
          <a:xfrm>
            <a:off x="1488536" y="1091242"/>
            <a:ext cx="10399622" cy="5441554"/>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just" defTabSz="228600" rtl="0" eaLnBrk="0" fontAlgn="base" hangingPunct="0">
              <a:lnSpc>
                <a:spcPct val="123000"/>
              </a:lnSpc>
              <a:spcBef>
                <a:spcPct val="20000"/>
              </a:spcBef>
              <a:spcAft>
                <a:spcPct val="0"/>
              </a:spcAft>
              <a:buClr>
                <a:srgbClr val="000000"/>
              </a:buClr>
              <a:buFont typeface="Arial" charset="0"/>
              <a:buChar char="•"/>
              <a:defRPr sz="2200">
                <a:solidFill>
                  <a:schemeClr val="tx1"/>
                </a:solidFill>
                <a:latin typeface="Arial" pitchFamily="34" charset="0"/>
                <a:ea typeface="+mn-ea"/>
                <a:cs typeface="Arial" pitchFamily="34" charset="0"/>
              </a:defRPr>
            </a:lvl1pPr>
            <a:lvl2pPr marL="571500" indent="-457200" algn="just" defTabSz="228600" rtl="0" eaLnBrk="0" fontAlgn="base" hangingPunct="0">
              <a:lnSpc>
                <a:spcPct val="123000"/>
              </a:lnSpc>
              <a:spcBef>
                <a:spcPct val="20000"/>
              </a:spcBef>
              <a:spcAft>
                <a:spcPct val="0"/>
              </a:spcAft>
              <a:buClr>
                <a:srgbClr val="002060"/>
              </a:buClr>
              <a:buFont typeface="Wingdings" pitchFamily="2" charset="2"/>
              <a:buChar char="Ø"/>
              <a:defRPr sz="2200">
                <a:solidFill>
                  <a:schemeClr val="tx1"/>
                </a:solidFill>
                <a:latin typeface="Arial" pitchFamily="34" charset="0"/>
                <a:cs typeface="Arial" pitchFamily="34" charset="0"/>
              </a:defRPr>
            </a:lvl2pPr>
            <a:lvl3pPr marL="1028700" indent="-342900" algn="just" defTabSz="228600" rtl="0" eaLnBrk="0" fontAlgn="base" hangingPunct="0">
              <a:lnSpc>
                <a:spcPct val="123000"/>
              </a:lnSpc>
              <a:spcBef>
                <a:spcPct val="20000"/>
              </a:spcBef>
              <a:spcAft>
                <a:spcPct val="0"/>
              </a:spcAft>
              <a:buClr>
                <a:srgbClr val="FF0000"/>
              </a:buClr>
              <a:buFont typeface="Arial" charset="0"/>
              <a:buChar char="–"/>
              <a:defRPr sz="2000">
                <a:solidFill>
                  <a:schemeClr val="tx1"/>
                </a:solidFill>
                <a:latin typeface="Arial" pitchFamily="34" charset="0"/>
                <a:cs typeface="Arial" pitchFamily="34" charset="0"/>
              </a:defRPr>
            </a:lvl3pPr>
            <a:lvl4pPr marL="1143000" indent="228600" algn="just" defTabSz="228600" rtl="0" eaLnBrk="0" fontAlgn="base" hangingPunct="0">
              <a:lnSpc>
                <a:spcPct val="123000"/>
              </a:lnSpc>
              <a:spcBef>
                <a:spcPct val="20000"/>
              </a:spcBef>
              <a:spcAft>
                <a:spcPct val="0"/>
              </a:spcAft>
              <a:buClr>
                <a:srgbClr val="000000"/>
              </a:buClr>
              <a:buFont typeface="Arial" charset="0"/>
              <a:buChar char="–"/>
              <a:defRPr sz="2000">
                <a:solidFill>
                  <a:srgbClr val="FF0000"/>
                </a:solidFill>
                <a:latin typeface="Arial" pitchFamily="34" charset="0"/>
                <a:cs typeface="Arial" pitchFamily="34" charset="0"/>
              </a:defRPr>
            </a:lvl4pPr>
            <a:lvl5pPr marL="1257300" indent="571500" algn="just" defTabSz="228600" rtl="0" eaLnBrk="0" fontAlgn="base" hangingPunct="0">
              <a:lnSpc>
                <a:spcPct val="123000"/>
              </a:lnSpc>
              <a:spcBef>
                <a:spcPct val="20000"/>
              </a:spcBef>
              <a:spcAft>
                <a:spcPct val="0"/>
              </a:spcAft>
              <a:buClr>
                <a:srgbClr val="000000"/>
              </a:buClr>
              <a:buFont typeface="Arial" charset="0"/>
              <a:buChar char="»"/>
              <a:defRPr sz="2000">
                <a:solidFill>
                  <a:schemeClr val="tx1"/>
                </a:solidFill>
                <a:latin typeface="Arial" pitchFamily="34" charset="0"/>
                <a:cs typeface="Arial" pitchFamily="34" charset="0"/>
              </a:defRPr>
            </a:lvl5pPr>
            <a:lvl6pPr marL="17145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6pPr>
            <a:lvl7pPr marL="21717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7pPr>
            <a:lvl8pPr marL="26289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8pPr>
            <a:lvl9pPr marL="30861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9pPr>
          </a:lstStyle>
          <a:p>
            <a:pPr lvl="1" eaLnBrk="1" hangingPunct="1"/>
            <a:r>
              <a:rPr lang="en-GB" altLang="en-US" sz="3200" dirty="0">
                <a:solidFill>
                  <a:schemeClr val="accent1"/>
                </a:solidFill>
                <a:latin typeface="Calibri"/>
                <a:cs typeface="Arial"/>
              </a:rPr>
              <a:t>Unit testing specification and report : </a:t>
            </a:r>
            <a:endParaRPr lang="en-GB" altLang="en-US" sz="3200">
              <a:solidFill>
                <a:schemeClr val="accent1"/>
              </a:solidFill>
              <a:latin typeface="Calibri"/>
            </a:endParaRPr>
          </a:p>
          <a:p>
            <a:pPr lvl="2" eaLnBrk="1" hangingPunct="1"/>
            <a:r>
              <a:rPr lang="en-GB" altLang="en-US" sz="2400" b="0" dirty="0">
                <a:latin typeface="Calibri"/>
                <a:cs typeface="Arial"/>
              </a:rPr>
              <a:t>Test cases were written and verified for all the various data access classes before implementation into the service layer.</a:t>
            </a:r>
          </a:p>
          <a:p>
            <a:pPr lvl="1" eaLnBrk="1" hangingPunct="1"/>
            <a:r>
              <a:rPr lang="en-GB" altLang="en-US" sz="3200" dirty="0">
                <a:solidFill>
                  <a:schemeClr val="accent1"/>
                </a:solidFill>
                <a:latin typeface="Calibri"/>
                <a:cs typeface="Arial"/>
              </a:rPr>
              <a:t>Integration testing results.</a:t>
            </a:r>
          </a:p>
          <a:p>
            <a:pPr lvl="2" eaLnBrk="1" hangingPunct="1"/>
            <a:r>
              <a:rPr lang="en-GB" altLang="en-US" sz="2400" b="0" dirty="0">
                <a:latin typeface="Calibri"/>
                <a:cs typeface="Arial"/>
              </a:rPr>
              <a:t>Before each layer was integrated with the entire module, it was tested for smooth integration.</a:t>
            </a:r>
          </a:p>
          <a:p>
            <a:pPr lvl="1" eaLnBrk="1" hangingPunct="1"/>
            <a:r>
              <a:rPr lang="en-GB" altLang="en-US" sz="3200" dirty="0">
                <a:solidFill>
                  <a:schemeClr val="accent1"/>
                </a:solidFill>
                <a:latin typeface="Calibri"/>
                <a:cs typeface="Arial"/>
              </a:rPr>
              <a:t>Results of functional testing: </a:t>
            </a:r>
            <a:endParaRPr lang="en-GB" altLang="en-US" sz="3200" dirty="0">
              <a:solidFill>
                <a:schemeClr val="accent1"/>
              </a:solidFill>
              <a:latin typeface="Calibri"/>
            </a:endParaRPr>
          </a:p>
          <a:p>
            <a:pPr lvl="2"/>
            <a:r>
              <a:rPr lang="en-GB" altLang="en-US" sz="2400" b="0" dirty="0">
                <a:latin typeface="Calibri"/>
                <a:cs typeface="Arial"/>
              </a:rPr>
              <a:t>After the overall development of the project, a few functional test cases were developed and the project was tested. </a:t>
            </a:r>
            <a:endParaRPr lang="en-GB" altLang="en-US" sz="2400" b="0">
              <a:latin typeface="Calibri"/>
            </a:endParaRPr>
          </a:p>
          <a:p>
            <a:pPr lvl="1"/>
            <a:endParaRPr lang="en-US" dirty="0">
              <a:latin typeface="Calibri"/>
            </a:endParaRPr>
          </a:p>
        </p:txBody>
      </p:sp>
      <p:sp>
        <p:nvSpPr>
          <p:cNvPr id="2" name="TextBox 1">
            <a:extLst>
              <a:ext uri="{FF2B5EF4-FFF2-40B4-BE49-F238E27FC236}">
                <a16:creationId xmlns:a16="http://schemas.microsoft.com/office/drawing/2014/main" id="{B938E513-FB4F-6339-B096-2D31C3E5AB84}"/>
              </a:ext>
            </a:extLst>
          </p:cNvPr>
          <p:cNvSpPr txBox="1"/>
          <p:nvPr/>
        </p:nvSpPr>
        <p:spPr>
          <a:xfrm>
            <a:off x="10198228" y="6352"/>
            <a:ext cx="1995444" cy="6873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8" name="TextBox 7">
            <a:extLst>
              <a:ext uri="{FF2B5EF4-FFF2-40B4-BE49-F238E27FC236}">
                <a16:creationId xmlns:a16="http://schemas.microsoft.com/office/drawing/2014/main" id="{F10C58E6-57E5-DDD4-AF25-94323C04E56F}"/>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Tree>
    <p:extLst>
      <p:ext uri="{BB962C8B-B14F-4D97-AF65-F5344CB8AC3E}">
        <p14:creationId xmlns:p14="http://schemas.microsoft.com/office/powerpoint/2010/main" val="130452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72AB58-974F-4FE8-859A-35ECE75090B8}"/>
              </a:ext>
            </a:extLst>
          </p:cNvPr>
          <p:cNvSpPr/>
          <p:nvPr/>
        </p:nvSpPr>
        <p:spPr>
          <a:xfrm>
            <a:off x="0" y="169333"/>
            <a:ext cx="4226943" cy="675736"/>
          </a:xfrm>
          <a:prstGeom prst="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600" dirty="0">
                <a:solidFill>
                  <a:schemeClr val="bg1"/>
                </a:solidFill>
                <a:latin typeface="Calibri"/>
                <a:cs typeface="Calibri"/>
              </a:rPr>
              <a:t>Project Outcomes </a:t>
            </a:r>
          </a:p>
        </p:txBody>
      </p:sp>
      <p:sp>
        <p:nvSpPr>
          <p:cNvPr id="2" name="TextBox 1">
            <a:extLst>
              <a:ext uri="{FF2B5EF4-FFF2-40B4-BE49-F238E27FC236}">
                <a16:creationId xmlns:a16="http://schemas.microsoft.com/office/drawing/2014/main" id="{B938E513-FB4F-6339-B096-2D31C3E5AB84}"/>
              </a:ext>
            </a:extLst>
          </p:cNvPr>
          <p:cNvSpPr txBox="1"/>
          <p:nvPr/>
        </p:nvSpPr>
        <p:spPr>
          <a:xfrm>
            <a:off x="10198228" y="6352"/>
            <a:ext cx="1995444" cy="6873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8" name="TextBox 7">
            <a:extLst>
              <a:ext uri="{FF2B5EF4-FFF2-40B4-BE49-F238E27FC236}">
                <a16:creationId xmlns:a16="http://schemas.microsoft.com/office/drawing/2014/main" id="{F10C58E6-57E5-DDD4-AF25-94323C04E56F}"/>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
        <p:nvSpPr>
          <p:cNvPr id="3" name="Content Placeholder 2">
            <a:extLst>
              <a:ext uri="{FF2B5EF4-FFF2-40B4-BE49-F238E27FC236}">
                <a16:creationId xmlns:a16="http://schemas.microsoft.com/office/drawing/2014/main" id="{C28CD1B7-0A06-1EAE-492A-74B22625161B}"/>
              </a:ext>
            </a:extLst>
          </p:cNvPr>
          <p:cNvSpPr>
            <a:spLocks noGrp="1"/>
          </p:cNvSpPr>
          <p:nvPr/>
        </p:nvSpPr>
        <p:spPr>
          <a:xfrm>
            <a:off x="1695717" y="1145028"/>
            <a:ext cx="9906000" cy="5528004"/>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buFont typeface="Arial" panose="020B0604020202020204" pitchFamily="34" charset="0"/>
              <a:buChar char="•"/>
            </a:pPr>
            <a:r>
              <a:rPr lang="en-US" sz="3200" b="0" dirty="0">
                <a:solidFill>
                  <a:srgbClr val="374151"/>
                </a:solidFill>
                <a:latin typeface="Calibri"/>
                <a:cs typeface="Calibri"/>
              </a:rPr>
              <a:t> </a:t>
            </a:r>
            <a:r>
              <a:rPr lang="en-US" sz="3200" b="0" i="0" dirty="0">
                <a:solidFill>
                  <a:srgbClr val="374151"/>
                </a:solidFill>
                <a:effectLst/>
                <a:latin typeface="Calibri"/>
                <a:cs typeface="Calibri"/>
              </a:rPr>
              <a:t>Gained insights into using technologies such as React.js, Spring Boot, and MongoDB.</a:t>
            </a:r>
            <a:endParaRPr lang="en-US" sz="3200" b="0">
              <a:latin typeface="Calibri"/>
              <a:cs typeface="Calibri"/>
            </a:endParaRPr>
          </a:p>
          <a:p>
            <a:pPr>
              <a:lnSpc>
                <a:spcPct val="100000"/>
              </a:lnSpc>
              <a:buFont typeface="Arial" panose="020B0604020202020204" pitchFamily="34" charset="0"/>
              <a:buChar char="•"/>
            </a:pPr>
            <a:r>
              <a:rPr lang="en-US" sz="3200" b="0" dirty="0">
                <a:solidFill>
                  <a:srgbClr val="374151"/>
                </a:solidFill>
                <a:latin typeface="Calibri"/>
                <a:cs typeface="Calibri"/>
              </a:rPr>
              <a:t> </a:t>
            </a:r>
            <a:r>
              <a:rPr lang="en-US" sz="3200" b="0" i="0" dirty="0">
                <a:solidFill>
                  <a:srgbClr val="374151"/>
                </a:solidFill>
                <a:effectLst/>
                <a:latin typeface="Calibri"/>
                <a:cs typeface="Calibri"/>
              </a:rPr>
              <a:t>Acquired hands-on experience in full-stack development, integrating front-end and back-end components </a:t>
            </a:r>
            <a:r>
              <a:rPr lang="en-US" sz="3200" b="0" dirty="0">
                <a:solidFill>
                  <a:srgbClr val="374151"/>
                </a:solidFill>
                <a:latin typeface="Calibri"/>
                <a:cs typeface="Calibri"/>
              </a:rPr>
              <a:t>seamlessly,  and development tools like Eclipse neon3, MongoDB Compass , Spring Tool Suit(STS), Microsoft VS Code, Visual Paradigm and Enterprise Architect.</a:t>
            </a:r>
            <a:endParaRPr lang="en-US" sz="3200" b="0" i="0" dirty="0">
              <a:solidFill>
                <a:srgbClr val="374151"/>
              </a:solidFill>
              <a:effectLst/>
              <a:latin typeface="Calibri"/>
              <a:cs typeface="Calibri"/>
            </a:endParaRPr>
          </a:p>
          <a:p>
            <a:pPr>
              <a:lnSpc>
                <a:spcPct val="100000"/>
              </a:lnSpc>
              <a:buFont typeface="Arial" panose="020B0604020202020204" pitchFamily="34" charset="0"/>
              <a:buChar char="•"/>
            </a:pPr>
            <a:r>
              <a:rPr lang="en-US" sz="3200" b="0" dirty="0">
                <a:solidFill>
                  <a:srgbClr val="374151"/>
                </a:solidFill>
                <a:latin typeface="Calibri"/>
                <a:cs typeface="Calibri"/>
              </a:rPr>
              <a:t> </a:t>
            </a:r>
            <a:r>
              <a:rPr lang="en-US" sz="3200" b="0" i="0" dirty="0">
                <a:solidFill>
                  <a:srgbClr val="374151"/>
                </a:solidFill>
                <a:effectLst/>
                <a:latin typeface="Calibri"/>
                <a:cs typeface="Calibri"/>
              </a:rPr>
              <a:t>Enhanced problem-solving skills through identifying and resolving technical challenges.</a:t>
            </a:r>
          </a:p>
          <a:p>
            <a:pPr marL="0" indent="0">
              <a:lnSpc>
                <a:spcPct val="110000"/>
              </a:lnSpc>
              <a:buNone/>
            </a:pPr>
            <a:br>
              <a:rPr lang="en-US" sz="3200" dirty="0"/>
            </a:br>
            <a:endParaRPr lang="en-IN" sz="3200" dirty="0"/>
          </a:p>
        </p:txBody>
      </p:sp>
    </p:spTree>
    <p:extLst>
      <p:ext uri="{BB962C8B-B14F-4D97-AF65-F5344CB8AC3E}">
        <p14:creationId xmlns:p14="http://schemas.microsoft.com/office/powerpoint/2010/main" val="255653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BFFA19C9-2489-12DF-E795-0B3F5752CC4D}"/>
              </a:ext>
            </a:extLst>
          </p:cNvPr>
          <p:cNvSpPr/>
          <p:nvPr/>
        </p:nvSpPr>
        <p:spPr>
          <a:xfrm>
            <a:off x="2699109" y="1308977"/>
            <a:ext cx="6786112" cy="4313207"/>
          </a:xfrm>
          <a:prstGeom prst="ellipse">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5AD2878-2F47-15B9-F14B-5E8D8C804318}"/>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
        <p:nvSpPr>
          <p:cNvPr id="2" name="TextBox 1">
            <a:extLst>
              <a:ext uri="{FF2B5EF4-FFF2-40B4-BE49-F238E27FC236}">
                <a16:creationId xmlns:a16="http://schemas.microsoft.com/office/drawing/2014/main" id="{B938E513-FB4F-6339-B096-2D31C3E5AB84}"/>
              </a:ext>
            </a:extLst>
          </p:cNvPr>
          <p:cNvSpPr txBox="1"/>
          <p:nvPr/>
        </p:nvSpPr>
        <p:spPr>
          <a:xfrm>
            <a:off x="10198228" y="6352"/>
            <a:ext cx="1995444" cy="6873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8" name="Oval 7">
            <a:extLst>
              <a:ext uri="{FF2B5EF4-FFF2-40B4-BE49-F238E27FC236}">
                <a16:creationId xmlns:a16="http://schemas.microsoft.com/office/drawing/2014/main" id="{5761E6DD-41D9-3C2A-EAE3-CDB5624952EA}"/>
              </a:ext>
            </a:extLst>
          </p:cNvPr>
          <p:cNvSpPr/>
          <p:nvPr/>
        </p:nvSpPr>
        <p:spPr>
          <a:xfrm>
            <a:off x="3047679" y="1603873"/>
            <a:ext cx="6139132" cy="3680605"/>
          </a:xfrm>
          <a:prstGeom prst="ellipse">
            <a:avLst/>
          </a:prstGeom>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03E9168-2ABA-7E94-3A7A-C1CFE7F4A344}"/>
              </a:ext>
            </a:extLst>
          </p:cNvPr>
          <p:cNvSpPr/>
          <p:nvPr/>
        </p:nvSpPr>
        <p:spPr>
          <a:xfrm>
            <a:off x="3391776" y="1893339"/>
            <a:ext cx="5405889" cy="3163018"/>
          </a:xfrm>
          <a:prstGeom prst="ellipse">
            <a:avLst/>
          </a:prstGeom>
          <a:solidFill>
            <a:schemeClr val="bg1">
              <a:lumMod val="85000"/>
            </a:schemeClr>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tx2">
                    <a:lumMod val="75000"/>
                    <a:lumOff val="25000"/>
                  </a:schemeClr>
                </a:solidFill>
                <a:latin typeface="Arial"/>
                <a:cs typeface="Arial"/>
              </a:rPr>
              <a:t>Q</a:t>
            </a:r>
            <a:r>
              <a:rPr lang="en-US" sz="9600" dirty="0">
                <a:solidFill>
                  <a:srgbClr val="000000"/>
                </a:solidFill>
                <a:latin typeface="Arial"/>
                <a:cs typeface="Arial"/>
              </a:rPr>
              <a:t>&amp;</a:t>
            </a:r>
            <a:r>
              <a:rPr lang="en-US" sz="9600" dirty="0">
                <a:solidFill>
                  <a:srgbClr val="B80202"/>
                </a:solidFill>
                <a:latin typeface="Arial"/>
                <a:cs typeface="Arial"/>
              </a:rPr>
              <a:t>A</a:t>
            </a:r>
            <a:r>
              <a:rPr lang="en-US" sz="9600" dirty="0">
                <a:solidFill>
                  <a:srgbClr val="000000"/>
                </a:solidFill>
                <a:latin typeface="Arial"/>
                <a:cs typeface="Arial"/>
              </a:rPr>
              <a:t>?</a:t>
            </a:r>
            <a:endParaRPr lang="en-US" dirty="0"/>
          </a:p>
        </p:txBody>
      </p:sp>
    </p:spTree>
    <p:extLst>
      <p:ext uri="{BB962C8B-B14F-4D97-AF65-F5344CB8AC3E}">
        <p14:creationId xmlns:p14="http://schemas.microsoft.com/office/powerpoint/2010/main" val="58288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155095-C455-BE38-57F9-3B9964EBE9A8}"/>
              </a:ext>
            </a:extLst>
          </p:cNvPr>
          <p:cNvSpPr txBox="1"/>
          <p:nvPr/>
        </p:nvSpPr>
        <p:spPr>
          <a:xfrm>
            <a:off x="6659273" y="5571385"/>
            <a:ext cx="536275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6600" dirty="0">
                <a:solidFill>
                  <a:schemeClr val="tx2">
                    <a:lumMod val="75000"/>
                    <a:lumOff val="25000"/>
                  </a:schemeClr>
                </a:solidFill>
                <a:latin typeface="Arial"/>
                <a:cs typeface="Arial"/>
              </a:rPr>
              <a:t>THANK</a:t>
            </a:r>
            <a:r>
              <a:rPr lang="en-US" sz="6600" dirty="0">
                <a:latin typeface="Arial"/>
                <a:cs typeface="Arial"/>
              </a:rPr>
              <a:t> </a:t>
            </a:r>
            <a:r>
              <a:rPr lang="en-US" sz="6600" dirty="0">
                <a:solidFill>
                  <a:srgbClr val="B80202"/>
                </a:solidFill>
                <a:latin typeface="Arial"/>
                <a:cs typeface="Arial"/>
              </a:rPr>
              <a:t>YOU</a:t>
            </a:r>
            <a:endParaRPr lang="en-US" sz="6600">
              <a:solidFill>
                <a:srgbClr val="B80202"/>
              </a:solidFill>
              <a:cs typeface="Arial"/>
            </a:endParaRPr>
          </a:p>
        </p:txBody>
      </p:sp>
    </p:spTree>
    <p:extLst>
      <p:ext uri="{BB962C8B-B14F-4D97-AF65-F5344CB8AC3E}">
        <p14:creationId xmlns:p14="http://schemas.microsoft.com/office/powerpoint/2010/main" val="222182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CF7840-103D-0E45-10A6-B724DAF94C39}"/>
              </a:ext>
            </a:extLst>
          </p:cNvPr>
          <p:cNvSpPr/>
          <p:nvPr/>
        </p:nvSpPr>
        <p:spPr>
          <a:xfrm>
            <a:off x="0" y="169333"/>
            <a:ext cx="2918603" cy="675736"/>
          </a:xfrm>
          <a:prstGeom prst="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solidFill>
                  <a:schemeClr val="bg1"/>
                </a:solidFill>
                <a:latin typeface="Calibri"/>
                <a:cs typeface="Calibri"/>
              </a:rPr>
              <a:t>Overview</a:t>
            </a:r>
            <a:endParaRPr lang="en-US"/>
          </a:p>
        </p:txBody>
      </p:sp>
      <p:sp>
        <p:nvSpPr>
          <p:cNvPr id="2" name="TextBox 1">
            <a:extLst>
              <a:ext uri="{FF2B5EF4-FFF2-40B4-BE49-F238E27FC236}">
                <a16:creationId xmlns:a16="http://schemas.microsoft.com/office/drawing/2014/main" id="{68A2A92D-8C45-F59E-C93D-5A91EE511278}"/>
              </a:ext>
            </a:extLst>
          </p:cNvPr>
          <p:cNvSpPr txBox="1"/>
          <p:nvPr/>
        </p:nvSpPr>
        <p:spPr>
          <a:xfrm>
            <a:off x="1657229" y="990120"/>
            <a:ext cx="9523242" cy="49059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Calibri"/>
                <a:cs typeface="Arial"/>
              </a:rPr>
              <a:t>HealthSure</a:t>
            </a:r>
            <a:r>
              <a:rPr lang="en-US" sz="3200" b="0" dirty="0">
                <a:latin typeface="Arial"/>
                <a:cs typeface="Arial"/>
              </a:rPr>
              <a:t> </a:t>
            </a:r>
            <a:r>
              <a:rPr lang="en-US" sz="2600" b="0" dirty="0">
                <a:latin typeface="Arial"/>
                <a:cs typeface="Arial"/>
              </a:rPr>
              <a:t>hospital needs to automate the patient admission, discharge &amp; transfer process (Room Transfer) which is currently depending on huge manual interventions. </a:t>
            </a:r>
            <a:endParaRPr lang="en-US" sz="2600">
              <a:latin typeface="Arial"/>
              <a:cs typeface="Arial"/>
            </a:endParaRPr>
          </a:p>
          <a:p>
            <a:pPr algn="l"/>
            <a:endParaRPr lang="en-US" sz="2600" b="0" dirty="0">
              <a:latin typeface="Arial"/>
              <a:cs typeface="Arial"/>
            </a:endParaRPr>
          </a:p>
          <a:p>
            <a:pPr algn="l"/>
            <a:r>
              <a:rPr lang="en-US" sz="2600" b="0" dirty="0">
                <a:latin typeface="Arial"/>
                <a:cs typeface="Arial"/>
              </a:rPr>
              <a:t>Based on their customer feedbacks , they want to build a web application which eases these process. </a:t>
            </a:r>
            <a:endParaRPr lang="en-US" sz="2600">
              <a:latin typeface="Arial"/>
              <a:cs typeface="Arial"/>
            </a:endParaRPr>
          </a:p>
          <a:p>
            <a:pPr algn="l"/>
            <a:endParaRPr lang="en-US" sz="2600" b="0" dirty="0">
              <a:latin typeface="Arial"/>
              <a:cs typeface="Arial"/>
            </a:endParaRPr>
          </a:p>
          <a:p>
            <a:pPr algn="l"/>
            <a:r>
              <a:rPr lang="en-US" sz="2600" b="0" dirty="0">
                <a:latin typeface="Arial"/>
                <a:cs typeface="Arial"/>
              </a:rPr>
              <a:t>The complete system should be automated including the insurance clearance which is raised by the patient. This module will support only cash less based services provided by the insurance agencies.</a:t>
            </a:r>
            <a:endParaRPr lang="en-US" sz="2600">
              <a:latin typeface="Arial"/>
              <a:cs typeface="Arial"/>
            </a:endParaRPr>
          </a:p>
        </p:txBody>
      </p:sp>
      <p:sp>
        <p:nvSpPr>
          <p:cNvPr id="11" name="TextBox 10">
            <a:extLst>
              <a:ext uri="{FF2B5EF4-FFF2-40B4-BE49-F238E27FC236}">
                <a16:creationId xmlns:a16="http://schemas.microsoft.com/office/drawing/2014/main" id="{C87BE429-30E5-53E8-4294-4DC5F1F29353}"/>
              </a:ext>
            </a:extLst>
          </p:cNvPr>
          <p:cNvSpPr txBox="1"/>
          <p:nvPr/>
        </p:nvSpPr>
        <p:spPr>
          <a:xfrm>
            <a:off x="10198228" y="6352"/>
            <a:ext cx="1995444" cy="6873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13" name="TextBox 12">
            <a:extLst>
              <a:ext uri="{FF2B5EF4-FFF2-40B4-BE49-F238E27FC236}">
                <a16:creationId xmlns:a16="http://schemas.microsoft.com/office/drawing/2014/main" id="{F98DDC2C-8977-49CF-3C1F-EC0357D5B393}"/>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Tree>
    <p:extLst>
      <p:ext uri="{BB962C8B-B14F-4D97-AF65-F5344CB8AC3E}">
        <p14:creationId xmlns:p14="http://schemas.microsoft.com/office/powerpoint/2010/main" val="402702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CF7840-103D-0E45-10A6-B724DAF94C39}"/>
              </a:ext>
            </a:extLst>
          </p:cNvPr>
          <p:cNvSpPr/>
          <p:nvPr/>
        </p:nvSpPr>
        <p:spPr>
          <a:xfrm>
            <a:off x="0" y="169333"/>
            <a:ext cx="3321169" cy="675736"/>
          </a:xfrm>
          <a:prstGeom prst="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600" dirty="0">
                <a:solidFill>
                  <a:schemeClr val="bg1"/>
                </a:solidFill>
                <a:latin typeface="Calibri"/>
                <a:cs typeface="Calibri"/>
              </a:rPr>
              <a:t>Architecture</a:t>
            </a:r>
            <a:endParaRPr lang="en-US" dirty="0"/>
          </a:p>
        </p:txBody>
      </p:sp>
      <p:grpSp>
        <p:nvGrpSpPr>
          <p:cNvPr id="34" name="Group 33">
            <a:extLst>
              <a:ext uri="{FF2B5EF4-FFF2-40B4-BE49-F238E27FC236}">
                <a16:creationId xmlns:a16="http://schemas.microsoft.com/office/drawing/2014/main" id="{70194936-92C8-61D9-49BA-71A065F6039F}"/>
              </a:ext>
            </a:extLst>
          </p:cNvPr>
          <p:cNvGrpSpPr>
            <a:grpSpLocks/>
          </p:cNvGrpSpPr>
          <p:nvPr/>
        </p:nvGrpSpPr>
        <p:grpSpPr bwMode="auto">
          <a:xfrm>
            <a:off x="3050871" y="844827"/>
            <a:ext cx="7313101" cy="4793806"/>
            <a:chOff x="3267075" y="1590675"/>
            <a:chExt cx="6007" cy="4481"/>
          </a:xfrm>
        </p:grpSpPr>
        <p:sp>
          <p:nvSpPr>
            <p:cNvPr id="35" name="AutoShape 18">
              <a:extLst>
                <a:ext uri="{FF2B5EF4-FFF2-40B4-BE49-F238E27FC236}">
                  <a16:creationId xmlns:a16="http://schemas.microsoft.com/office/drawing/2014/main" id="{E500358C-F8AE-773C-DC76-9B7C0C231275}"/>
                </a:ext>
              </a:extLst>
            </p:cNvPr>
            <p:cNvSpPr>
              <a:spLocks noChangeArrowheads="1"/>
            </p:cNvSpPr>
            <p:nvPr/>
          </p:nvSpPr>
          <p:spPr bwMode="auto">
            <a:xfrm>
              <a:off x="3269450" y="1590675"/>
              <a:ext cx="1258" cy="397"/>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b="1" dirty="0">
                  <a:latin typeface="Calibri"/>
                  <a:ea typeface="PMingLiU"/>
                  <a:cs typeface="Calibri"/>
                </a:rPr>
                <a:t>USER</a:t>
              </a:r>
              <a:endParaRPr lang="en-US" sz="2000" b="1">
                <a:latin typeface="Calibri"/>
                <a:ea typeface="PMingLiU"/>
                <a:cs typeface="Calibri"/>
              </a:endParaRPr>
            </a:p>
          </p:txBody>
        </p:sp>
        <p:sp>
          <p:nvSpPr>
            <p:cNvPr id="36" name="AutoShape 19">
              <a:extLst>
                <a:ext uri="{FF2B5EF4-FFF2-40B4-BE49-F238E27FC236}">
                  <a16:creationId xmlns:a16="http://schemas.microsoft.com/office/drawing/2014/main" id="{46329AE8-0261-86EE-6BD1-C45A2B2C8227}"/>
                </a:ext>
              </a:extLst>
            </p:cNvPr>
            <p:cNvSpPr>
              <a:spLocks noChangeArrowheads="1"/>
            </p:cNvSpPr>
            <p:nvPr/>
          </p:nvSpPr>
          <p:spPr bwMode="auto">
            <a:xfrm>
              <a:off x="3267075" y="1591642"/>
              <a:ext cx="6007" cy="419"/>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b="1" dirty="0">
                  <a:latin typeface="Calibri"/>
                  <a:ea typeface="PMingLiU"/>
                  <a:cs typeface="Calibri"/>
                </a:rPr>
                <a:t>PRESENTATION LAYER</a:t>
              </a:r>
              <a:endParaRPr lang="en-US" sz="2000" b="1">
                <a:latin typeface="Calibri"/>
                <a:ea typeface="PMingLiU"/>
                <a:cs typeface="Calibri"/>
              </a:endParaRPr>
            </a:p>
          </p:txBody>
        </p:sp>
        <p:sp>
          <p:nvSpPr>
            <p:cNvPr id="37" name="AutoShape 20">
              <a:extLst>
                <a:ext uri="{FF2B5EF4-FFF2-40B4-BE49-F238E27FC236}">
                  <a16:creationId xmlns:a16="http://schemas.microsoft.com/office/drawing/2014/main" id="{18C4018F-5325-77B8-6081-C30689CB7881}"/>
                </a:ext>
              </a:extLst>
            </p:cNvPr>
            <p:cNvSpPr>
              <a:spLocks noChangeArrowheads="1"/>
            </p:cNvSpPr>
            <p:nvPr/>
          </p:nvSpPr>
          <p:spPr bwMode="auto">
            <a:xfrm>
              <a:off x="3267075" y="1592641"/>
              <a:ext cx="2172" cy="397"/>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b="1" dirty="0">
                  <a:latin typeface="Calibri"/>
                  <a:ea typeface="PMingLiU"/>
                  <a:cs typeface="Calibri"/>
                </a:rPr>
                <a:t>BUSINESS LAYER</a:t>
              </a:r>
              <a:endParaRPr lang="en-US" sz="2000" b="1">
                <a:latin typeface="Calibri"/>
                <a:ea typeface="PMingLiU"/>
                <a:cs typeface="Calibri"/>
              </a:endParaRPr>
            </a:p>
          </p:txBody>
        </p:sp>
        <p:sp>
          <p:nvSpPr>
            <p:cNvPr id="38" name="AutoShape 21">
              <a:extLst>
                <a:ext uri="{FF2B5EF4-FFF2-40B4-BE49-F238E27FC236}">
                  <a16:creationId xmlns:a16="http://schemas.microsoft.com/office/drawing/2014/main" id="{EC639750-715E-2568-2481-DBC24FE27E25}"/>
                </a:ext>
              </a:extLst>
            </p:cNvPr>
            <p:cNvSpPr>
              <a:spLocks noChangeArrowheads="1"/>
            </p:cNvSpPr>
            <p:nvPr/>
          </p:nvSpPr>
          <p:spPr bwMode="auto">
            <a:xfrm>
              <a:off x="3271039" y="1592674"/>
              <a:ext cx="1946" cy="387"/>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b="1" dirty="0">
                  <a:latin typeface="Calibri"/>
                  <a:ea typeface="PMingLiU"/>
                  <a:cs typeface="Calibri"/>
                </a:rPr>
                <a:t>SERVICE LAYER</a:t>
              </a:r>
              <a:endParaRPr lang="en-US" sz="2000" b="1" dirty="0">
                <a:latin typeface="Calibri"/>
                <a:ea typeface="PMingLiU"/>
                <a:cs typeface="Calibri"/>
              </a:endParaRPr>
            </a:p>
          </p:txBody>
        </p:sp>
        <p:sp>
          <p:nvSpPr>
            <p:cNvPr id="39" name="AutoShape 22">
              <a:extLst>
                <a:ext uri="{FF2B5EF4-FFF2-40B4-BE49-F238E27FC236}">
                  <a16:creationId xmlns:a16="http://schemas.microsoft.com/office/drawing/2014/main" id="{086FF58E-6E28-F962-90C0-7DBDCD5A647A}"/>
                </a:ext>
              </a:extLst>
            </p:cNvPr>
            <p:cNvSpPr>
              <a:spLocks noChangeArrowheads="1"/>
            </p:cNvSpPr>
            <p:nvPr/>
          </p:nvSpPr>
          <p:spPr bwMode="auto">
            <a:xfrm>
              <a:off x="3267075" y="1593717"/>
              <a:ext cx="6007" cy="397"/>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b="1" dirty="0">
                  <a:latin typeface="Calibri"/>
                  <a:ea typeface="PMingLiU"/>
                  <a:cs typeface="Calibri"/>
                </a:rPr>
                <a:t>DATA ACCESS LAYER</a:t>
              </a:r>
              <a:endParaRPr lang="en-US" sz="2000" b="1" dirty="0">
                <a:latin typeface="Calibri"/>
                <a:ea typeface="PMingLiU"/>
                <a:cs typeface="Calibri"/>
              </a:endParaRPr>
            </a:p>
          </p:txBody>
        </p:sp>
        <p:sp>
          <p:nvSpPr>
            <p:cNvPr id="40" name="AutoShape 23">
              <a:extLst>
                <a:ext uri="{FF2B5EF4-FFF2-40B4-BE49-F238E27FC236}">
                  <a16:creationId xmlns:a16="http://schemas.microsoft.com/office/drawing/2014/main" id="{BC25E5B3-84C4-5BA9-D217-90810C568047}"/>
                </a:ext>
              </a:extLst>
            </p:cNvPr>
            <p:cNvSpPr>
              <a:spLocks noChangeArrowheads="1"/>
            </p:cNvSpPr>
            <p:nvPr/>
          </p:nvSpPr>
          <p:spPr bwMode="auto">
            <a:xfrm>
              <a:off x="3267075" y="1594749"/>
              <a:ext cx="6007" cy="407"/>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b="1" dirty="0">
                  <a:latin typeface="Calibri"/>
                  <a:ea typeface="PMingLiU"/>
                  <a:cs typeface="Calibri"/>
                </a:rPr>
                <a:t>DATA LAYER</a:t>
              </a:r>
              <a:endParaRPr lang="en-US" sz="2000" b="1" dirty="0">
                <a:latin typeface="Calibri"/>
                <a:ea typeface="PMingLiU"/>
                <a:cs typeface="Calibri"/>
              </a:endParaRPr>
            </a:p>
          </p:txBody>
        </p:sp>
        <p:cxnSp>
          <p:nvCxnSpPr>
            <p:cNvPr id="41" name="AutoShape 24">
              <a:extLst>
                <a:ext uri="{FF2B5EF4-FFF2-40B4-BE49-F238E27FC236}">
                  <a16:creationId xmlns:a16="http://schemas.microsoft.com/office/drawing/2014/main" id="{7F2AA5DB-AA93-9AD6-1624-CB9AABBBA5BA}"/>
                </a:ext>
              </a:extLst>
            </p:cNvPr>
            <p:cNvCxnSpPr>
              <a:cxnSpLocks noChangeShapeType="1"/>
            </p:cNvCxnSpPr>
            <p:nvPr/>
          </p:nvCxnSpPr>
          <p:spPr bwMode="auto">
            <a:xfrm>
              <a:off x="3270095" y="1591072"/>
              <a:ext cx="1" cy="570"/>
            </a:xfrm>
            <a:prstGeom prst="straightConnector1">
              <a:avLst/>
            </a:prstGeom>
            <a:noFill/>
            <a:ln w="9525">
              <a:solidFill>
                <a:schemeClr val="tx2">
                  <a:lumMod val="75000"/>
                  <a:lumOff val="25000"/>
                </a:schemeClr>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2" name="AutoShape 25">
              <a:extLst>
                <a:ext uri="{FF2B5EF4-FFF2-40B4-BE49-F238E27FC236}">
                  <a16:creationId xmlns:a16="http://schemas.microsoft.com/office/drawing/2014/main" id="{6FC966BA-8E0F-3273-B11B-387575D3D8DB}"/>
                </a:ext>
              </a:extLst>
            </p:cNvPr>
            <p:cNvCxnSpPr>
              <a:cxnSpLocks noChangeShapeType="1"/>
            </p:cNvCxnSpPr>
            <p:nvPr/>
          </p:nvCxnSpPr>
          <p:spPr bwMode="auto">
            <a:xfrm>
              <a:off x="3268171" y="1592062"/>
              <a:ext cx="11" cy="602"/>
            </a:xfrm>
            <a:prstGeom prst="straightConnector1">
              <a:avLst/>
            </a:prstGeom>
            <a:noFill/>
            <a:ln w="9525">
              <a:solidFill>
                <a:schemeClr val="tx2">
                  <a:lumMod val="75000"/>
                  <a:lumOff val="25000"/>
                </a:schemeClr>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3" name="AutoShape 26">
              <a:extLst>
                <a:ext uri="{FF2B5EF4-FFF2-40B4-BE49-F238E27FC236}">
                  <a16:creationId xmlns:a16="http://schemas.microsoft.com/office/drawing/2014/main" id="{DA26998C-B09E-73ED-D524-C779A26D96F0}"/>
                </a:ext>
              </a:extLst>
            </p:cNvPr>
            <p:cNvCxnSpPr>
              <a:cxnSpLocks noChangeShapeType="1"/>
            </p:cNvCxnSpPr>
            <p:nvPr/>
          </p:nvCxnSpPr>
          <p:spPr bwMode="auto">
            <a:xfrm>
              <a:off x="3272040" y="1592062"/>
              <a:ext cx="0" cy="612"/>
            </a:xfrm>
            <a:prstGeom prst="straightConnector1">
              <a:avLst/>
            </a:prstGeom>
            <a:noFill/>
            <a:ln w="9525">
              <a:solidFill>
                <a:schemeClr val="tx2">
                  <a:lumMod val="75000"/>
                  <a:lumOff val="25000"/>
                </a:schemeClr>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4" name="AutoShape 27">
              <a:extLst>
                <a:ext uri="{FF2B5EF4-FFF2-40B4-BE49-F238E27FC236}">
                  <a16:creationId xmlns:a16="http://schemas.microsoft.com/office/drawing/2014/main" id="{1FA4C365-5639-7516-A788-101D3320A49F}"/>
                </a:ext>
              </a:extLst>
            </p:cNvPr>
            <p:cNvCxnSpPr>
              <a:cxnSpLocks noChangeShapeType="1"/>
            </p:cNvCxnSpPr>
            <p:nvPr/>
          </p:nvCxnSpPr>
          <p:spPr bwMode="auto">
            <a:xfrm>
              <a:off x="3269246" y="1592846"/>
              <a:ext cx="1794" cy="0"/>
            </a:xfrm>
            <a:prstGeom prst="straightConnector1">
              <a:avLst/>
            </a:prstGeom>
            <a:noFill/>
            <a:ln w="9525">
              <a:solidFill>
                <a:schemeClr val="tx2">
                  <a:lumMod val="75000"/>
                  <a:lumOff val="25000"/>
                </a:schemeClr>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5" name="AutoShape 28">
              <a:extLst>
                <a:ext uri="{FF2B5EF4-FFF2-40B4-BE49-F238E27FC236}">
                  <a16:creationId xmlns:a16="http://schemas.microsoft.com/office/drawing/2014/main" id="{97B86776-60E5-A34F-DC9E-1C452991C1B4}"/>
                </a:ext>
              </a:extLst>
            </p:cNvPr>
            <p:cNvCxnSpPr>
              <a:cxnSpLocks noChangeShapeType="1"/>
            </p:cNvCxnSpPr>
            <p:nvPr/>
          </p:nvCxnSpPr>
          <p:spPr bwMode="auto">
            <a:xfrm>
              <a:off x="3268182" y="1593061"/>
              <a:ext cx="0" cy="656"/>
            </a:xfrm>
            <a:prstGeom prst="straightConnector1">
              <a:avLst/>
            </a:prstGeom>
            <a:noFill/>
            <a:ln w="9525">
              <a:solidFill>
                <a:schemeClr val="tx2">
                  <a:lumMod val="75000"/>
                  <a:lumOff val="25000"/>
                </a:schemeClr>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6" name="AutoShape 29">
              <a:extLst>
                <a:ext uri="{FF2B5EF4-FFF2-40B4-BE49-F238E27FC236}">
                  <a16:creationId xmlns:a16="http://schemas.microsoft.com/office/drawing/2014/main" id="{57819D7E-5450-F681-98C5-B09A987D9BDA}"/>
                </a:ext>
              </a:extLst>
            </p:cNvPr>
            <p:cNvCxnSpPr>
              <a:cxnSpLocks noChangeShapeType="1"/>
            </p:cNvCxnSpPr>
            <p:nvPr/>
          </p:nvCxnSpPr>
          <p:spPr bwMode="auto">
            <a:xfrm>
              <a:off x="3272040" y="1593061"/>
              <a:ext cx="0" cy="656"/>
            </a:xfrm>
            <a:prstGeom prst="straightConnector1">
              <a:avLst/>
            </a:prstGeom>
            <a:noFill/>
            <a:ln w="9525">
              <a:solidFill>
                <a:schemeClr val="tx2">
                  <a:lumMod val="75000"/>
                  <a:lumOff val="25000"/>
                </a:schemeClr>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7" name="AutoShape 30">
              <a:extLst>
                <a:ext uri="{FF2B5EF4-FFF2-40B4-BE49-F238E27FC236}">
                  <a16:creationId xmlns:a16="http://schemas.microsoft.com/office/drawing/2014/main" id="{3A49F975-BD7C-0151-3762-638C78CF64FA}"/>
                </a:ext>
              </a:extLst>
            </p:cNvPr>
            <p:cNvCxnSpPr>
              <a:cxnSpLocks noChangeShapeType="1"/>
            </p:cNvCxnSpPr>
            <p:nvPr/>
          </p:nvCxnSpPr>
          <p:spPr bwMode="auto">
            <a:xfrm>
              <a:off x="3270095" y="1594114"/>
              <a:ext cx="0" cy="634"/>
            </a:xfrm>
            <a:prstGeom prst="straightConnector1">
              <a:avLst/>
            </a:prstGeom>
            <a:noFill/>
            <a:ln w="9525">
              <a:solidFill>
                <a:schemeClr val="tx2">
                  <a:lumMod val="75000"/>
                  <a:lumOff val="25000"/>
                </a:schemeClr>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2" name="TextBox 1">
            <a:extLst>
              <a:ext uri="{FF2B5EF4-FFF2-40B4-BE49-F238E27FC236}">
                <a16:creationId xmlns:a16="http://schemas.microsoft.com/office/drawing/2014/main" id="{B938E513-FB4F-6339-B096-2D31C3E5AB84}"/>
              </a:ext>
            </a:extLst>
          </p:cNvPr>
          <p:cNvSpPr txBox="1"/>
          <p:nvPr/>
        </p:nvSpPr>
        <p:spPr>
          <a:xfrm>
            <a:off x="10198228" y="6352"/>
            <a:ext cx="1995444" cy="6873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7" name="TextBox 6">
            <a:extLst>
              <a:ext uri="{FF2B5EF4-FFF2-40B4-BE49-F238E27FC236}">
                <a16:creationId xmlns:a16="http://schemas.microsoft.com/office/drawing/2014/main" id="{A0C34588-2F60-0CB7-4BA9-CD1A7E451BA5}"/>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Tree>
    <p:extLst>
      <p:ext uri="{BB962C8B-B14F-4D97-AF65-F5344CB8AC3E}">
        <p14:creationId xmlns:p14="http://schemas.microsoft.com/office/powerpoint/2010/main" val="2557390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72AB58-974F-4FE8-859A-35ECE75090B8}"/>
              </a:ext>
            </a:extLst>
          </p:cNvPr>
          <p:cNvSpPr/>
          <p:nvPr/>
        </p:nvSpPr>
        <p:spPr>
          <a:xfrm>
            <a:off x="0" y="169333"/>
            <a:ext cx="4859547" cy="675736"/>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600" dirty="0">
                <a:solidFill>
                  <a:schemeClr val="bg1"/>
                </a:solidFill>
                <a:latin typeface="Calibri"/>
                <a:cs typeface="Calibri"/>
              </a:rPr>
              <a:t>Functional Modules</a:t>
            </a:r>
            <a:endParaRPr lang="en-US" dirty="0"/>
          </a:p>
        </p:txBody>
      </p:sp>
      <p:sp>
        <p:nvSpPr>
          <p:cNvPr id="2" name="TextBox 1">
            <a:extLst>
              <a:ext uri="{FF2B5EF4-FFF2-40B4-BE49-F238E27FC236}">
                <a16:creationId xmlns:a16="http://schemas.microsoft.com/office/drawing/2014/main" id="{D94C0BF0-129C-7BC2-CB6F-8D424FD1FF1B}"/>
              </a:ext>
            </a:extLst>
          </p:cNvPr>
          <p:cNvSpPr txBox="1"/>
          <p:nvPr/>
        </p:nvSpPr>
        <p:spPr>
          <a:xfrm>
            <a:off x="2072255" y="967116"/>
            <a:ext cx="10126133" cy="53368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chemeClr val="accent1"/>
                </a:solidFill>
                <a:latin typeface="Arial"/>
                <a:cs typeface="Arial"/>
              </a:rPr>
              <a:t>Patient </a:t>
            </a:r>
            <a:endParaRPr lang="en-US" sz="2400">
              <a:solidFill>
                <a:schemeClr val="accent1"/>
              </a:solidFill>
              <a:latin typeface="Arial"/>
              <a:cs typeface="Arial" charset="0"/>
            </a:endParaRPr>
          </a:p>
          <a:p>
            <a:pPr marL="285750" indent="-285750" algn="l">
              <a:buFont typeface="Wingdings" charset="0"/>
              <a:buChar char="§"/>
            </a:pPr>
            <a:r>
              <a:rPr lang="en-US" b="0" dirty="0">
                <a:latin typeface="Arial"/>
                <a:cs typeface="Arial"/>
              </a:rPr>
              <a:t>Able to view the availability of Rooms.</a:t>
            </a:r>
            <a:endParaRPr lang="en-US" dirty="0">
              <a:cs typeface="Arial"/>
            </a:endParaRPr>
          </a:p>
          <a:p>
            <a:pPr marL="285750" indent="-285750" algn="l">
              <a:buFont typeface="Wingdings" charset="0"/>
              <a:buChar char="§"/>
            </a:pPr>
            <a:r>
              <a:rPr lang="en-US" b="0" dirty="0">
                <a:latin typeface="Arial"/>
                <a:cs typeface="Arial"/>
              </a:rPr>
              <a:t>Book for a specific room / Request for Transfer the rooms.</a:t>
            </a:r>
            <a:endParaRPr lang="en-US" b="0" dirty="0">
              <a:cs typeface="Arial"/>
            </a:endParaRPr>
          </a:p>
          <a:p>
            <a:pPr marL="285750" indent="-285750" algn="l">
              <a:buFont typeface="Wingdings" charset="0"/>
              <a:buChar char="§"/>
            </a:pPr>
            <a:r>
              <a:rPr lang="en-US" b="0" dirty="0">
                <a:latin typeface="Arial"/>
                <a:cs typeface="Arial"/>
              </a:rPr>
              <a:t>Get the status of request.</a:t>
            </a:r>
            <a:endParaRPr lang="en-US" dirty="0">
              <a:cs typeface="Arial"/>
            </a:endParaRPr>
          </a:p>
          <a:p>
            <a:pPr marL="285750" indent="-285750" algn="l">
              <a:buFont typeface="Wingdings" charset="0"/>
              <a:buChar char="§"/>
            </a:pPr>
            <a:r>
              <a:rPr lang="en-US" b="0" dirty="0">
                <a:latin typeface="Arial"/>
                <a:cs typeface="Arial"/>
              </a:rPr>
              <a:t> Notifications on Discharge.</a:t>
            </a:r>
            <a:endParaRPr lang="en-US" dirty="0">
              <a:cs typeface="Arial"/>
            </a:endParaRPr>
          </a:p>
          <a:p>
            <a:pPr marL="285750" indent="-285750" algn="l">
              <a:buFont typeface="Wingdings" charset="0"/>
              <a:buChar char="§"/>
            </a:pPr>
            <a:r>
              <a:rPr lang="en-US" b="0" dirty="0">
                <a:latin typeface="Arial"/>
                <a:cs typeface="Arial"/>
              </a:rPr>
              <a:t> Follow procedure of cashless services. </a:t>
            </a:r>
            <a:endParaRPr lang="en-US">
              <a:cs typeface="Arial"/>
            </a:endParaRPr>
          </a:p>
          <a:p>
            <a:pPr algn="l"/>
            <a:r>
              <a:rPr lang="en-US" sz="2400" dirty="0">
                <a:solidFill>
                  <a:schemeClr val="accent1"/>
                </a:solidFill>
                <a:latin typeface="Arial"/>
                <a:cs typeface="Arial"/>
              </a:rPr>
              <a:t>HOSPITAL ADMIN </a:t>
            </a:r>
            <a:endParaRPr lang="en-US" sz="2400" dirty="0">
              <a:solidFill>
                <a:schemeClr val="accent1"/>
              </a:solidFill>
              <a:cs typeface="Arial"/>
            </a:endParaRPr>
          </a:p>
          <a:p>
            <a:pPr marL="285750" indent="-285750" algn="l">
              <a:buFont typeface="Wingdings" charset="0"/>
              <a:buChar char="§"/>
            </a:pPr>
            <a:r>
              <a:rPr lang="en-US" b="0" dirty="0">
                <a:latin typeface="Arial"/>
                <a:cs typeface="Arial"/>
              </a:rPr>
              <a:t>Access all the patient request.</a:t>
            </a:r>
            <a:endParaRPr lang="en-US" dirty="0">
              <a:cs typeface="Arial"/>
            </a:endParaRPr>
          </a:p>
          <a:p>
            <a:pPr marL="285750" indent="-285750" algn="l">
              <a:buFont typeface="Wingdings" charset="0"/>
              <a:buChar char="§"/>
            </a:pPr>
            <a:r>
              <a:rPr lang="en-US" b="0" dirty="0">
                <a:latin typeface="Arial"/>
                <a:cs typeface="Arial"/>
              </a:rPr>
              <a:t> Approve or cancel the room request. </a:t>
            </a:r>
            <a:endParaRPr lang="en-US" dirty="0">
              <a:cs typeface="Arial"/>
            </a:endParaRPr>
          </a:p>
          <a:p>
            <a:pPr marL="285750" indent="-285750" algn="l">
              <a:buFont typeface="Wingdings" charset="0"/>
              <a:buChar char="§"/>
            </a:pPr>
            <a:r>
              <a:rPr lang="en-US" b="0" dirty="0">
                <a:latin typeface="Arial"/>
                <a:cs typeface="Arial"/>
              </a:rPr>
              <a:t>Should be able to view the available room details.</a:t>
            </a:r>
            <a:endParaRPr lang="en-US" dirty="0">
              <a:cs typeface="Arial"/>
            </a:endParaRPr>
          </a:p>
          <a:p>
            <a:pPr marL="285750" indent="-285750" algn="l">
              <a:buFont typeface="Wingdings" charset="0"/>
              <a:buChar char="§"/>
            </a:pPr>
            <a:r>
              <a:rPr lang="en-US" b="0" dirty="0">
                <a:latin typeface="Arial"/>
                <a:cs typeface="Arial"/>
              </a:rPr>
              <a:t> Generate discharge details.</a:t>
            </a:r>
            <a:endParaRPr lang="en-US" dirty="0">
              <a:cs typeface="Arial"/>
            </a:endParaRPr>
          </a:p>
          <a:p>
            <a:pPr marL="285750" indent="-285750" algn="l">
              <a:buFont typeface="Wingdings" charset="0"/>
              <a:buChar char="§"/>
            </a:pPr>
            <a:r>
              <a:rPr lang="en-US" b="0" dirty="0">
                <a:latin typeface="Arial"/>
                <a:cs typeface="Arial"/>
              </a:rPr>
              <a:t> Communicate with Insurance Admin.</a:t>
            </a:r>
            <a:endParaRPr lang="en-US" b="0" dirty="0">
              <a:cs typeface="Arial"/>
            </a:endParaRPr>
          </a:p>
          <a:p>
            <a:pPr algn="l"/>
            <a:r>
              <a:rPr lang="en-US" sz="2400" dirty="0">
                <a:solidFill>
                  <a:schemeClr val="accent1"/>
                </a:solidFill>
                <a:latin typeface="Arial"/>
                <a:cs typeface="Arial"/>
              </a:rPr>
              <a:t> INSURANCE ADMIN</a:t>
            </a:r>
            <a:endParaRPr lang="en-US" sz="2400" dirty="0">
              <a:solidFill>
                <a:schemeClr val="accent1"/>
              </a:solidFill>
              <a:cs typeface="Arial"/>
            </a:endParaRPr>
          </a:p>
          <a:p>
            <a:pPr marL="285750" indent="-285750" algn="l">
              <a:buFont typeface="Wingdings" charset="0"/>
              <a:buChar char="§"/>
            </a:pPr>
            <a:r>
              <a:rPr lang="en-US" b="0" dirty="0">
                <a:latin typeface="Arial"/>
                <a:cs typeface="Arial"/>
              </a:rPr>
              <a:t>Maintains all discharge details. </a:t>
            </a:r>
            <a:endParaRPr lang="en-US" dirty="0">
              <a:cs typeface="Arial"/>
            </a:endParaRPr>
          </a:p>
          <a:p>
            <a:pPr marL="285750" indent="-285750" algn="l">
              <a:buFont typeface="Wingdings" charset="0"/>
              <a:buChar char="§"/>
            </a:pPr>
            <a:r>
              <a:rPr lang="en-US" b="0" dirty="0">
                <a:latin typeface="Arial"/>
                <a:cs typeface="Arial"/>
              </a:rPr>
              <a:t>Verifies the clearance of insurance claim for cashless services. </a:t>
            </a:r>
            <a:endParaRPr lang="en-US">
              <a:cs typeface="Arial"/>
            </a:endParaRPr>
          </a:p>
        </p:txBody>
      </p:sp>
      <p:sp>
        <p:nvSpPr>
          <p:cNvPr id="3" name="TextBox 1">
            <a:extLst>
              <a:ext uri="{FF2B5EF4-FFF2-40B4-BE49-F238E27FC236}">
                <a16:creationId xmlns:a16="http://schemas.microsoft.com/office/drawing/2014/main" id="{B938E513-FB4F-6339-B096-2D31C3E5AB84}"/>
              </a:ext>
            </a:extLst>
          </p:cNvPr>
          <p:cNvSpPr txBox="1"/>
          <p:nvPr/>
        </p:nvSpPr>
        <p:spPr>
          <a:xfrm>
            <a:off x="10198228" y="6352"/>
            <a:ext cx="1995444" cy="6873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8" name="TextBox 7">
            <a:extLst>
              <a:ext uri="{FF2B5EF4-FFF2-40B4-BE49-F238E27FC236}">
                <a16:creationId xmlns:a16="http://schemas.microsoft.com/office/drawing/2014/main" id="{CE2C93C0-260D-74D1-55C2-4B54B2ED5027}"/>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Tree>
    <p:extLst>
      <p:ext uri="{BB962C8B-B14F-4D97-AF65-F5344CB8AC3E}">
        <p14:creationId xmlns:p14="http://schemas.microsoft.com/office/powerpoint/2010/main" val="1526976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72AB58-974F-4FE8-859A-35ECE75090B8}"/>
              </a:ext>
            </a:extLst>
          </p:cNvPr>
          <p:cNvSpPr/>
          <p:nvPr/>
        </p:nvSpPr>
        <p:spPr>
          <a:xfrm>
            <a:off x="0" y="169333"/>
            <a:ext cx="3910640" cy="675736"/>
          </a:xfrm>
          <a:prstGeom prst="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600" dirty="0">
                <a:solidFill>
                  <a:schemeClr val="bg1"/>
                </a:solidFill>
                <a:latin typeface="Calibri"/>
                <a:cs typeface="Calibri"/>
              </a:rPr>
              <a:t>Activity Diagram</a:t>
            </a:r>
          </a:p>
        </p:txBody>
      </p:sp>
      <p:sp>
        <p:nvSpPr>
          <p:cNvPr id="4" name="AutoShape 19">
            <a:extLst>
              <a:ext uri="{FF2B5EF4-FFF2-40B4-BE49-F238E27FC236}">
                <a16:creationId xmlns:a16="http://schemas.microsoft.com/office/drawing/2014/main" id="{D710B824-39EC-56CF-878E-D1CFCB5483EE}"/>
              </a:ext>
            </a:extLst>
          </p:cNvPr>
          <p:cNvSpPr>
            <a:spLocks noChangeArrowheads="1"/>
          </p:cNvSpPr>
          <p:nvPr/>
        </p:nvSpPr>
        <p:spPr bwMode="auto">
          <a:xfrm>
            <a:off x="2044456" y="1275481"/>
            <a:ext cx="8276384" cy="520135"/>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dirty="0">
                <a:latin typeface="Calibri"/>
                <a:ea typeface="PMingLiU"/>
                <a:cs typeface="Calibri"/>
              </a:rPr>
              <a:t>Admit Transfer Discharge System</a:t>
            </a:r>
            <a:endParaRPr lang="en-US" sz="2000" b="1" dirty="0">
              <a:latin typeface="Calibri"/>
              <a:ea typeface="PMingLiU"/>
              <a:cs typeface="Calibri"/>
            </a:endParaRPr>
          </a:p>
        </p:txBody>
      </p:sp>
      <p:sp>
        <p:nvSpPr>
          <p:cNvPr id="37" name="AutoShape 19">
            <a:extLst>
              <a:ext uri="{FF2B5EF4-FFF2-40B4-BE49-F238E27FC236}">
                <a16:creationId xmlns:a16="http://schemas.microsoft.com/office/drawing/2014/main" id="{66E16C31-02E9-523D-3F75-C5F868D30E16}"/>
              </a:ext>
            </a:extLst>
          </p:cNvPr>
          <p:cNvSpPr>
            <a:spLocks noChangeArrowheads="1"/>
          </p:cNvSpPr>
          <p:nvPr/>
        </p:nvSpPr>
        <p:spPr bwMode="auto">
          <a:xfrm>
            <a:off x="2375135" y="2353785"/>
            <a:ext cx="2079743" cy="448249"/>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dirty="0">
                <a:latin typeface="Calibri"/>
                <a:ea typeface="PMingLiU"/>
                <a:cs typeface="Calibri"/>
              </a:rPr>
              <a:t>Patient</a:t>
            </a:r>
            <a:endParaRPr lang="en-US" sz="2000" b="1" dirty="0">
              <a:latin typeface="Calibri"/>
              <a:ea typeface="PMingLiU"/>
              <a:cs typeface="Calibri"/>
            </a:endParaRPr>
          </a:p>
        </p:txBody>
      </p:sp>
      <p:sp>
        <p:nvSpPr>
          <p:cNvPr id="38" name="AutoShape 19">
            <a:extLst>
              <a:ext uri="{FF2B5EF4-FFF2-40B4-BE49-F238E27FC236}">
                <a16:creationId xmlns:a16="http://schemas.microsoft.com/office/drawing/2014/main" id="{EDAE2533-D89E-4B26-B4FB-FF195ACFA32C}"/>
              </a:ext>
            </a:extLst>
          </p:cNvPr>
          <p:cNvSpPr>
            <a:spLocks noChangeArrowheads="1"/>
          </p:cNvSpPr>
          <p:nvPr/>
        </p:nvSpPr>
        <p:spPr bwMode="auto">
          <a:xfrm>
            <a:off x="2375134" y="3690878"/>
            <a:ext cx="2079743" cy="448249"/>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dirty="0">
                <a:latin typeface="Calibri"/>
                <a:ea typeface="PMingLiU"/>
                <a:cs typeface="Calibri"/>
              </a:rPr>
              <a:t>Hospital Admin</a:t>
            </a:r>
            <a:endParaRPr lang="en-US" sz="2000" b="1" dirty="0">
              <a:latin typeface="Calibri"/>
              <a:ea typeface="PMingLiU"/>
              <a:cs typeface="Calibri"/>
            </a:endParaRPr>
          </a:p>
        </p:txBody>
      </p:sp>
      <p:sp>
        <p:nvSpPr>
          <p:cNvPr id="39" name="AutoShape 19">
            <a:extLst>
              <a:ext uri="{FF2B5EF4-FFF2-40B4-BE49-F238E27FC236}">
                <a16:creationId xmlns:a16="http://schemas.microsoft.com/office/drawing/2014/main" id="{6053FAF3-9657-3B95-1BF6-B1873508BD82}"/>
              </a:ext>
            </a:extLst>
          </p:cNvPr>
          <p:cNvSpPr>
            <a:spLocks noChangeArrowheads="1"/>
          </p:cNvSpPr>
          <p:nvPr/>
        </p:nvSpPr>
        <p:spPr bwMode="auto">
          <a:xfrm>
            <a:off x="2375135" y="5013596"/>
            <a:ext cx="2079743" cy="448249"/>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dirty="0">
                <a:latin typeface="Calibri"/>
                <a:ea typeface="PMingLiU"/>
                <a:cs typeface="Calibri"/>
              </a:rPr>
              <a:t>Insurance Admin</a:t>
            </a:r>
            <a:endParaRPr lang="en-US" sz="2000" b="1" dirty="0">
              <a:latin typeface="Calibri"/>
              <a:ea typeface="PMingLiU"/>
              <a:cs typeface="Calibri"/>
            </a:endParaRPr>
          </a:p>
        </p:txBody>
      </p:sp>
      <p:sp>
        <p:nvSpPr>
          <p:cNvPr id="40" name="AutoShape 19">
            <a:extLst>
              <a:ext uri="{FF2B5EF4-FFF2-40B4-BE49-F238E27FC236}">
                <a16:creationId xmlns:a16="http://schemas.microsoft.com/office/drawing/2014/main" id="{B46EF9C9-935D-B454-4A4A-F5AFBD6B8E99}"/>
              </a:ext>
            </a:extLst>
          </p:cNvPr>
          <p:cNvSpPr>
            <a:spLocks noChangeArrowheads="1"/>
          </p:cNvSpPr>
          <p:nvPr/>
        </p:nvSpPr>
        <p:spPr bwMode="auto">
          <a:xfrm>
            <a:off x="5796945" y="1979972"/>
            <a:ext cx="5774722" cy="448249"/>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dirty="0">
                <a:latin typeface="Calibri"/>
                <a:ea typeface="PMingLiU"/>
                <a:cs typeface="Calibri"/>
              </a:rPr>
              <a:t>Chech for availability and book ward/Transfer Ward</a:t>
            </a:r>
            <a:endParaRPr lang="en-US" sz="2000" b="1" dirty="0">
              <a:latin typeface="Calibri"/>
              <a:ea typeface="PMingLiU"/>
              <a:cs typeface="Calibri"/>
            </a:endParaRPr>
          </a:p>
        </p:txBody>
      </p:sp>
      <p:sp>
        <p:nvSpPr>
          <p:cNvPr id="41" name="AutoShape 19">
            <a:extLst>
              <a:ext uri="{FF2B5EF4-FFF2-40B4-BE49-F238E27FC236}">
                <a16:creationId xmlns:a16="http://schemas.microsoft.com/office/drawing/2014/main" id="{0A0CE549-23DA-6B27-008C-254B3DA2035C}"/>
              </a:ext>
            </a:extLst>
          </p:cNvPr>
          <p:cNvSpPr>
            <a:spLocks noChangeArrowheads="1"/>
          </p:cNvSpPr>
          <p:nvPr/>
        </p:nvSpPr>
        <p:spPr bwMode="auto">
          <a:xfrm>
            <a:off x="5796944" y="2612576"/>
            <a:ext cx="2640459" cy="376363"/>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dirty="0">
                <a:latin typeface="Calibri"/>
                <a:ea typeface="PMingLiU"/>
                <a:cs typeface="Calibri"/>
              </a:rPr>
              <a:t>Get Status of requests</a:t>
            </a:r>
            <a:endParaRPr lang="en-US" altLang="zh-TW" sz="2000" b="1" dirty="0">
              <a:latin typeface="Calibri"/>
              <a:ea typeface="PMingLiU"/>
              <a:cs typeface="Calibri"/>
            </a:endParaRPr>
          </a:p>
        </p:txBody>
      </p:sp>
      <p:sp>
        <p:nvSpPr>
          <p:cNvPr id="42" name="AutoShape 19">
            <a:extLst>
              <a:ext uri="{FF2B5EF4-FFF2-40B4-BE49-F238E27FC236}">
                <a16:creationId xmlns:a16="http://schemas.microsoft.com/office/drawing/2014/main" id="{1F2376E4-971C-9B3A-2602-5C7937463D79}"/>
              </a:ext>
            </a:extLst>
          </p:cNvPr>
          <p:cNvSpPr>
            <a:spLocks noChangeArrowheads="1"/>
          </p:cNvSpPr>
          <p:nvPr/>
        </p:nvSpPr>
        <p:spPr bwMode="auto">
          <a:xfrm>
            <a:off x="8571774" y="2612575"/>
            <a:ext cx="3028647" cy="376363"/>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dirty="0">
                <a:latin typeface="Calibri"/>
                <a:ea typeface="PMingLiU"/>
                <a:cs typeface="Calibri"/>
              </a:rPr>
              <a:t>Notification on discharge</a:t>
            </a:r>
            <a:endParaRPr lang="en-US" altLang="zh-TW" sz="2000" b="1" dirty="0">
              <a:latin typeface="Calibri"/>
              <a:ea typeface="PMingLiU"/>
              <a:cs typeface="Calibri"/>
            </a:endParaRPr>
          </a:p>
        </p:txBody>
      </p:sp>
      <p:sp>
        <p:nvSpPr>
          <p:cNvPr id="43" name="AutoShape 19">
            <a:extLst>
              <a:ext uri="{FF2B5EF4-FFF2-40B4-BE49-F238E27FC236}">
                <a16:creationId xmlns:a16="http://schemas.microsoft.com/office/drawing/2014/main" id="{8CACDDBB-26A0-579E-1FBF-5BAE7212A606}"/>
              </a:ext>
            </a:extLst>
          </p:cNvPr>
          <p:cNvSpPr>
            <a:spLocks noChangeArrowheads="1"/>
          </p:cNvSpPr>
          <p:nvPr/>
        </p:nvSpPr>
        <p:spPr bwMode="auto">
          <a:xfrm>
            <a:off x="5796944" y="3302688"/>
            <a:ext cx="5774722" cy="448249"/>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dirty="0">
                <a:latin typeface="Calibri"/>
                <a:ea typeface="PMingLiU"/>
                <a:cs typeface="Calibri"/>
              </a:rPr>
              <a:t>Administer over all patient request</a:t>
            </a:r>
            <a:endParaRPr lang="en-US" sz="2000" b="1" dirty="0">
              <a:latin typeface="Calibri"/>
              <a:ea typeface="PMingLiU"/>
              <a:cs typeface="Calibri"/>
            </a:endParaRPr>
          </a:p>
        </p:txBody>
      </p:sp>
      <p:sp>
        <p:nvSpPr>
          <p:cNvPr id="44" name="AutoShape 19">
            <a:extLst>
              <a:ext uri="{FF2B5EF4-FFF2-40B4-BE49-F238E27FC236}">
                <a16:creationId xmlns:a16="http://schemas.microsoft.com/office/drawing/2014/main" id="{F7164287-D9F2-1CE3-FB1A-CD30D348A15B}"/>
              </a:ext>
            </a:extLst>
          </p:cNvPr>
          <p:cNvSpPr>
            <a:spLocks noChangeArrowheads="1"/>
          </p:cNvSpPr>
          <p:nvPr/>
        </p:nvSpPr>
        <p:spPr bwMode="auto">
          <a:xfrm>
            <a:off x="5796943" y="3920914"/>
            <a:ext cx="5774722" cy="448249"/>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dirty="0">
                <a:latin typeface="Calibri"/>
                <a:ea typeface="PMingLiU"/>
                <a:cs typeface="Calibri"/>
              </a:rPr>
              <a:t>View availability of wards</a:t>
            </a:r>
            <a:endParaRPr lang="en-US" sz="2000" b="1" dirty="0">
              <a:latin typeface="Calibri"/>
              <a:ea typeface="PMingLiU"/>
              <a:cs typeface="Calibri"/>
            </a:endParaRPr>
          </a:p>
        </p:txBody>
      </p:sp>
      <p:sp>
        <p:nvSpPr>
          <p:cNvPr id="45" name="AutoShape 19">
            <a:extLst>
              <a:ext uri="{FF2B5EF4-FFF2-40B4-BE49-F238E27FC236}">
                <a16:creationId xmlns:a16="http://schemas.microsoft.com/office/drawing/2014/main" id="{6A8A51AF-C04F-13EC-661F-05DF5E1003F4}"/>
              </a:ext>
            </a:extLst>
          </p:cNvPr>
          <p:cNvSpPr>
            <a:spLocks noChangeArrowheads="1"/>
          </p:cNvSpPr>
          <p:nvPr/>
        </p:nvSpPr>
        <p:spPr bwMode="auto">
          <a:xfrm>
            <a:off x="5796942" y="4797932"/>
            <a:ext cx="5774722" cy="448249"/>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dirty="0">
                <a:latin typeface="Calibri"/>
                <a:ea typeface="PMingLiU"/>
                <a:cs typeface="Calibri"/>
              </a:rPr>
              <a:t>Generate and Maintain Discharge Details</a:t>
            </a:r>
            <a:endParaRPr lang="en-US" dirty="0"/>
          </a:p>
        </p:txBody>
      </p:sp>
      <p:sp>
        <p:nvSpPr>
          <p:cNvPr id="46" name="AutoShape 19">
            <a:extLst>
              <a:ext uri="{FF2B5EF4-FFF2-40B4-BE49-F238E27FC236}">
                <a16:creationId xmlns:a16="http://schemas.microsoft.com/office/drawing/2014/main" id="{3B046DDF-7BEF-2E50-5FF2-833D3B6DF9C1}"/>
              </a:ext>
            </a:extLst>
          </p:cNvPr>
          <p:cNvSpPr>
            <a:spLocks noChangeArrowheads="1"/>
          </p:cNvSpPr>
          <p:nvPr/>
        </p:nvSpPr>
        <p:spPr bwMode="auto">
          <a:xfrm>
            <a:off x="5796941" y="5559931"/>
            <a:ext cx="5774722" cy="448249"/>
          </a:xfrm>
          <a:prstGeom prst="roundRect">
            <a:avLst>
              <a:gd name="adj" fmla="val 16667"/>
            </a:avLst>
          </a:prstGeom>
          <a:solidFill>
            <a:srgbClr val="D13D3D"/>
          </a:solidFill>
          <a:ln w="38100">
            <a:noFill/>
            <a:round/>
            <a:headEnd/>
            <a:tailEnd/>
          </a:ln>
          <a:effectLst>
            <a:outerShdw dist="28398" dir="3806097" algn="ctr" rotWithShape="0">
              <a:srgbClr val="205867">
                <a:alpha val="50000"/>
              </a:srgbClr>
            </a:outerShdw>
          </a:effectLst>
        </p:spPr>
        <p:txBody>
          <a:bodyPr lIns="91440" tIns="45720" rIns="91440" bIns="45720" anchor="t"/>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spcAft>
                <a:spcPts val="1000"/>
              </a:spcAft>
              <a:defRPr/>
            </a:pPr>
            <a:r>
              <a:rPr lang="en-US" altLang="zh-TW" sz="2000" dirty="0">
                <a:latin typeface="Calibri"/>
                <a:ea typeface="PMingLiU"/>
                <a:cs typeface="Calibri"/>
              </a:rPr>
              <a:t>Verifies the clearance of insurance claims</a:t>
            </a:r>
            <a:endParaRPr lang="en-US" dirty="0"/>
          </a:p>
        </p:txBody>
      </p:sp>
      <p:cxnSp>
        <p:nvCxnSpPr>
          <p:cNvPr id="48" name="Straight Arrow Connector 47">
            <a:extLst>
              <a:ext uri="{FF2B5EF4-FFF2-40B4-BE49-F238E27FC236}">
                <a16:creationId xmlns:a16="http://schemas.microsoft.com/office/drawing/2014/main" id="{09401765-A5D4-8023-E32A-2229181606CA}"/>
              </a:ext>
            </a:extLst>
          </p:cNvPr>
          <p:cNvCxnSpPr/>
          <p:nvPr/>
        </p:nvCxnSpPr>
        <p:spPr>
          <a:xfrm flipH="1">
            <a:off x="2095321" y="1791958"/>
            <a:ext cx="5750" cy="3559833"/>
          </a:xfrm>
          <a:prstGeom prst="straightConnector1">
            <a:avLst/>
          </a:prstGeom>
          <a:ln>
            <a:solidFill>
              <a:schemeClr val="tx2">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F6164808-4B9D-96D6-D2F2-7C9A9E214846}"/>
              </a:ext>
            </a:extLst>
          </p:cNvPr>
          <p:cNvCxnSpPr/>
          <p:nvPr/>
        </p:nvCxnSpPr>
        <p:spPr>
          <a:xfrm flipV="1">
            <a:off x="2100173" y="2647950"/>
            <a:ext cx="267419" cy="5751"/>
          </a:xfrm>
          <a:prstGeom prst="straightConnector1">
            <a:avLst/>
          </a:prstGeom>
          <a:ln>
            <a:solidFill>
              <a:schemeClr val="tx2">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90C71902-E599-BFDD-F098-D2A83A008125}"/>
              </a:ext>
            </a:extLst>
          </p:cNvPr>
          <p:cNvCxnSpPr>
            <a:cxnSpLocks/>
          </p:cNvCxnSpPr>
          <p:nvPr/>
        </p:nvCxnSpPr>
        <p:spPr>
          <a:xfrm>
            <a:off x="2100173" y="3976416"/>
            <a:ext cx="324928" cy="23005"/>
          </a:xfrm>
          <a:prstGeom prst="straightConnector1">
            <a:avLst/>
          </a:prstGeom>
          <a:ln>
            <a:solidFill>
              <a:schemeClr val="tx2">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2F64762F-792F-D8EC-A6EA-F8D002712D7D}"/>
              </a:ext>
            </a:extLst>
          </p:cNvPr>
          <p:cNvCxnSpPr>
            <a:cxnSpLocks/>
          </p:cNvCxnSpPr>
          <p:nvPr/>
        </p:nvCxnSpPr>
        <p:spPr>
          <a:xfrm flipV="1">
            <a:off x="2100173" y="5293383"/>
            <a:ext cx="267418" cy="20128"/>
          </a:xfrm>
          <a:prstGeom prst="straightConnector1">
            <a:avLst/>
          </a:prstGeom>
          <a:ln>
            <a:solidFill>
              <a:schemeClr val="tx2">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52" name="AutoShape 86">
            <a:extLst>
              <a:ext uri="{FF2B5EF4-FFF2-40B4-BE49-F238E27FC236}">
                <a16:creationId xmlns:a16="http://schemas.microsoft.com/office/drawing/2014/main" id="{9FBF60CB-65F2-B3F1-8B3A-1A816CC0EDB8}"/>
              </a:ext>
            </a:extLst>
          </p:cNvPr>
          <p:cNvCxnSpPr>
            <a:cxnSpLocks noChangeShapeType="1"/>
          </p:cNvCxnSpPr>
          <p:nvPr/>
        </p:nvCxnSpPr>
        <p:spPr bwMode="auto">
          <a:xfrm flipV="1">
            <a:off x="4478229" y="2301561"/>
            <a:ext cx="1296631" cy="258792"/>
          </a:xfrm>
          <a:prstGeom prst="straightConnector1">
            <a:avLst/>
          </a:prstGeom>
          <a:noFill/>
          <a:ln w="12700">
            <a:solidFill>
              <a:schemeClr val="tx2">
                <a:lumMod val="75000"/>
                <a:lumOff val="25000"/>
              </a:schemeClr>
            </a:solidFill>
            <a:round/>
            <a:headEnd/>
            <a:tailEnd type="triangle" w="med" len="med"/>
          </a:ln>
          <a:extLst>
            <a:ext uri="{909E8E84-426E-40DD-AFC4-6F175D3DCCD1}">
              <a14:hiddenFill xmlns:a14="http://schemas.microsoft.com/office/drawing/2010/main">
                <a:noFill/>
              </a14:hiddenFill>
            </a:ext>
          </a:extLst>
        </p:spPr>
      </p:cxnSp>
      <p:cxnSp>
        <p:nvCxnSpPr>
          <p:cNvPr id="53" name="AutoShape 86">
            <a:extLst>
              <a:ext uri="{FF2B5EF4-FFF2-40B4-BE49-F238E27FC236}">
                <a16:creationId xmlns:a16="http://schemas.microsoft.com/office/drawing/2014/main" id="{9FBF60CB-65F2-B3F1-8B3A-1A816CC0EDB8}"/>
              </a:ext>
            </a:extLst>
          </p:cNvPr>
          <p:cNvCxnSpPr>
            <a:cxnSpLocks noChangeShapeType="1"/>
          </p:cNvCxnSpPr>
          <p:nvPr/>
        </p:nvCxnSpPr>
        <p:spPr bwMode="auto">
          <a:xfrm>
            <a:off x="4477330" y="2588209"/>
            <a:ext cx="1311009" cy="215660"/>
          </a:xfrm>
          <a:prstGeom prst="straightConnector1">
            <a:avLst/>
          </a:prstGeom>
          <a:noFill/>
          <a:ln w="12700">
            <a:solidFill>
              <a:schemeClr val="tx2">
                <a:lumMod val="75000"/>
                <a:lumOff val="25000"/>
              </a:schemeClr>
            </a:solidFill>
            <a:round/>
            <a:headEnd/>
            <a:tailEnd type="triangle" w="med" len="med"/>
          </a:ln>
          <a:extLst>
            <a:ext uri="{909E8E84-426E-40DD-AFC4-6F175D3DCCD1}">
              <a14:hiddenFill xmlns:a14="http://schemas.microsoft.com/office/drawing/2010/main">
                <a:noFill/>
              </a14:hiddenFill>
            </a:ext>
          </a:extLst>
        </p:spPr>
      </p:cxnSp>
      <p:cxnSp>
        <p:nvCxnSpPr>
          <p:cNvPr id="54" name="AutoShape 86">
            <a:extLst>
              <a:ext uri="{FF2B5EF4-FFF2-40B4-BE49-F238E27FC236}">
                <a16:creationId xmlns:a16="http://schemas.microsoft.com/office/drawing/2014/main" id="{9FBF60CB-65F2-B3F1-8B3A-1A816CC0EDB8}"/>
              </a:ext>
            </a:extLst>
          </p:cNvPr>
          <p:cNvCxnSpPr>
            <a:cxnSpLocks noChangeShapeType="1"/>
          </p:cNvCxnSpPr>
          <p:nvPr/>
        </p:nvCxnSpPr>
        <p:spPr bwMode="auto">
          <a:xfrm flipV="1">
            <a:off x="4490810" y="3564970"/>
            <a:ext cx="1282252" cy="445698"/>
          </a:xfrm>
          <a:prstGeom prst="straightConnector1">
            <a:avLst/>
          </a:prstGeom>
          <a:noFill/>
          <a:ln w="12700">
            <a:solidFill>
              <a:schemeClr val="tx2">
                <a:lumMod val="75000"/>
                <a:lumOff val="25000"/>
              </a:schemeClr>
            </a:solidFill>
            <a:round/>
            <a:headEnd/>
            <a:tailEnd type="triangle" w="med" len="med"/>
          </a:ln>
          <a:extLst>
            <a:ext uri="{909E8E84-426E-40DD-AFC4-6F175D3DCCD1}">
              <a14:hiddenFill xmlns:a14="http://schemas.microsoft.com/office/drawing/2010/main">
                <a:noFill/>
              </a14:hiddenFill>
            </a:ext>
          </a:extLst>
        </p:spPr>
      </p:cxnSp>
      <p:cxnSp>
        <p:nvCxnSpPr>
          <p:cNvPr id="55" name="AutoShape 86">
            <a:extLst>
              <a:ext uri="{FF2B5EF4-FFF2-40B4-BE49-F238E27FC236}">
                <a16:creationId xmlns:a16="http://schemas.microsoft.com/office/drawing/2014/main" id="{FDA7DFFE-8994-CEB1-36DB-F4744D5673D3}"/>
              </a:ext>
            </a:extLst>
          </p:cNvPr>
          <p:cNvCxnSpPr>
            <a:cxnSpLocks noChangeShapeType="1"/>
          </p:cNvCxnSpPr>
          <p:nvPr/>
        </p:nvCxnSpPr>
        <p:spPr bwMode="auto">
          <a:xfrm>
            <a:off x="4476433" y="3981913"/>
            <a:ext cx="1311006" cy="143773"/>
          </a:xfrm>
          <a:prstGeom prst="straightConnector1">
            <a:avLst/>
          </a:prstGeom>
          <a:noFill/>
          <a:ln w="12700">
            <a:solidFill>
              <a:schemeClr val="tx2">
                <a:lumMod val="75000"/>
                <a:lumOff val="25000"/>
              </a:schemeClr>
            </a:solidFill>
            <a:round/>
            <a:headEnd/>
            <a:tailEnd type="triangle" w="med" len="med"/>
          </a:ln>
          <a:extLst>
            <a:ext uri="{909E8E84-426E-40DD-AFC4-6F175D3DCCD1}">
              <a14:hiddenFill xmlns:a14="http://schemas.microsoft.com/office/drawing/2010/main">
                <a:noFill/>
              </a14:hiddenFill>
            </a:ext>
          </a:extLst>
        </p:spPr>
      </p:cxnSp>
      <p:cxnSp>
        <p:nvCxnSpPr>
          <p:cNvPr id="56" name="AutoShape 86">
            <a:extLst>
              <a:ext uri="{FF2B5EF4-FFF2-40B4-BE49-F238E27FC236}">
                <a16:creationId xmlns:a16="http://schemas.microsoft.com/office/drawing/2014/main" id="{B6BB20DD-105C-E851-1A12-9482A5C361C2}"/>
              </a:ext>
            </a:extLst>
          </p:cNvPr>
          <p:cNvCxnSpPr>
            <a:cxnSpLocks noChangeShapeType="1"/>
          </p:cNvCxnSpPr>
          <p:nvPr/>
        </p:nvCxnSpPr>
        <p:spPr bwMode="auto">
          <a:xfrm>
            <a:off x="4490810" y="3981914"/>
            <a:ext cx="1325384" cy="805131"/>
          </a:xfrm>
          <a:prstGeom prst="straightConnector1">
            <a:avLst/>
          </a:prstGeom>
          <a:noFill/>
          <a:ln w="12700">
            <a:solidFill>
              <a:schemeClr val="tx2">
                <a:lumMod val="75000"/>
                <a:lumOff val="25000"/>
              </a:schemeClr>
            </a:solidFill>
            <a:round/>
            <a:headEnd/>
            <a:tailEnd type="triangle" w="med" len="med"/>
          </a:ln>
          <a:extLst>
            <a:ext uri="{909E8E84-426E-40DD-AFC4-6F175D3DCCD1}">
              <a14:hiddenFill xmlns:a14="http://schemas.microsoft.com/office/drawing/2010/main">
                <a:noFill/>
              </a14:hiddenFill>
            </a:ext>
          </a:extLst>
        </p:spPr>
      </p:cxnSp>
      <p:cxnSp>
        <p:nvCxnSpPr>
          <p:cNvPr id="57" name="AutoShape 86">
            <a:extLst>
              <a:ext uri="{FF2B5EF4-FFF2-40B4-BE49-F238E27FC236}">
                <a16:creationId xmlns:a16="http://schemas.microsoft.com/office/drawing/2014/main" id="{CE377AA4-A9FF-FCD7-9221-C7CF2A195682}"/>
              </a:ext>
            </a:extLst>
          </p:cNvPr>
          <p:cNvCxnSpPr>
            <a:cxnSpLocks noChangeShapeType="1"/>
          </p:cNvCxnSpPr>
          <p:nvPr/>
        </p:nvCxnSpPr>
        <p:spPr bwMode="auto">
          <a:xfrm flipV="1">
            <a:off x="4476433" y="5117724"/>
            <a:ext cx="1311006" cy="186905"/>
          </a:xfrm>
          <a:prstGeom prst="straightConnector1">
            <a:avLst/>
          </a:prstGeom>
          <a:noFill/>
          <a:ln w="12700">
            <a:solidFill>
              <a:schemeClr val="tx2">
                <a:lumMod val="75000"/>
                <a:lumOff val="25000"/>
              </a:schemeClr>
            </a:solidFill>
            <a:round/>
            <a:headEnd/>
            <a:tailEnd type="triangle" w="med" len="med"/>
          </a:ln>
          <a:extLst>
            <a:ext uri="{909E8E84-426E-40DD-AFC4-6F175D3DCCD1}">
              <a14:hiddenFill xmlns:a14="http://schemas.microsoft.com/office/drawing/2010/main">
                <a:noFill/>
              </a14:hiddenFill>
            </a:ext>
          </a:extLst>
        </p:spPr>
      </p:cxnSp>
      <p:cxnSp>
        <p:nvCxnSpPr>
          <p:cNvPr id="58" name="AutoShape 86">
            <a:extLst>
              <a:ext uri="{FF2B5EF4-FFF2-40B4-BE49-F238E27FC236}">
                <a16:creationId xmlns:a16="http://schemas.microsoft.com/office/drawing/2014/main" id="{85FA8AB9-FDC9-8D10-110D-71C8D1792CC7}"/>
              </a:ext>
            </a:extLst>
          </p:cNvPr>
          <p:cNvCxnSpPr>
            <a:cxnSpLocks noChangeShapeType="1"/>
          </p:cNvCxnSpPr>
          <p:nvPr/>
        </p:nvCxnSpPr>
        <p:spPr bwMode="auto">
          <a:xfrm>
            <a:off x="4490810" y="5304631"/>
            <a:ext cx="1282252" cy="503207"/>
          </a:xfrm>
          <a:prstGeom prst="straightConnector1">
            <a:avLst/>
          </a:prstGeom>
          <a:noFill/>
          <a:ln w="12700">
            <a:solidFill>
              <a:schemeClr val="tx2">
                <a:lumMod val="75000"/>
                <a:lumOff val="25000"/>
              </a:schemeClr>
            </a:solidFill>
            <a:round/>
            <a:headEnd/>
            <a:tailEnd type="triangle" w="med" len="me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B938E513-FB4F-6339-B096-2D31C3E5AB84}"/>
              </a:ext>
            </a:extLst>
          </p:cNvPr>
          <p:cNvSpPr txBox="1"/>
          <p:nvPr/>
        </p:nvSpPr>
        <p:spPr>
          <a:xfrm>
            <a:off x="10198228" y="6352"/>
            <a:ext cx="1995444" cy="6873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8" name="TextBox 7">
            <a:extLst>
              <a:ext uri="{FF2B5EF4-FFF2-40B4-BE49-F238E27FC236}">
                <a16:creationId xmlns:a16="http://schemas.microsoft.com/office/drawing/2014/main" id="{71465530-AB73-BCA1-839F-CC952F0EFEE5}"/>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Tree>
    <p:extLst>
      <p:ext uri="{BB962C8B-B14F-4D97-AF65-F5344CB8AC3E}">
        <p14:creationId xmlns:p14="http://schemas.microsoft.com/office/powerpoint/2010/main" val="436041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72AB58-974F-4FE8-859A-35ECE75090B8}"/>
              </a:ext>
            </a:extLst>
          </p:cNvPr>
          <p:cNvSpPr/>
          <p:nvPr/>
        </p:nvSpPr>
        <p:spPr>
          <a:xfrm>
            <a:off x="0" y="169333"/>
            <a:ext cx="4399470" cy="675736"/>
          </a:xfrm>
          <a:prstGeom prst="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600" dirty="0">
                <a:solidFill>
                  <a:schemeClr val="bg1"/>
                </a:solidFill>
                <a:latin typeface="Calibri"/>
                <a:cs typeface="Calibri"/>
              </a:rPr>
              <a:t>Responsibilities</a:t>
            </a:r>
            <a:endParaRPr lang="en-US" dirty="0">
              <a:solidFill>
                <a:schemeClr val="bg1"/>
              </a:solidFill>
            </a:endParaRPr>
          </a:p>
        </p:txBody>
      </p:sp>
      <p:sp>
        <p:nvSpPr>
          <p:cNvPr id="2" name="TextBox 1">
            <a:extLst>
              <a:ext uri="{FF2B5EF4-FFF2-40B4-BE49-F238E27FC236}">
                <a16:creationId xmlns:a16="http://schemas.microsoft.com/office/drawing/2014/main" id="{B938E513-FB4F-6339-B096-2D31C3E5AB84}"/>
              </a:ext>
            </a:extLst>
          </p:cNvPr>
          <p:cNvSpPr txBox="1"/>
          <p:nvPr/>
        </p:nvSpPr>
        <p:spPr>
          <a:xfrm>
            <a:off x="10198228" y="6352"/>
            <a:ext cx="1995444" cy="6873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4" name="TextBox 3">
            <a:extLst>
              <a:ext uri="{FF2B5EF4-FFF2-40B4-BE49-F238E27FC236}">
                <a16:creationId xmlns:a16="http://schemas.microsoft.com/office/drawing/2014/main" id="{9B636FF7-8E02-6D8C-515E-17F52FFA3933}"/>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
        <p:nvSpPr>
          <p:cNvPr id="6" name="TextBox 5">
            <a:extLst>
              <a:ext uri="{FF2B5EF4-FFF2-40B4-BE49-F238E27FC236}">
                <a16:creationId xmlns:a16="http://schemas.microsoft.com/office/drawing/2014/main" id="{EAD4728B-EA59-1E22-8CE1-8D991B453123}"/>
              </a:ext>
            </a:extLst>
          </p:cNvPr>
          <p:cNvSpPr txBox="1"/>
          <p:nvPr/>
        </p:nvSpPr>
        <p:spPr>
          <a:xfrm>
            <a:off x="1647646" y="1216325"/>
            <a:ext cx="10104406" cy="4268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Bef>
                <a:spcPts val="1400"/>
              </a:spcBef>
              <a:spcAft>
                <a:spcPts val="600"/>
              </a:spcAft>
            </a:pPr>
            <a:r>
              <a:rPr lang="en-US" sz="3200" dirty="0">
                <a:solidFill>
                  <a:srgbClr val="374151"/>
                </a:solidFill>
                <a:latin typeface="Calibri"/>
                <a:cs typeface="Calibri"/>
              </a:rPr>
              <a:t> </a:t>
            </a:r>
            <a:r>
              <a:rPr lang="en-US" sz="3200" dirty="0">
                <a:solidFill>
                  <a:srgbClr val="B80202"/>
                </a:solidFill>
                <a:latin typeface="Calibri"/>
                <a:cs typeface="Calibri"/>
              </a:rPr>
              <a:t> Project Planning and Design:​</a:t>
            </a:r>
            <a:endParaRPr lang="en-US" sz="3200" dirty="0"/>
          </a:p>
          <a:p>
            <a:pPr algn="l">
              <a:buChar char="•"/>
            </a:pPr>
            <a:r>
              <a:rPr lang="en-US" sz="2000" dirty="0">
                <a:solidFill>
                  <a:srgbClr val="374151"/>
                </a:solidFill>
                <a:latin typeface="Calibri"/>
                <a:cs typeface="Calibri"/>
              </a:rPr>
              <a:t> </a:t>
            </a:r>
            <a:r>
              <a:rPr lang="en-US" sz="2400" b="0" dirty="0">
                <a:solidFill>
                  <a:srgbClr val="374151"/>
                </a:solidFill>
                <a:latin typeface="Calibri"/>
                <a:cs typeface="Calibri"/>
              </a:rPr>
              <a:t>Defined the scope and objectives of the project based on the </a:t>
            </a:r>
            <a:endParaRPr lang="en-US" sz="2400" b="0">
              <a:solidFill>
                <a:srgbClr val="000000"/>
              </a:solidFill>
              <a:latin typeface="Calibri"/>
              <a:cs typeface="Arial" charset="0"/>
            </a:endParaRPr>
          </a:p>
          <a:p>
            <a:pPr algn="l"/>
            <a:r>
              <a:rPr lang="en-US" sz="2400" b="0" dirty="0">
                <a:solidFill>
                  <a:srgbClr val="374151"/>
                </a:solidFill>
                <a:latin typeface="Calibri"/>
                <a:cs typeface="Calibri"/>
              </a:rPr>
              <a:t>  problem statement.​</a:t>
            </a:r>
            <a:endParaRPr lang="en-US" sz="2400" b="0">
              <a:latin typeface="Calibri"/>
              <a:cs typeface="Arial" charset="0"/>
            </a:endParaRPr>
          </a:p>
          <a:p>
            <a:pPr algn="l">
              <a:buChar char="•"/>
            </a:pPr>
            <a:r>
              <a:rPr lang="en-US" sz="2400" b="0" dirty="0">
                <a:solidFill>
                  <a:srgbClr val="374151"/>
                </a:solidFill>
                <a:latin typeface="Calibri"/>
                <a:cs typeface="Calibri"/>
              </a:rPr>
              <a:t> Conducted a comprehensive analysis of the manual ward admission,   </a:t>
            </a:r>
            <a:endParaRPr lang="en-US" sz="2400" b="0">
              <a:solidFill>
                <a:srgbClr val="000000"/>
              </a:solidFill>
              <a:latin typeface="Calibri"/>
              <a:cs typeface="Arial" charset="0"/>
            </a:endParaRPr>
          </a:p>
          <a:p>
            <a:pPr algn="l"/>
            <a:r>
              <a:rPr lang="en-US" sz="2400" b="0" dirty="0">
                <a:solidFill>
                  <a:srgbClr val="374151"/>
                </a:solidFill>
                <a:latin typeface="Calibri"/>
                <a:cs typeface="Calibri"/>
              </a:rPr>
              <a:t>   transfer and discharge processes.​</a:t>
            </a:r>
            <a:endParaRPr lang="en-US" sz="2400" b="0">
              <a:latin typeface="Calibri"/>
              <a:cs typeface="Arial" charset="0"/>
            </a:endParaRPr>
          </a:p>
          <a:p>
            <a:pPr algn="l">
              <a:buChar char="•"/>
            </a:pPr>
            <a:r>
              <a:rPr lang="en-US" sz="2400" b="0" dirty="0">
                <a:solidFill>
                  <a:srgbClr val="374151"/>
                </a:solidFill>
                <a:latin typeface="Calibri"/>
                <a:cs typeface="Calibri"/>
              </a:rPr>
              <a:t> Designed the system architecture, considering factors like scalability, </a:t>
            </a:r>
          </a:p>
          <a:p>
            <a:pPr algn="l"/>
            <a:r>
              <a:rPr lang="en-US" sz="2400" b="0" dirty="0">
                <a:solidFill>
                  <a:srgbClr val="374151"/>
                </a:solidFill>
                <a:latin typeface="Calibri"/>
                <a:cs typeface="Calibri"/>
              </a:rPr>
              <a:t>   security, and usability.​</a:t>
            </a:r>
            <a:endParaRPr lang="en-US" b="0">
              <a:cs typeface="Arial" charset="0"/>
            </a:endParaRPr>
          </a:p>
          <a:p>
            <a:pPr algn="l">
              <a:buChar char="•"/>
            </a:pPr>
            <a:r>
              <a:rPr lang="en-US" sz="2400" b="0" dirty="0">
                <a:solidFill>
                  <a:srgbClr val="374151"/>
                </a:solidFill>
                <a:latin typeface="Calibri"/>
                <a:cs typeface="Calibri"/>
              </a:rPr>
              <a:t> Created wireframes and UI/UX designs to outline the visual elements and </a:t>
            </a:r>
          </a:p>
          <a:p>
            <a:pPr algn="l"/>
            <a:r>
              <a:rPr lang="en-US" sz="2400" b="0" dirty="0">
                <a:solidFill>
                  <a:srgbClr val="374151"/>
                </a:solidFill>
                <a:latin typeface="Calibri"/>
                <a:cs typeface="Calibri"/>
              </a:rPr>
              <a:t>   user interactions.​</a:t>
            </a:r>
            <a:endParaRPr lang="en-US" b="0">
              <a:cs typeface="Arial" charset="0"/>
            </a:endParaRPr>
          </a:p>
        </p:txBody>
      </p:sp>
    </p:spTree>
    <p:extLst>
      <p:ext uri="{BB962C8B-B14F-4D97-AF65-F5344CB8AC3E}">
        <p14:creationId xmlns:p14="http://schemas.microsoft.com/office/powerpoint/2010/main" val="261322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38E513-FB4F-6339-B096-2D31C3E5AB84}"/>
              </a:ext>
            </a:extLst>
          </p:cNvPr>
          <p:cNvSpPr txBox="1"/>
          <p:nvPr/>
        </p:nvSpPr>
        <p:spPr>
          <a:xfrm>
            <a:off x="10198228" y="6352"/>
            <a:ext cx="1995444" cy="6873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4" name="TextBox 3">
            <a:extLst>
              <a:ext uri="{FF2B5EF4-FFF2-40B4-BE49-F238E27FC236}">
                <a16:creationId xmlns:a16="http://schemas.microsoft.com/office/drawing/2014/main" id="{8E7F2350-5C90-D3E6-4004-C8DBF4F302A5}"/>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
        <p:nvSpPr>
          <p:cNvPr id="6" name="TextBox 1">
            <a:extLst>
              <a:ext uri="{FF2B5EF4-FFF2-40B4-BE49-F238E27FC236}">
                <a16:creationId xmlns:a16="http://schemas.microsoft.com/office/drawing/2014/main" id="{62870CF7-2805-FB8F-3B63-4CDE080A1F04}"/>
              </a:ext>
            </a:extLst>
          </p:cNvPr>
          <p:cNvSpPr txBox="1"/>
          <p:nvPr/>
        </p:nvSpPr>
        <p:spPr>
          <a:xfrm>
            <a:off x="1816020" y="1116961"/>
            <a:ext cx="10178212" cy="486338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spcBef>
                <a:spcPts val="1200"/>
              </a:spcBef>
              <a:spcAft>
                <a:spcPts val="600"/>
              </a:spcAft>
            </a:pPr>
            <a:r>
              <a:rPr lang="en-US" sz="3200" dirty="0">
                <a:solidFill>
                  <a:srgbClr val="B80202"/>
                </a:solidFill>
                <a:latin typeface="Calibri"/>
                <a:cs typeface="Calibri"/>
              </a:rPr>
              <a:t>Software Development:</a:t>
            </a:r>
            <a:endParaRPr lang="en-US" sz="3200" b="0">
              <a:solidFill>
                <a:srgbClr val="B80202"/>
              </a:solidFill>
              <a:latin typeface="Calibri"/>
              <a:cs typeface="Calibri"/>
            </a:endParaRPr>
          </a:p>
          <a:p>
            <a:pPr marL="285750" indent="-285750" algn="l">
              <a:spcBef>
                <a:spcPts val="200"/>
              </a:spcBef>
              <a:spcAft>
                <a:spcPts val="200"/>
              </a:spcAft>
              <a:buFont typeface="Arial,Sans-Serif"/>
              <a:buChar char="•"/>
            </a:pPr>
            <a:r>
              <a:rPr lang="en-US" sz="2400" dirty="0">
                <a:solidFill>
                  <a:srgbClr val="374151"/>
                </a:solidFill>
                <a:latin typeface="Calibri"/>
                <a:cs typeface="Calibri"/>
              </a:rPr>
              <a:t> </a:t>
            </a:r>
            <a:r>
              <a:rPr lang="en-US" sz="2400" b="0" dirty="0">
                <a:solidFill>
                  <a:srgbClr val="374151"/>
                </a:solidFill>
                <a:latin typeface="Calibri"/>
                <a:cs typeface="Calibri"/>
              </a:rPr>
              <a:t>Implemented the front-end interface using React.js to ensure an intuitive </a:t>
            </a:r>
          </a:p>
          <a:p>
            <a:pPr algn="l">
              <a:spcBef>
                <a:spcPts val="200"/>
              </a:spcBef>
              <a:spcAft>
                <a:spcPts val="200"/>
              </a:spcAft>
            </a:pPr>
            <a:r>
              <a:rPr lang="en-US" sz="2400" b="0" dirty="0">
                <a:solidFill>
                  <a:srgbClr val="374151"/>
                </a:solidFill>
                <a:latin typeface="Calibri"/>
                <a:cs typeface="Calibri"/>
              </a:rPr>
              <a:t>     and responsive user experience.</a:t>
            </a:r>
            <a:endParaRPr lang="en-US" b="0">
              <a:cs typeface="Arial"/>
            </a:endParaRPr>
          </a:p>
          <a:p>
            <a:pPr marL="285750" indent="-285750" algn="l">
              <a:spcBef>
                <a:spcPts val="200"/>
              </a:spcBef>
              <a:spcAft>
                <a:spcPts val="200"/>
              </a:spcAft>
              <a:buFont typeface="Arial,Sans-Serif"/>
              <a:buChar char="•"/>
            </a:pPr>
            <a:r>
              <a:rPr lang="en-US" sz="2400" b="0" dirty="0">
                <a:solidFill>
                  <a:srgbClr val="374151"/>
                </a:solidFill>
                <a:latin typeface="Calibri"/>
                <a:cs typeface="Calibri"/>
              </a:rPr>
              <a:t> Developed the back-end logic using Spring Boot, handling user </a:t>
            </a:r>
          </a:p>
          <a:p>
            <a:pPr algn="l">
              <a:spcBef>
                <a:spcPts val="200"/>
              </a:spcBef>
              <a:spcAft>
                <a:spcPts val="200"/>
              </a:spcAft>
            </a:pPr>
            <a:r>
              <a:rPr lang="en-US" sz="2400" b="0" dirty="0">
                <a:solidFill>
                  <a:srgbClr val="374151"/>
                </a:solidFill>
                <a:latin typeface="Calibri"/>
                <a:cs typeface="Calibri"/>
              </a:rPr>
              <a:t>      authentication, data storage, and manipulation.</a:t>
            </a:r>
            <a:endParaRPr lang="en-US" b="0">
              <a:cs typeface="Arial" charset="0"/>
            </a:endParaRPr>
          </a:p>
          <a:p>
            <a:pPr marL="285750" indent="-285750" algn="l">
              <a:spcBef>
                <a:spcPts val="200"/>
              </a:spcBef>
              <a:spcAft>
                <a:spcPts val="200"/>
              </a:spcAft>
              <a:buFont typeface="Arial,Sans-Serif"/>
              <a:buChar char="•"/>
            </a:pPr>
            <a:r>
              <a:rPr lang="en-US" sz="2400" b="0" dirty="0">
                <a:solidFill>
                  <a:srgbClr val="374151"/>
                </a:solidFill>
                <a:latin typeface="Calibri"/>
                <a:cs typeface="Calibri"/>
              </a:rPr>
              <a:t> Designed and managed the database schema using MongoDB, ensuring </a:t>
            </a:r>
          </a:p>
          <a:p>
            <a:pPr algn="l">
              <a:spcBef>
                <a:spcPts val="200"/>
              </a:spcBef>
              <a:spcAft>
                <a:spcPts val="200"/>
              </a:spcAft>
            </a:pPr>
            <a:r>
              <a:rPr lang="en-US" sz="2400" b="0" dirty="0">
                <a:solidFill>
                  <a:srgbClr val="374151"/>
                </a:solidFill>
                <a:latin typeface="Calibri"/>
                <a:cs typeface="Calibri"/>
              </a:rPr>
              <a:t>     efficient data storage and retrieval.</a:t>
            </a:r>
            <a:endParaRPr lang="en-US" b="0">
              <a:cs typeface="Arial" charset="0"/>
            </a:endParaRPr>
          </a:p>
          <a:p>
            <a:pPr marL="285750" indent="-285750" algn="l">
              <a:spcBef>
                <a:spcPts val="200"/>
              </a:spcBef>
              <a:spcAft>
                <a:spcPts val="200"/>
              </a:spcAft>
              <a:buFont typeface="Arial,Sans-Serif"/>
              <a:buChar char="•"/>
            </a:pPr>
            <a:r>
              <a:rPr lang="en-US" sz="2400" b="0" dirty="0">
                <a:solidFill>
                  <a:srgbClr val="374151"/>
                </a:solidFill>
                <a:latin typeface="Calibri"/>
                <a:cs typeface="Calibri"/>
              </a:rPr>
              <a:t> Implemented API endpoints for various functionalities, such as issuing </a:t>
            </a:r>
          </a:p>
          <a:p>
            <a:pPr algn="l">
              <a:spcBef>
                <a:spcPts val="200"/>
              </a:spcBef>
              <a:spcAft>
                <a:spcPts val="200"/>
              </a:spcAft>
            </a:pPr>
            <a:r>
              <a:rPr lang="en-US" sz="2400" b="0" dirty="0">
                <a:solidFill>
                  <a:srgbClr val="374151"/>
                </a:solidFill>
                <a:latin typeface="Calibri"/>
                <a:cs typeface="Calibri"/>
              </a:rPr>
              <a:t>     health cards and managing branches.</a:t>
            </a:r>
            <a:endParaRPr lang="en-US" b="0">
              <a:cs typeface="Arial"/>
            </a:endParaRPr>
          </a:p>
          <a:p>
            <a:pPr algn="l">
              <a:lnSpc>
                <a:spcPct val="90000"/>
              </a:lnSpc>
              <a:spcBef>
                <a:spcPts val="1200"/>
              </a:spcBef>
              <a:spcAft>
                <a:spcPts val="200"/>
              </a:spcAft>
            </a:pPr>
            <a:endParaRPr lang="en-US" sz="1900" b="0" dirty="0">
              <a:solidFill>
                <a:srgbClr val="374151"/>
              </a:solidFill>
              <a:latin typeface="Calibri"/>
              <a:cs typeface="Calibri"/>
            </a:endParaRPr>
          </a:p>
          <a:p>
            <a:pPr algn="l"/>
            <a:endParaRPr lang="en-US" dirty="0">
              <a:latin typeface="Calibri"/>
              <a:cs typeface="Calibri"/>
            </a:endParaRPr>
          </a:p>
        </p:txBody>
      </p:sp>
    </p:spTree>
    <p:extLst>
      <p:ext uri="{BB962C8B-B14F-4D97-AF65-F5344CB8AC3E}">
        <p14:creationId xmlns:p14="http://schemas.microsoft.com/office/powerpoint/2010/main" val="19706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72AB58-974F-4FE8-859A-35ECE75090B8}"/>
              </a:ext>
            </a:extLst>
          </p:cNvPr>
          <p:cNvSpPr/>
          <p:nvPr/>
        </p:nvSpPr>
        <p:spPr>
          <a:xfrm>
            <a:off x="0" y="169333"/>
            <a:ext cx="8338866" cy="675736"/>
          </a:xfrm>
          <a:prstGeom prst="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600" dirty="0">
                <a:solidFill>
                  <a:schemeClr val="bg1"/>
                </a:solidFill>
                <a:latin typeface="Calibri"/>
                <a:cs typeface="Calibri"/>
              </a:rPr>
              <a:t>Design Technologies and Methods Used</a:t>
            </a:r>
            <a:endParaRPr lang="en-US" dirty="0">
              <a:solidFill>
                <a:schemeClr val="bg1"/>
              </a:solidFill>
            </a:endParaRPr>
          </a:p>
        </p:txBody>
      </p:sp>
      <p:sp>
        <p:nvSpPr>
          <p:cNvPr id="2" name="TextBox 1">
            <a:extLst>
              <a:ext uri="{FF2B5EF4-FFF2-40B4-BE49-F238E27FC236}">
                <a16:creationId xmlns:a16="http://schemas.microsoft.com/office/drawing/2014/main" id="{B938E513-FB4F-6339-B096-2D31C3E5AB84}"/>
              </a:ext>
            </a:extLst>
          </p:cNvPr>
          <p:cNvSpPr txBox="1"/>
          <p:nvPr/>
        </p:nvSpPr>
        <p:spPr>
          <a:xfrm>
            <a:off x="10198228" y="6352"/>
            <a:ext cx="1995444" cy="6873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6" name="TextBox 5">
            <a:extLst>
              <a:ext uri="{FF2B5EF4-FFF2-40B4-BE49-F238E27FC236}">
                <a16:creationId xmlns:a16="http://schemas.microsoft.com/office/drawing/2014/main" id="{2C7E14D1-715D-37D6-D27F-AEED99D373C2}"/>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
        <p:nvSpPr>
          <p:cNvPr id="8" name="TextBox 7">
            <a:extLst>
              <a:ext uri="{FF2B5EF4-FFF2-40B4-BE49-F238E27FC236}">
                <a16:creationId xmlns:a16="http://schemas.microsoft.com/office/drawing/2014/main" id="{50D8B2FF-9275-09FF-2F24-0AE091576A3A}"/>
              </a:ext>
            </a:extLst>
          </p:cNvPr>
          <p:cNvSpPr txBox="1"/>
          <p:nvPr/>
        </p:nvSpPr>
        <p:spPr>
          <a:xfrm>
            <a:off x="1852442" y="1269042"/>
            <a:ext cx="9922933" cy="521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lnSpc>
                <a:spcPct val="90000"/>
              </a:lnSpc>
              <a:spcBef>
                <a:spcPts val="1200"/>
              </a:spcBef>
              <a:spcAft>
                <a:spcPts val="200"/>
              </a:spcAft>
              <a:buFont typeface="Arial"/>
              <a:buChar char="•"/>
            </a:pPr>
            <a:r>
              <a:rPr lang="en-GB" sz="2800" dirty="0">
                <a:solidFill>
                  <a:srgbClr val="B80202"/>
                </a:solidFill>
                <a:latin typeface="Calibri"/>
                <a:cs typeface="Calibri"/>
              </a:rPr>
              <a:t>Programming Language :</a:t>
            </a:r>
            <a:r>
              <a:rPr lang="en-GB" sz="2400" dirty="0">
                <a:solidFill>
                  <a:srgbClr val="404040"/>
                </a:solidFill>
                <a:latin typeface="Calibri"/>
                <a:cs typeface="Calibri"/>
              </a:rPr>
              <a:t> Java 1.8 (8) - as it the most stable version.</a:t>
            </a:r>
            <a:endParaRPr lang="en-US" sz="2400">
              <a:solidFill>
                <a:srgbClr val="404040"/>
              </a:solidFill>
              <a:latin typeface="Calibri"/>
              <a:cs typeface="Calibri"/>
            </a:endParaRPr>
          </a:p>
          <a:p>
            <a:pPr marL="285750" indent="-285750" algn="just">
              <a:lnSpc>
                <a:spcPct val="90000"/>
              </a:lnSpc>
              <a:spcBef>
                <a:spcPts val="1200"/>
              </a:spcBef>
              <a:spcAft>
                <a:spcPts val="200"/>
              </a:spcAft>
              <a:buFont typeface="Arial"/>
              <a:buChar char="•"/>
            </a:pPr>
            <a:r>
              <a:rPr lang="en-GB" sz="2800" dirty="0">
                <a:solidFill>
                  <a:srgbClr val="B80202"/>
                </a:solidFill>
                <a:latin typeface="Calibri"/>
                <a:cs typeface="Calibri"/>
              </a:rPr>
              <a:t>Frameworks :</a:t>
            </a:r>
            <a:r>
              <a:rPr lang="en-GB" sz="2400" dirty="0">
                <a:solidFill>
                  <a:srgbClr val="404040"/>
                </a:solidFill>
                <a:latin typeface="Calibri"/>
                <a:cs typeface="Calibri"/>
              </a:rPr>
              <a:t> Spring boot, React JS.</a:t>
            </a:r>
            <a:endParaRPr lang="en-US" sz="2400">
              <a:solidFill>
                <a:srgbClr val="404040"/>
              </a:solidFill>
              <a:latin typeface="Calibri"/>
              <a:cs typeface="Calibri"/>
            </a:endParaRPr>
          </a:p>
          <a:p>
            <a:pPr marL="285750" indent="-285750" algn="just">
              <a:lnSpc>
                <a:spcPct val="90000"/>
              </a:lnSpc>
              <a:spcBef>
                <a:spcPts val="1200"/>
              </a:spcBef>
              <a:spcAft>
                <a:spcPts val="200"/>
              </a:spcAft>
              <a:buFont typeface="Arial"/>
              <a:buChar char="•"/>
            </a:pPr>
            <a:r>
              <a:rPr lang="en-GB" sz="2800" dirty="0">
                <a:solidFill>
                  <a:srgbClr val="B80202"/>
                </a:solidFill>
                <a:latin typeface="Calibri"/>
                <a:cs typeface="Calibri"/>
              </a:rPr>
              <a:t>Development Environment:</a:t>
            </a:r>
            <a:r>
              <a:rPr lang="en-GB" sz="2800" dirty="0">
                <a:solidFill>
                  <a:srgbClr val="404040"/>
                </a:solidFill>
                <a:latin typeface="Calibri"/>
                <a:cs typeface="Calibri"/>
              </a:rPr>
              <a:t> </a:t>
            </a:r>
            <a:r>
              <a:rPr lang="en-GB" sz="2400" dirty="0">
                <a:solidFill>
                  <a:srgbClr val="404040"/>
                </a:solidFill>
                <a:latin typeface="Calibri"/>
                <a:cs typeface="Calibri"/>
              </a:rPr>
              <a:t>Microsoft Visual Studio Code v1.81.1.</a:t>
            </a:r>
            <a:endParaRPr lang="en-US" sz="2400">
              <a:solidFill>
                <a:srgbClr val="404040"/>
              </a:solidFill>
              <a:latin typeface="Calibri"/>
              <a:cs typeface="Calibri"/>
            </a:endParaRPr>
          </a:p>
          <a:p>
            <a:pPr algn="just">
              <a:lnSpc>
                <a:spcPct val="90000"/>
              </a:lnSpc>
              <a:spcBef>
                <a:spcPts val="1200"/>
              </a:spcBef>
              <a:spcAft>
                <a:spcPts val="200"/>
              </a:spcAft>
            </a:pPr>
            <a:r>
              <a:rPr lang="en-GB" sz="2400" dirty="0">
                <a:solidFill>
                  <a:srgbClr val="404040"/>
                </a:solidFill>
                <a:latin typeface="Calibri"/>
                <a:cs typeface="Calibri"/>
              </a:rPr>
              <a:t>                                                                 Spring Tool Suite v3.8.3 .</a:t>
            </a:r>
            <a:endParaRPr lang="en-US" sz="2400">
              <a:solidFill>
                <a:srgbClr val="404040"/>
              </a:solidFill>
              <a:latin typeface="Calibri"/>
              <a:cs typeface="Calibri"/>
            </a:endParaRPr>
          </a:p>
          <a:p>
            <a:pPr marL="285750" indent="-285750" algn="just">
              <a:lnSpc>
                <a:spcPct val="90000"/>
              </a:lnSpc>
              <a:spcBef>
                <a:spcPts val="1200"/>
              </a:spcBef>
              <a:spcAft>
                <a:spcPts val="200"/>
              </a:spcAft>
              <a:buFont typeface="Arial"/>
              <a:buChar char="•"/>
            </a:pPr>
            <a:r>
              <a:rPr lang="en-GB" sz="2800" dirty="0">
                <a:solidFill>
                  <a:srgbClr val="B80202"/>
                </a:solidFill>
                <a:latin typeface="Calibri"/>
                <a:cs typeface="Calibri"/>
              </a:rPr>
              <a:t>Design :</a:t>
            </a:r>
            <a:r>
              <a:rPr lang="en-GB" sz="2400">
                <a:solidFill>
                  <a:srgbClr val="404040"/>
                </a:solidFill>
                <a:latin typeface="Calibri"/>
                <a:cs typeface="Calibri"/>
              </a:rPr>
              <a:t> Object Oriented Design Methodology.</a:t>
            </a:r>
            <a:endParaRPr lang="en-US" sz="2400">
              <a:solidFill>
                <a:srgbClr val="404040"/>
              </a:solidFill>
              <a:latin typeface="Calibri"/>
              <a:cs typeface="Calibri"/>
            </a:endParaRPr>
          </a:p>
          <a:p>
            <a:pPr algn="just">
              <a:lnSpc>
                <a:spcPct val="90000"/>
              </a:lnSpc>
              <a:spcBef>
                <a:spcPts val="1200"/>
              </a:spcBef>
              <a:spcAft>
                <a:spcPts val="200"/>
              </a:spcAft>
            </a:pPr>
            <a:r>
              <a:rPr lang="en-US" sz="2400">
                <a:solidFill>
                  <a:srgbClr val="404040"/>
                </a:solidFill>
                <a:latin typeface="Calibri"/>
                <a:cs typeface="Calibri"/>
              </a:rPr>
              <a:t>                      Microservice Architecture.</a:t>
            </a:r>
          </a:p>
          <a:p>
            <a:pPr marL="285750" indent="-285750" algn="just">
              <a:lnSpc>
                <a:spcPct val="90000"/>
              </a:lnSpc>
              <a:spcBef>
                <a:spcPts val="1200"/>
              </a:spcBef>
              <a:spcAft>
                <a:spcPts val="200"/>
              </a:spcAft>
              <a:buFont typeface="Arial"/>
              <a:buChar char="•"/>
            </a:pPr>
            <a:r>
              <a:rPr lang="en-GB" sz="2800" dirty="0">
                <a:solidFill>
                  <a:srgbClr val="B80202"/>
                </a:solidFill>
                <a:latin typeface="Calibri"/>
                <a:cs typeface="Calibri"/>
              </a:rPr>
              <a:t>Diagrams and models :</a:t>
            </a:r>
            <a:r>
              <a:rPr lang="en-GB" sz="2400" dirty="0">
                <a:solidFill>
                  <a:srgbClr val="404040"/>
                </a:solidFill>
                <a:latin typeface="Calibri"/>
                <a:cs typeface="Calibri"/>
              </a:rPr>
              <a:t> Enterprise Architect v16.1 (Professional). </a:t>
            </a:r>
            <a:endParaRPr lang="en-US" sz="2400">
              <a:solidFill>
                <a:srgbClr val="404040"/>
              </a:solidFill>
              <a:latin typeface="Calibri"/>
              <a:cs typeface="Calibri"/>
            </a:endParaRPr>
          </a:p>
          <a:p>
            <a:pPr algn="just">
              <a:lnSpc>
                <a:spcPct val="90000"/>
              </a:lnSpc>
              <a:spcBef>
                <a:spcPts val="1200"/>
              </a:spcBef>
              <a:spcAft>
                <a:spcPts val="200"/>
              </a:spcAft>
            </a:pPr>
            <a:r>
              <a:rPr lang="en-GB" sz="2400" dirty="0">
                <a:solidFill>
                  <a:srgbClr val="404040"/>
                </a:solidFill>
                <a:latin typeface="Calibri"/>
                <a:cs typeface="Calibri"/>
              </a:rPr>
              <a:t>                                                      Visual Paradigm CE 17.0.</a:t>
            </a:r>
            <a:endParaRPr lang="en-US" sz="2400">
              <a:solidFill>
                <a:srgbClr val="404040"/>
              </a:solidFill>
              <a:latin typeface="Calibri"/>
              <a:cs typeface="Calibri"/>
            </a:endParaRPr>
          </a:p>
          <a:p>
            <a:pPr marL="285750" indent="-285750" algn="just">
              <a:lnSpc>
                <a:spcPct val="90000"/>
              </a:lnSpc>
              <a:spcBef>
                <a:spcPts val="1200"/>
              </a:spcBef>
              <a:spcAft>
                <a:spcPts val="200"/>
              </a:spcAft>
              <a:buFont typeface="Arial"/>
              <a:buChar char="•"/>
            </a:pPr>
            <a:r>
              <a:rPr lang="en-GB" sz="2800" dirty="0">
                <a:solidFill>
                  <a:srgbClr val="B80202"/>
                </a:solidFill>
                <a:latin typeface="Calibri"/>
                <a:cs typeface="Calibri"/>
              </a:rPr>
              <a:t>Database tools:</a:t>
            </a:r>
            <a:r>
              <a:rPr lang="en-GB" sz="2400" dirty="0">
                <a:solidFill>
                  <a:srgbClr val="404040"/>
                </a:solidFill>
                <a:latin typeface="Calibri"/>
                <a:cs typeface="Calibri"/>
              </a:rPr>
              <a:t> MongoDB Compass 1.39.0.</a:t>
            </a:r>
            <a:endParaRPr lang="en-US" sz="2400">
              <a:solidFill>
                <a:srgbClr val="404040"/>
              </a:solidFill>
              <a:latin typeface="Calibri"/>
              <a:cs typeface="Calibri"/>
            </a:endParaRPr>
          </a:p>
          <a:p>
            <a:pPr algn="l"/>
            <a:endParaRPr lang="en-US" dirty="0">
              <a:cs typeface="Arial"/>
            </a:endParaRPr>
          </a:p>
        </p:txBody>
      </p:sp>
    </p:spTree>
    <p:extLst>
      <p:ext uri="{BB962C8B-B14F-4D97-AF65-F5344CB8AC3E}">
        <p14:creationId xmlns:p14="http://schemas.microsoft.com/office/powerpoint/2010/main" val="151497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72AB58-974F-4FE8-859A-35ECE75090B8}"/>
              </a:ext>
            </a:extLst>
          </p:cNvPr>
          <p:cNvSpPr/>
          <p:nvPr/>
        </p:nvSpPr>
        <p:spPr>
          <a:xfrm>
            <a:off x="0" y="169333"/>
            <a:ext cx="6699847" cy="675736"/>
          </a:xfrm>
          <a:prstGeom prst="rect">
            <a:avLst/>
          </a:prstGeom>
          <a:solidFill>
            <a:schemeClr val="tx1">
              <a:lumMod val="85000"/>
              <a:lumOff val="1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3600" dirty="0">
                <a:solidFill>
                  <a:schemeClr val="bg1"/>
                </a:solidFill>
                <a:latin typeface="Calibri"/>
                <a:cs typeface="Calibri"/>
              </a:rPr>
              <a:t>Documentations and References</a:t>
            </a:r>
            <a:endParaRPr lang="en-US" dirty="0"/>
          </a:p>
        </p:txBody>
      </p:sp>
      <p:sp>
        <p:nvSpPr>
          <p:cNvPr id="2" name="Content Placeholder 3">
            <a:extLst>
              <a:ext uri="{FF2B5EF4-FFF2-40B4-BE49-F238E27FC236}">
                <a16:creationId xmlns:a16="http://schemas.microsoft.com/office/drawing/2014/main" id="{F3EA1D05-8BD8-5B56-A54F-5486210E9ECA}"/>
              </a:ext>
            </a:extLst>
          </p:cNvPr>
          <p:cNvSpPr>
            <a:spLocks noGrp="1"/>
          </p:cNvSpPr>
          <p:nvPr/>
        </p:nvSpPr>
        <p:spPr bwMode="auto">
          <a:xfrm>
            <a:off x="1632310" y="703053"/>
            <a:ext cx="10054566" cy="11739047"/>
          </a:xfrm>
          <a:prstGeom prst="rect">
            <a:avLst/>
          </a:prstGeom>
          <a:noFill/>
          <a:ln w="9525">
            <a:noFill/>
            <a:miter lim="800000"/>
            <a:headEnd/>
            <a:tailEnd/>
          </a:ln>
        </p:spPr>
        <p:txBody>
          <a:bodyPr vert="horz" wrap="square" lIns="12700" tIns="12700" rIns="12700" bIns="12700" numCol="1" anchor="t" anchorCtr="0" compatLnSpc="1">
            <a:prstTxWarp prst="textNoShape">
              <a:avLst/>
            </a:prstTxWarp>
            <a:spAutoFit/>
          </a:bodyPr>
          <a:lstStyle>
            <a:lvl1pPr marL="342900" indent="-342900" algn="just" defTabSz="228600" rtl="0" eaLnBrk="0" fontAlgn="base" hangingPunct="0">
              <a:lnSpc>
                <a:spcPct val="123000"/>
              </a:lnSpc>
              <a:spcBef>
                <a:spcPct val="20000"/>
              </a:spcBef>
              <a:spcAft>
                <a:spcPct val="0"/>
              </a:spcAft>
              <a:buClr>
                <a:srgbClr val="000000"/>
              </a:buClr>
              <a:buFont typeface="Arial" charset="0"/>
              <a:buChar char="•"/>
              <a:defRPr sz="2200">
                <a:solidFill>
                  <a:schemeClr val="tx1"/>
                </a:solidFill>
                <a:latin typeface="Arial" pitchFamily="34" charset="0"/>
                <a:ea typeface="+mn-ea"/>
                <a:cs typeface="Arial" pitchFamily="34" charset="0"/>
              </a:defRPr>
            </a:lvl1pPr>
            <a:lvl2pPr marL="571500" indent="-457200" algn="just" defTabSz="228600" rtl="0" eaLnBrk="0" fontAlgn="base" hangingPunct="0">
              <a:lnSpc>
                <a:spcPct val="123000"/>
              </a:lnSpc>
              <a:spcBef>
                <a:spcPct val="20000"/>
              </a:spcBef>
              <a:spcAft>
                <a:spcPct val="0"/>
              </a:spcAft>
              <a:buClr>
                <a:srgbClr val="002060"/>
              </a:buClr>
              <a:buFont typeface="Wingdings" pitchFamily="2" charset="2"/>
              <a:buChar char="Ø"/>
              <a:defRPr sz="2200">
                <a:solidFill>
                  <a:schemeClr val="tx1"/>
                </a:solidFill>
                <a:latin typeface="Arial" pitchFamily="34" charset="0"/>
                <a:cs typeface="Arial" pitchFamily="34" charset="0"/>
              </a:defRPr>
            </a:lvl2pPr>
            <a:lvl3pPr marL="1028700" indent="-342900" algn="just" defTabSz="228600" rtl="0" eaLnBrk="0" fontAlgn="base" hangingPunct="0">
              <a:lnSpc>
                <a:spcPct val="123000"/>
              </a:lnSpc>
              <a:spcBef>
                <a:spcPct val="20000"/>
              </a:spcBef>
              <a:spcAft>
                <a:spcPct val="0"/>
              </a:spcAft>
              <a:buClr>
                <a:srgbClr val="FF0000"/>
              </a:buClr>
              <a:buFont typeface="Arial" charset="0"/>
              <a:buChar char="–"/>
              <a:defRPr sz="2000">
                <a:solidFill>
                  <a:schemeClr val="tx1"/>
                </a:solidFill>
                <a:latin typeface="Arial" pitchFamily="34" charset="0"/>
                <a:cs typeface="Arial" pitchFamily="34" charset="0"/>
              </a:defRPr>
            </a:lvl3pPr>
            <a:lvl4pPr marL="1143000" indent="228600" algn="just" defTabSz="228600" rtl="0" eaLnBrk="0" fontAlgn="base" hangingPunct="0">
              <a:lnSpc>
                <a:spcPct val="123000"/>
              </a:lnSpc>
              <a:spcBef>
                <a:spcPct val="20000"/>
              </a:spcBef>
              <a:spcAft>
                <a:spcPct val="0"/>
              </a:spcAft>
              <a:buClr>
                <a:srgbClr val="000000"/>
              </a:buClr>
              <a:buFont typeface="Arial" charset="0"/>
              <a:buChar char="–"/>
              <a:defRPr sz="2000">
                <a:solidFill>
                  <a:srgbClr val="FF0000"/>
                </a:solidFill>
                <a:latin typeface="Arial" pitchFamily="34" charset="0"/>
                <a:cs typeface="Arial" pitchFamily="34" charset="0"/>
              </a:defRPr>
            </a:lvl4pPr>
            <a:lvl5pPr marL="1257300" indent="571500" algn="just" defTabSz="228600" rtl="0" eaLnBrk="0" fontAlgn="base" hangingPunct="0">
              <a:lnSpc>
                <a:spcPct val="123000"/>
              </a:lnSpc>
              <a:spcBef>
                <a:spcPct val="20000"/>
              </a:spcBef>
              <a:spcAft>
                <a:spcPct val="0"/>
              </a:spcAft>
              <a:buClr>
                <a:srgbClr val="000000"/>
              </a:buClr>
              <a:buFont typeface="Arial" charset="0"/>
              <a:buChar char="»"/>
              <a:defRPr sz="2000">
                <a:solidFill>
                  <a:schemeClr val="tx1"/>
                </a:solidFill>
                <a:latin typeface="Arial" pitchFamily="34" charset="0"/>
                <a:cs typeface="Arial" pitchFamily="34" charset="0"/>
              </a:defRPr>
            </a:lvl5pPr>
            <a:lvl6pPr marL="17145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6pPr>
            <a:lvl7pPr marL="21717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7pPr>
            <a:lvl8pPr marL="26289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8pPr>
            <a:lvl9pPr marL="3086100" algn="just" defTabSz="228600" rtl="0" fontAlgn="base">
              <a:lnSpc>
                <a:spcPct val="123000"/>
              </a:lnSpc>
              <a:spcBef>
                <a:spcPct val="20000"/>
              </a:spcBef>
              <a:spcAft>
                <a:spcPct val="0"/>
              </a:spcAft>
              <a:buClr>
                <a:srgbClr val="000000"/>
              </a:buClr>
              <a:buFont typeface="Arial" charset="0"/>
              <a:defRPr sz="2000">
                <a:solidFill>
                  <a:schemeClr val="tx1"/>
                </a:solidFill>
                <a:latin typeface="+mn-lt"/>
              </a:defRPr>
            </a:lvl9pPr>
          </a:lstStyle>
          <a:p>
            <a:pPr marL="0" indent="0" eaLnBrk="1" hangingPunct="1">
              <a:buNone/>
            </a:pPr>
            <a:endParaRPr lang="en-GB" altLang="en-US">
              <a:latin typeface="Calibri"/>
              <a:cs typeface="Calibri"/>
            </a:endParaRPr>
          </a:p>
          <a:p>
            <a:pPr lvl="1" eaLnBrk="1" hangingPunct="1"/>
            <a:r>
              <a:rPr lang="en-GB" altLang="en-US" sz="3200" dirty="0">
                <a:solidFill>
                  <a:srgbClr val="B80202"/>
                </a:solidFill>
                <a:latin typeface="Calibri"/>
                <a:cs typeface="Calibri"/>
              </a:rPr>
              <a:t>Software Requirements Specification</a:t>
            </a:r>
            <a:r>
              <a:rPr lang="en-GB" altLang="en-US" sz="2800" dirty="0">
                <a:latin typeface="Calibri"/>
                <a:cs typeface="Calibri"/>
              </a:rPr>
              <a:t> (</a:t>
            </a:r>
            <a:r>
              <a:rPr lang="en-GB" dirty="0">
                <a:solidFill>
                  <a:srgbClr val="BC1C1C"/>
                </a:solidFill>
                <a:latin typeface="Calibri"/>
                <a:cs typeface="Calibri"/>
                <a:hlinkClick r:id="rId2">
                  <a:extLst>
                    <a:ext uri="{A12FA001-AC4F-418D-AE19-62706E023703}">
                      <ahyp:hlinkClr xmlns:ahyp="http://schemas.microsoft.com/office/drawing/2018/hyperlinkcolor" val="tx"/>
                    </a:ext>
                  </a:extLst>
                </a:hlinkClick>
              </a:rPr>
              <a:t>SRS.doc</a:t>
            </a:r>
            <a:r>
              <a:rPr lang="en-GB" altLang="en-US" sz="2800" dirty="0">
                <a:latin typeface="Calibri"/>
                <a:cs typeface="Calibri"/>
              </a:rPr>
              <a:t>)</a:t>
            </a:r>
          </a:p>
          <a:p>
            <a:pPr marL="114300" lvl="1" indent="0">
              <a:buNone/>
            </a:pPr>
            <a:r>
              <a:rPr lang="en-US" sz="2000" b="0" dirty="0">
                <a:solidFill>
                  <a:srgbClr val="374151"/>
                </a:solidFill>
                <a:latin typeface="Arial"/>
                <a:cs typeface="Arial"/>
              </a:rPr>
              <a:t>The High-Level Design (HLD) and Low-Level Design (LLD) documents have been developed based on the Software Requirements Specification (SRS) document. The SRS document comprehensively details the functional and non-functional requirements of the Admit Transfer Discharge System.</a:t>
            </a:r>
            <a:endParaRPr lang="en-GB" dirty="0"/>
          </a:p>
          <a:p>
            <a:pPr lvl="1"/>
            <a:r>
              <a:rPr lang="en-GB" sz="3200" dirty="0">
                <a:solidFill>
                  <a:srgbClr val="B80202"/>
                </a:solidFill>
                <a:latin typeface="Calibri"/>
                <a:cs typeface="Calibri"/>
              </a:rPr>
              <a:t>Low Level Design</a:t>
            </a:r>
            <a:r>
              <a:rPr lang="en-GB" sz="2800" dirty="0">
                <a:solidFill>
                  <a:srgbClr val="000000"/>
                </a:solidFill>
                <a:latin typeface="Calibri"/>
                <a:cs typeface="Calibri"/>
              </a:rPr>
              <a:t> (</a:t>
            </a:r>
            <a:r>
              <a:rPr lang="en-GB" dirty="0">
                <a:solidFill>
                  <a:srgbClr val="BC1C1C"/>
                </a:solidFill>
                <a:latin typeface="Calibri"/>
                <a:cs typeface="Calibri"/>
                <a:hlinkClick r:id="rId3">
                  <a:extLst>
                    <a:ext uri="{A12FA001-AC4F-418D-AE19-62706E023703}">
                      <ahyp:hlinkClr xmlns:ahyp="http://schemas.microsoft.com/office/drawing/2018/hyperlinkcolor" val="tx"/>
                    </a:ext>
                  </a:extLst>
                </a:hlinkClick>
              </a:rPr>
              <a:t>LLD.doc</a:t>
            </a:r>
            <a:r>
              <a:rPr lang="en-GB" dirty="0">
                <a:solidFill>
                  <a:schemeClr val="accent1"/>
                </a:solidFill>
                <a:latin typeface="Calibri"/>
                <a:cs typeface="Calibri"/>
              </a:rPr>
              <a:t> </a:t>
            </a:r>
            <a:r>
              <a:rPr lang="en-GB" sz="2800" dirty="0">
                <a:solidFill>
                  <a:srgbClr val="000000"/>
                </a:solidFill>
                <a:latin typeface="Calibri"/>
                <a:cs typeface="Calibri"/>
              </a:rPr>
              <a:t>)</a:t>
            </a:r>
            <a:endParaRPr lang="en-GB" sz="2800" b="0" dirty="0">
              <a:solidFill>
                <a:srgbClr val="000000"/>
              </a:solidFill>
              <a:latin typeface="Calibri"/>
              <a:cs typeface="Calibri"/>
            </a:endParaRPr>
          </a:p>
          <a:p>
            <a:pPr marL="114300" lvl="1" indent="0">
              <a:buNone/>
            </a:pPr>
            <a:r>
              <a:rPr lang="en-US" sz="2000" b="0" dirty="0">
                <a:solidFill>
                  <a:srgbClr val="374151"/>
                </a:solidFill>
                <a:latin typeface="Arial"/>
                <a:cs typeface="Arial"/>
              </a:rPr>
              <a:t>The Low-Level Design (LLD) document provides an in-depth description of the implementation details for each module of the Admit Transfer Discharge System. It outlines the data structures, algorithms, and interfaces that will be used to realize the system's functionality.</a:t>
            </a:r>
            <a:endParaRPr lang="en-GB" dirty="0"/>
          </a:p>
          <a:p>
            <a:pPr lvl="1">
              <a:buFont typeface="Wingdings" pitchFamily="2" charset="2"/>
              <a:buChar char="Ø"/>
            </a:pPr>
            <a:endParaRPr lang="en-GB" altLang="en-US" sz="2800" dirty="0">
              <a:solidFill>
                <a:srgbClr val="000000"/>
              </a:solidFill>
              <a:latin typeface="Calibri"/>
              <a:cs typeface="Calibri"/>
            </a:endParaRPr>
          </a:p>
          <a:p>
            <a:pPr lvl="1">
              <a:buFont typeface="Wingdings" pitchFamily="2" charset="2"/>
              <a:buChar char="Ø"/>
            </a:pPr>
            <a:endParaRPr lang="en-GB" altLang="en-US" sz="2800" dirty="0">
              <a:solidFill>
                <a:srgbClr val="000000"/>
              </a:solidFill>
              <a:latin typeface="Calibri"/>
              <a:cs typeface="Calibri"/>
            </a:endParaRPr>
          </a:p>
          <a:p>
            <a:pPr lvl="1">
              <a:buFont typeface="Wingdings" pitchFamily="2" charset="2"/>
              <a:buAutoNum type="arabicPeriod"/>
            </a:pPr>
            <a:endParaRPr lang="en-GB" altLang="en-US" dirty="0">
              <a:solidFill>
                <a:srgbClr val="BC1C1C"/>
              </a:solidFill>
              <a:latin typeface="Calibri"/>
              <a:cs typeface="Calibri"/>
            </a:endParaRPr>
          </a:p>
          <a:p>
            <a:pPr algn="l">
              <a:lnSpc>
                <a:spcPct val="90000"/>
              </a:lnSpc>
              <a:spcBef>
                <a:spcPts val="1200"/>
              </a:spcBef>
              <a:spcAft>
                <a:spcPts val="200"/>
              </a:spcAft>
              <a:buFont typeface="Arial" pitchFamily="2" charset="2"/>
              <a:buChar char="•"/>
            </a:pPr>
            <a:endParaRPr lang="en-US" sz="2000" b="0" dirty="0">
              <a:solidFill>
                <a:srgbClr val="374151"/>
              </a:solidFill>
              <a:latin typeface="Arial"/>
              <a:cs typeface="Arial"/>
            </a:endParaRPr>
          </a:p>
          <a:p>
            <a:pPr algn="l">
              <a:lnSpc>
                <a:spcPct val="90000"/>
              </a:lnSpc>
              <a:spcBef>
                <a:spcPts val="1200"/>
              </a:spcBef>
              <a:spcAft>
                <a:spcPts val="200"/>
              </a:spcAft>
              <a:buFont typeface="Arial"/>
              <a:buChar char="•"/>
            </a:pPr>
            <a:endParaRPr lang="en-US" sz="2000" b="0" dirty="0">
              <a:solidFill>
                <a:srgbClr val="374151"/>
              </a:solidFill>
              <a:latin typeface="Arial"/>
              <a:cs typeface="Arial"/>
            </a:endParaRPr>
          </a:p>
          <a:p>
            <a:pPr marL="114300" lvl="1" indent="0">
              <a:buNone/>
            </a:pPr>
            <a:endParaRPr lang="en-GB" altLang="en-US" sz="2800" dirty="0">
              <a:solidFill>
                <a:srgbClr val="000000"/>
              </a:solidFill>
              <a:latin typeface="Calibri"/>
              <a:cs typeface="Calibri"/>
            </a:endParaRPr>
          </a:p>
          <a:p>
            <a:pPr lvl="1">
              <a:buAutoNum type="arabicPeriod"/>
            </a:pPr>
            <a:endParaRPr lang="en-GB" altLang="en-US" sz="2800" dirty="0">
              <a:solidFill>
                <a:srgbClr val="000000"/>
              </a:solidFill>
              <a:latin typeface="Calibri"/>
              <a:cs typeface="Calibri"/>
            </a:endParaRPr>
          </a:p>
          <a:p>
            <a:pPr lvl="1" eaLnBrk="1" hangingPunct="1">
              <a:buAutoNum type="arabicPeriod"/>
            </a:pPr>
            <a:endParaRPr lang="en-GB" altLang="en-US" dirty="0">
              <a:solidFill>
                <a:schemeClr val="accent1"/>
              </a:solidFill>
              <a:latin typeface="Calibri"/>
              <a:cs typeface="Calibri"/>
            </a:endParaRPr>
          </a:p>
          <a:p>
            <a:pPr marL="114300" lvl="1" indent="0" eaLnBrk="1" hangingPunct="1">
              <a:buNone/>
            </a:pPr>
            <a:endParaRPr lang="en-GB" altLang="en-US" dirty="0">
              <a:solidFill>
                <a:schemeClr val="accent1"/>
              </a:solidFill>
              <a:latin typeface="Calibri"/>
              <a:cs typeface="Calibri"/>
            </a:endParaRPr>
          </a:p>
          <a:p>
            <a:pPr lvl="1" eaLnBrk="1" hangingPunct="1"/>
            <a:endParaRPr lang="en-GB" altLang="en-US">
              <a:latin typeface="Calibri"/>
              <a:cs typeface="Calibri"/>
            </a:endParaRPr>
          </a:p>
          <a:p>
            <a:pPr eaLnBrk="1" hangingPunct="1"/>
            <a:endParaRPr lang="en-GB" altLang="en-US">
              <a:latin typeface="Calibri"/>
              <a:cs typeface="Calibri"/>
            </a:endParaRPr>
          </a:p>
          <a:p>
            <a:pPr eaLnBrk="1" hangingPunct="1">
              <a:buFont typeface="Wingdings" pitchFamily="2" charset="2"/>
              <a:buNone/>
            </a:pPr>
            <a:endParaRPr lang="en-GB" altLang="en-US">
              <a:latin typeface="Calibri"/>
              <a:cs typeface="Calibri"/>
            </a:endParaRPr>
          </a:p>
          <a:p>
            <a:endParaRPr lang="en-US">
              <a:latin typeface="Calibri"/>
              <a:cs typeface="Calibri"/>
            </a:endParaRPr>
          </a:p>
        </p:txBody>
      </p:sp>
      <p:sp>
        <p:nvSpPr>
          <p:cNvPr id="8" name="TextBox 1">
            <a:extLst>
              <a:ext uri="{FF2B5EF4-FFF2-40B4-BE49-F238E27FC236}">
                <a16:creationId xmlns:a16="http://schemas.microsoft.com/office/drawing/2014/main" id="{B938E513-FB4F-6339-B096-2D31C3E5AB84}"/>
              </a:ext>
            </a:extLst>
          </p:cNvPr>
          <p:cNvSpPr txBox="1"/>
          <p:nvPr/>
        </p:nvSpPr>
        <p:spPr>
          <a:xfrm>
            <a:off x="10198228" y="6352"/>
            <a:ext cx="1995444" cy="68736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1pPr>
            <a:lvl2pPr marL="4572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2pPr>
            <a:lvl3pPr marL="9144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3pPr>
            <a:lvl4pPr marL="13716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4pPr>
            <a:lvl5pPr marL="1828800" algn="ctr" rtl="0" fontAlgn="base">
              <a:spcBef>
                <a:spcPct val="20000"/>
              </a:spcBef>
              <a:spcAft>
                <a:spcPct val="0"/>
              </a:spcAft>
              <a:buClr>
                <a:srgbClr val="FF0000"/>
              </a:buClr>
              <a:buFont typeface="Arial" charset="0"/>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a:lstStyle>
          <a:p>
            <a:pPr algn="l"/>
            <a:r>
              <a:rPr lang="en-US" sz="2800" dirty="0">
                <a:solidFill>
                  <a:srgbClr val="FF0000"/>
                </a:solidFill>
                <a:latin typeface="Calibri"/>
                <a:cs typeface="Arial"/>
              </a:rPr>
              <a:t>iQ</a:t>
            </a:r>
            <a:r>
              <a:rPr lang="en-US" sz="2800" dirty="0">
                <a:solidFill>
                  <a:srgbClr val="004D85"/>
                </a:solidFill>
                <a:latin typeface="Calibri"/>
                <a:cs typeface="Arial"/>
              </a:rPr>
              <a:t>Gateway</a:t>
            </a:r>
            <a:r>
              <a:rPr lang="en-US" sz="1600" baseline="30000" dirty="0">
                <a:latin typeface="Calibri"/>
                <a:cs typeface="Arial"/>
              </a:rPr>
              <a:t>TM</a:t>
            </a:r>
          </a:p>
        </p:txBody>
      </p:sp>
      <p:sp>
        <p:nvSpPr>
          <p:cNvPr id="10" name="TextBox 9">
            <a:extLst>
              <a:ext uri="{FF2B5EF4-FFF2-40B4-BE49-F238E27FC236}">
                <a16:creationId xmlns:a16="http://schemas.microsoft.com/office/drawing/2014/main" id="{046A3168-ADAF-B3D6-B4E6-93C5250C5B41}"/>
              </a:ext>
            </a:extLst>
          </p:cNvPr>
          <p:cNvSpPr txBox="1"/>
          <p:nvPr/>
        </p:nvSpPr>
        <p:spPr>
          <a:xfrm>
            <a:off x="9937428" y="6407954"/>
            <a:ext cx="33258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tx1">
                    <a:lumMod val="75000"/>
                    <a:lumOff val="25000"/>
                  </a:schemeClr>
                </a:solidFill>
                <a:latin typeface="Arial"/>
                <a:cs typeface="Arial"/>
              </a:rPr>
              <a:t>M</a:t>
            </a:r>
            <a:r>
              <a:rPr lang="en-US" sz="2000" dirty="0">
                <a:solidFill>
                  <a:schemeClr val="tx1">
                    <a:lumMod val="75000"/>
                    <a:lumOff val="25000"/>
                  </a:schemeClr>
                </a:solidFill>
                <a:latin typeface="Arial"/>
                <a:cs typeface="Arial"/>
              </a:rPr>
              <a:t>ENTOR</a:t>
            </a:r>
            <a:r>
              <a:rPr lang="en-US" sz="2800" dirty="0">
                <a:solidFill>
                  <a:schemeClr val="tx1">
                    <a:lumMod val="75000"/>
                    <a:lumOff val="25000"/>
                  </a:schemeClr>
                </a:solidFill>
                <a:latin typeface="Arial"/>
                <a:cs typeface="Arial"/>
              </a:rPr>
              <a:t>L</a:t>
            </a:r>
            <a:r>
              <a:rPr lang="en-US" sz="2000" dirty="0">
                <a:solidFill>
                  <a:schemeClr val="tx1">
                    <a:lumMod val="75000"/>
                    <a:lumOff val="25000"/>
                  </a:schemeClr>
                </a:solidFill>
                <a:latin typeface="Arial"/>
                <a:cs typeface="Arial"/>
              </a:rPr>
              <a:t>ABS</a:t>
            </a:r>
            <a:r>
              <a:rPr lang="en-US" sz="1400" baseline="30000" dirty="0">
                <a:solidFill>
                  <a:schemeClr val="tx1">
                    <a:lumMod val="75000"/>
                    <a:lumOff val="25000"/>
                  </a:schemeClr>
                </a:solidFill>
                <a:latin typeface="Arial"/>
                <a:cs typeface="Arial"/>
              </a:rPr>
              <a:t>TM</a:t>
            </a:r>
            <a:endParaRPr lang="en-US" sz="1400" baseline="30000" dirty="0">
              <a:solidFill>
                <a:schemeClr val="tx1">
                  <a:lumMod val="75000"/>
                  <a:lumOff val="25000"/>
                </a:schemeClr>
              </a:solidFill>
              <a:cs typeface="Arial"/>
            </a:endParaRPr>
          </a:p>
        </p:txBody>
      </p:sp>
    </p:spTree>
    <p:extLst>
      <p:ext uri="{BB962C8B-B14F-4D97-AF65-F5344CB8AC3E}">
        <p14:creationId xmlns:p14="http://schemas.microsoft.com/office/powerpoint/2010/main" val="1778300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1_OU5_2">
  <a:themeElements>
    <a:clrScheme name="">
      <a:dk1>
        <a:srgbClr val="000000"/>
      </a:dk1>
      <a:lt1>
        <a:srgbClr val="FFFFFF"/>
      </a:lt1>
      <a:dk2>
        <a:srgbClr val="000000"/>
      </a:dk2>
      <a:lt2>
        <a:srgbClr val="000000"/>
      </a:lt2>
      <a:accent1>
        <a:srgbClr val="CCCCCC"/>
      </a:accent1>
      <a:accent2>
        <a:srgbClr val="FF0000"/>
      </a:accent2>
      <a:accent3>
        <a:srgbClr val="FFFFFF"/>
      </a:accent3>
      <a:accent4>
        <a:srgbClr val="000000"/>
      </a:accent4>
      <a:accent5>
        <a:srgbClr val="E2E2E2"/>
      </a:accent5>
      <a:accent6>
        <a:srgbClr val="E70000"/>
      </a:accent6>
      <a:hlink>
        <a:srgbClr val="FF0000"/>
      </a:hlink>
      <a:folHlink>
        <a:srgbClr val="999999"/>
      </a:folHlink>
    </a:clrScheme>
    <a:fontScheme name="1_OU5_2">
      <a:majorFont>
        <a:latin typeface="Gloucester MT Extra Condense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charset="0"/>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OU5_2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Parallax</vt:lpstr>
      <vt:lpstr>1_OU5_2</vt:lpstr>
      <vt:lpstr>Admit  Transfer Discharge System (ATDS)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Oracle 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Oracle</dc:creator>
  <cp:revision>966</cp:revision>
  <cp:lastPrinted>2002-03-28T23:57:22Z</cp:lastPrinted>
  <dcterms:created xsi:type="dcterms:W3CDTF">2001-07-03T17:11:09Z</dcterms:created>
  <dcterms:modified xsi:type="dcterms:W3CDTF">2023-08-25T11:16:23Z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ies>
</file>