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2" r:id="rId3"/>
    <p:sldId id="353" r:id="rId4"/>
    <p:sldId id="354" r:id="rId5"/>
    <p:sldId id="355" r:id="rId6"/>
    <p:sldId id="356" r:id="rId7"/>
    <p:sldId id="376" r:id="rId8"/>
    <p:sldId id="377" r:id="rId9"/>
    <p:sldId id="375" r:id="rId10"/>
    <p:sldId id="379" r:id="rId11"/>
    <p:sldId id="378" r:id="rId12"/>
    <p:sldId id="380" r:id="rId13"/>
    <p:sldId id="385" r:id="rId14"/>
    <p:sldId id="365" r:id="rId15"/>
    <p:sldId id="381" r:id="rId16"/>
    <p:sldId id="382" r:id="rId17"/>
    <p:sldId id="383" r:id="rId18"/>
    <p:sldId id="370" r:id="rId19"/>
    <p:sldId id="384" r:id="rId20"/>
    <p:sldId id="371" r:id="rId21"/>
    <p:sldId id="372" r:id="rId22"/>
    <p:sldId id="37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53F238-95EF-4C1A-B442-5CE55984C207}">
          <p14:sldIdLst>
            <p14:sldId id="256"/>
            <p14:sldId id="352"/>
            <p14:sldId id="353"/>
            <p14:sldId id="354"/>
            <p14:sldId id="355"/>
            <p14:sldId id="356"/>
            <p14:sldId id="376"/>
            <p14:sldId id="377"/>
            <p14:sldId id="375"/>
            <p14:sldId id="379"/>
            <p14:sldId id="378"/>
            <p14:sldId id="380"/>
            <p14:sldId id="385"/>
            <p14:sldId id="365"/>
            <p14:sldId id="381"/>
            <p14:sldId id="382"/>
            <p14:sldId id="383"/>
            <p14:sldId id="370"/>
            <p14:sldId id="384"/>
          </p14:sldIdLst>
        </p14:section>
        <p14:section name="Following Presentation" id="{70E2E586-FBAB-4BD9-BBF6-A939EF00CA76}">
          <p14:sldIdLst>
            <p14:sldId id="371"/>
            <p14:sldId id="372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898989" mc:Ignorable=""/>
    <a:srgbClr xmlns:mc="http://schemas.openxmlformats.org/markup-compatibility/2006" xmlns:a14="http://schemas.microsoft.com/office/drawing/2010/main" val="1D427A" mc:Ignorable=""/>
    <a:srgbClr xmlns:mc="http://schemas.openxmlformats.org/markup-compatibility/2006" xmlns:a14="http://schemas.microsoft.com/office/drawing/2010/main" val="153961" mc:Ignorable=""/>
    <a:srgbClr xmlns:mc="http://schemas.openxmlformats.org/markup-compatibility/2006" xmlns:a14="http://schemas.microsoft.com/office/drawing/2010/main" val="163B64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8" autoAdjust="0"/>
    <p:restoredTop sz="89424" autoAdjust="0"/>
  </p:normalViewPr>
  <p:slideViewPr>
    <p:cSldViewPr snapToGrid="0" snapToObjects="1">
      <p:cViewPr varScale="1">
        <p:scale>
          <a:sx n="101" d="100"/>
          <a:sy n="101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SQLite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Int</c:v>
                </c:pt>
                <c:pt idx="1">
                  <c:v>Float</c:v>
                </c:pt>
                <c:pt idx="2">
                  <c:v>Aggregation</c:v>
                </c:pt>
                <c:pt idx="3">
                  <c:v>Average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2.3843000000000001</c:v>
                </c:pt>
                <c:pt idx="1">
                  <c:v>3.5272999999999999</c:v>
                </c:pt>
                <c:pt idx="2">
                  <c:v>1.0569</c:v>
                </c:pt>
                <c:pt idx="3">
                  <c:v>2.2736999999999998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GPU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Int</c:v>
                </c:pt>
                <c:pt idx="1">
                  <c:v>Float</c:v>
                </c:pt>
                <c:pt idx="2">
                  <c:v>Aggregation</c:v>
                </c:pt>
                <c:pt idx="3">
                  <c:v>Average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8.2542000000000004E-2</c:v>
                </c:pt>
                <c:pt idx="1">
                  <c:v>8.0749000000000001E-2</c:v>
                </c:pt>
                <c:pt idx="2">
                  <c:v>2.9201999999999968E-2</c:v>
                </c:pt>
                <c:pt idx="3">
                  <c:v>6.2804230769230696E-2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176512"/>
        <c:axId val="86446848"/>
      </c:barChart>
      <c:catAx>
        <c:axId val="861765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Query Type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86446848"/>
        <c:crosses val="autoZero"/>
        <c:auto val="1"/>
        <c:lblAlgn val="ctr"/>
        <c:lblOffset val="100"/>
        <c:noMultiLvlLbl val="0"/>
      </c:catAx>
      <c:valAx>
        <c:axId val="864468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Running 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176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4"/>
    </mc:Choice>
    <mc:Fallback>
      <c:style val="2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Speedup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Int</c:v>
                </c:pt>
                <c:pt idx="1">
                  <c:v>Float</c:v>
                </c:pt>
                <c:pt idx="2">
                  <c:v>Aggregation</c:v>
                </c:pt>
                <c:pt idx="3">
                  <c:v>Average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28.885900511254874</c:v>
                </c:pt>
                <c:pt idx="1">
                  <c:v>43.682274703092297</c:v>
                </c:pt>
                <c:pt idx="2">
                  <c:v>36.192726525580476</c:v>
                </c:pt>
                <c:pt idx="3">
                  <c:v>36.202975056800476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66080"/>
        <c:axId val="21007744"/>
      </c:barChart>
      <c:catAx>
        <c:axId val="20766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Query Type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1007744"/>
        <c:crosses val="autoZero"/>
        <c:auto val="1"/>
        <c:lblAlgn val="ctr"/>
        <c:lblOffset val="100"/>
        <c:noMultiLvlLbl val="0"/>
      </c:catAx>
      <c:valAx>
        <c:axId val="21007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Speedup (x)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766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5727-BBD8-1B46-8CA7-604E109C036C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1FC08-C2FD-CE44-BFA1-4E7CB3EE27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29215-3202-B543-BA6A-0A841C0310CD}" type="datetimeFigureOut">
              <a:rPr lang="en-US" smtClean="0"/>
              <a:pPr/>
              <a:t>3/13/2010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242C1-565D-B345-8F14-41306F885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28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F08C-84F0-3C4B-89CD-93D33D011B2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420" y="6134341"/>
            <a:ext cx="2133600" cy="365125"/>
          </a:xfrm>
          <a:prstGeom prst="rect">
            <a:avLst/>
          </a:prstGeom>
        </p:spPr>
        <p:txBody>
          <a:bodyPr/>
          <a:lstStyle/>
          <a:p>
            <a:fld id="{0CC5BCB9-4E6E-FC4D-815B-FDB0A14FC154}" type="datetime1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8939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20XX Your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153961" mc:Ignorable="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420" y="6134341"/>
            <a:ext cx="2133600" cy="365125"/>
          </a:xfrm>
          <a:prstGeom prst="rect">
            <a:avLst/>
          </a:prstGeom>
        </p:spPr>
        <p:txBody>
          <a:bodyPr/>
          <a:lstStyle/>
          <a:p>
            <a:fld id="{047FBB03-0FCB-BB4B-8DA7-2201643817A4}" type="datetime1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8939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20XX Your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3"/>
          <p:cNvSpPr>
            <a:spLocks noChangeShapeType="1"/>
          </p:cNvSpPr>
          <p:nvPr userDrawn="1"/>
        </p:nvSpPr>
        <p:spPr bwMode="auto">
          <a:xfrm>
            <a:off x="214540" y="758370"/>
            <a:ext cx="8705088" cy="0"/>
          </a:xfrm>
          <a:prstGeom prst="line">
            <a:avLst/>
          </a:prstGeom>
          <a:noFill/>
          <a:ln w="88900">
            <a:solidFill>
              <a:srgbClr xmlns:mc="http://schemas.openxmlformats.org/markup-compatibility/2006" xmlns:a14="http://schemas.microsoft.com/office/drawing/2010/main" val="163B64" mc:Ignorable="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>
              <a:latin typeface="Helvetica" pitchFamily="-11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420" y="6134341"/>
            <a:ext cx="2133600" cy="365125"/>
          </a:xfrm>
          <a:prstGeom prst="rect">
            <a:avLst/>
          </a:prstGeom>
        </p:spPr>
        <p:txBody>
          <a:bodyPr/>
          <a:lstStyle/>
          <a:p>
            <a:fld id="{D82E939B-BAD8-6840-B442-2E5E1CAE12B5}" type="datetime1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8939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20XX Your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3"/>
          <p:cNvSpPr>
            <a:spLocks noChangeShapeType="1"/>
          </p:cNvSpPr>
          <p:nvPr userDrawn="1"/>
        </p:nvSpPr>
        <p:spPr bwMode="auto">
          <a:xfrm>
            <a:off x="214540" y="758370"/>
            <a:ext cx="8705088" cy="0"/>
          </a:xfrm>
          <a:prstGeom prst="line">
            <a:avLst/>
          </a:prstGeom>
          <a:noFill/>
          <a:ln w="88900">
            <a:solidFill>
              <a:srgbClr xmlns:mc="http://schemas.openxmlformats.org/markup-compatibility/2006" xmlns:a14="http://schemas.microsoft.com/office/drawing/2010/main" val="163B64" mc:Ignorable="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>
              <a:latin typeface="Helvetica" pitchFamily="-11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7420" y="6134341"/>
            <a:ext cx="2133600" cy="365125"/>
          </a:xfrm>
          <a:prstGeom prst="rect">
            <a:avLst/>
          </a:prstGeom>
        </p:spPr>
        <p:txBody>
          <a:bodyPr/>
          <a:lstStyle/>
          <a:p>
            <a:fld id="{D5DEAF1A-3021-BD49-B43B-4EF8828DD5D6}" type="datetime1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8939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20XX Your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" y="932688"/>
            <a:ext cx="4281260" cy="51937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2688"/>
            <a:ext cx="4271428" cy="519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7420" y="6134341"/>
            <a:ext cx="2133600" cy="365125"/>
          </a:xfrm>
          <a:prstGeom prst="rect">
            <a:avLst/>
          </a:prstGeom>
        </p:spPr>
        <p:txBody>
          <a:bodyPr/>
          <a:lstStyle/>
          <a:p>
            <a:fld id="{4A13D0FD-7FE7-6240-8E82-69E316DC171A}" type="datetime1">
              <a:rPr lang="en-US" smtClean="0"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8939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20XX Your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Line 43"/>
          <p:cNvSpPr>
            <a:spLocks noChangeShapeType="1"/>
          </p:cNvSpPr>
          <p:nvPr userDrawn="1"/>
        </p:nvSpPr>
        <p:spPr bwMode="auto">
          <a:xfrm>
            <a:off x="214540" y="758370"/>
            <a:ext cx="8705088" cy="0"/>
          </a:xfrm>
          <a:prstGeom prst="line">
            <a:avLst/>
          </a:prstGeom>
          <a:noFill/>
          <a:ln w="88900">
            <a:solidFill>
              <a:srgbClr xmlns:mc="http://schemas.openxmlformats.org/markup-compatibility/2006" xmlns:a14="http://schemas.microsoft.com/office/drawing/2010/main" val="163B64" mc:Ignorable="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>
              <a:latin typeface="Helvetica" pitchFamily="-11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" y="932688"/>
            <a:ext cx="427939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540" y="1572450"/>
            <a:ext cx="4282848" cy="4553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32688"/>
            <a:ext cx="427939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72450"/>
            <a:ext cx="4274603" cy="4553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97420" y="6134341"/>
            <a:ext cx="2133600" cy="365125"/>
          </a:xfrm>
          <a:prstGeom prst="rect">
            <a:avLst/>
          </a:prstGeom>
        </p:spPr>
        <p:txBody>
          <a:bodyPr/>
          <a:lstStyle/>
          <a:p>
            <a:fld id="{DC40DFEB-FC7B-4443-AB13-5E24ADB1D412}" type="datetime1">
              <a:rPr lang="en-US" smtClean="0"/>
              <a:t>3/13/2010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8939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20XX Your Name Here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Line 43"/>
          <p:cNvSpPr>
            <a:spLocks noChangeShapeType="1"/>
          </p:cNvSpPr>
          <p:nvPr userDrawn="1"/>
        </p:nvSpPr>
        <p:spPr bwMode="auto">
          <a:xfrm>
            <a:off x="214540" y="758370"/>
            <a:ext cx="8705088" cy="0"/>
          </a:xfrm>
          <a:prstGeom prst="line">
            <a:avLst/>
          </a:prstGeom>
          <a:noFill/>
          <a:ln w="88900">
            <a:solidFill>
              <a:srgbClr xmlns:mc="http://schemas.openxmlformats.org/markup-compatibility/2006" xmlns:a14="http://schemas.microsoft.com/office/drawing/2010/main" val="163B64" mc:Ignorable="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>
              <a:latin typeface="Helvetica" pitchFamily="-11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7420" y="6134341"/>
            <a:ext cx="2133600" cy="365125"/>
          </a:xfrm>
          <a:prstGeom prst="rect">
            <a:avLst/>
          </a:prstGeom>
        </p:spPr>
        <p:txBody>
          <a:bodyPr/>
          <a:lstStyle/>
          <a:p>
            <a:fld id="{3E9F260B-B884-4A44-9668-D87FFCFAC841}" type="datetime1">
              <a:rPr lang="en-US" smtClean="0"/>
              <a:t>3/13/2010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8939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20XX Your Name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3"/>
          <p:cNvSpPr>
            <a:spLocks noChangeShapeType="1"/>
          </p:cNvSpPr>
          <p:nvPr userDrawn="1"/>
        </p:nvSpPr>
        <p:spPr bwMode="auto">
          <a:xfrm>
            <a:off x="214540" y="758370"/>
            <a:ext cx="8705088" cy="0"/>
          </a:xfrm>
          <a:prstGeom prst="line">
            <a:avLst/>
          </a:prstGeom>
          <a:noFill/>
          <a:ln w="88900">
            <a:solidFill>
              <a:srgbClr xmlns:mc="http://schemas.openxmlformats.org/markup-compatibility/2006" xmlns:a14="http://schemas.microsoft.com/office/drawing/2010/main" val="163B64" mc:Ignorable="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en-US">
              <a:latin typeface="Helvetica" pitchFamily="-11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97420" y="6134341"/>
            <a:ext cx="2133600" cy="365125"/>
          </a:xfrm>
          <a:prstGeom prst="rect">
            <a:avLst/>
          </a:prstGeom>
        </p:spPr>
        <p:txBody>
          <a:bodyPr/>
          <a:lstStyle/>
          <a:p>
            <a:fld id="{426B1CD4-EFD2-4F4B-AFD4-EFFD754DBD66}" type="datetime1">
              <a:rPr lang="en-US" smtClean="0"/>
              <a:t>3/13/2010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8939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20XX Your Name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7420" y="6134341"/>
            <a:ext cx="2133600" cy="365125"/>
          </a:xfrm>
          <a:prstGeom prst="rect">
            <a:avLst/>
          </a:prstGeom>
        </p:spPr>
        <p:txBody>
          <a:bodyPr/>
          <a:lstStyle/>
          <a:p>
            <a:fld id="{28C9F36B-898C-FF4C-9446-9659B84D3334}" type="datetime1">
              <a:rPr lang="en-US" smtClean="0"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8939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20XX Your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7420" y="6134341"/>
            <a:ext cx="2133600" cy="365125"/>
          </a:xfrm>
          <a:prstGeom prst="rect">
            <a:avLst/>
          </a:prstGeom>
        </p:spPr>
        <p:txBody>
          <a:bodyPr/>
          <a:lstStyle/>
          <a:p>
            <a:fld id="{00F8164D-1569-5B40-8BCA-E2D206678077}" type="datetime1">
              <a:rPr lang="en-US" smtClean="0"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8939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20XX Your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714" y="108855"/>
            <a:ext cx="8708572" cy="64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714" y="933908"/>
            <a:ext cx="8708572" cy="5192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2686" y="64893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7D42-2B3E-2A47-BCA2-2E0A9C2CF5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va-computer-science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805" y="6520791"/>
            <a:ext cx="1958541" cy="3017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528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Accelerating SQL Database Operations on a GPU with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199"/>
            <a:ext cx="9144000" cy="2109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Peter </a:t>
            </a:r>
            <a:r>
              <a:rPr lang="en-US" dirty="0" err="1"/>
              <a:t>Bakkum</a:t>
            </a:r>
            <a:r>
              <a:rPr lang="en-US" dirty="0"/>
              <a:t> &amp; Kevin </a:t>
            </a:r>
            <a:r>
              <a:rPr lang="en-US" dirty="0" err="1"/>
              <a:t>Skadron</a:t>
            </a:r>
            <a:endParaRPr lang="en-US" dirty="0"/>
          </a:p>
          <a:p>
            <a:r>
              <a:rPr lang="en-US" dirty="0"/>
              <a:t>The University of </a:t>
            </a:r>
            <a:r>
              <a:rPr lang="en-US" dirty="0" smtClean="0"/>
              <a:t>Virginia</a:t>
            </a:r>
          </a:p>
          <a:p>
            <a:endParaRPr lang="en-US" dirty="0"/>
          </a:p>
          <a:p>
            <a:r>
              <a:rPr lang="en-US" dirty="0" smtClean="0"/>
              <a:t>GPGPU-3 Presentation</a:t>
            </a:r>
          </a:p>
          <a:p>
            <a:r>
              <a:rPr lang="en-US" dirty="0" smtClean="0"/>
              <a:t>March 14, 2010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GPU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 memory size</a:t>
            </a:r>
          </a:p>
          <a:p>
            <a:pPr lvl="1"/>
            <a:r>
              <a:rPr lang="en-US" dirty="0"/>
              <a:t>4 GB on Tesla C1060 GPUs</a:t>
            </a:r>
          </a:p>
          <a:p>
            <a:r>
              <a:rPr lang="en-US" dirty="0"/>
              <a:t>Data must be transferred to GPU</a:t>
            </a:r>
          </a:p>
          <a:p>
            <a:r>
              <a:rPr lang="en-US" dirty="0"/>
              <a:t>Results must be transferred back</a:t>
            </a:r>
          </a:p>
          <a:p>
            <a:r>
              <a:rPr lang="en-US" dirty="0"/>
              <a:t>CUDA </a:t>
            </a:r>
            <a:r>
              <a:rPr lang="en-US" dirty="0" smtClean="0"/>
              <a:t>makes certain optimizations more difficult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of possible SELECT queries</a:t>
            </a:r>
          </a:p>
          <a:p>
            <a:r>
              <a:rPr lang="en-US" dirty="0"/>
              <a:t>Numerical data types</a:t>
            </a:r>
          </a:p>
          <a:p>
            <a:pPr lvl="1"/>
            <a:r>
              <a:rPr lang="en-US" dirty="0"/>
              <a:t>32, 64 bit </a:t>
            </a:r>
            <a:r>
              <a:rPr lang="en-US" dirty="0" err="1"/>
              <a:t>ints</a:t>
            </a:r>
            <a:r>
              <a:rPr lang="en-US" dirty="0"/>
              <a:t>, 32, 64 bit IEEE 754 floats</a:t>
            </a:r>
          </a:p>
          <a:p>
            <a:r>
              <a:rPr lang="en-US" dirty="0"/>
              <a:t>Mid-size data sets</a:t>
            </a:r>
          </a:p>
          <a:p>
            <a:r>
              <a:rPr lang="en-US" dirty="0"/>
              <a:t>Applications that run multiple queries over the same data</a:t>
            </a:r>
          </a:p>
          <a:p>
            <a:pPr lvl="1"/>
            <a:r>
              <a:rPr lang="en-US" dirty="0"/>
              <a:t>Ignore the data transfer time to the GPU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13 queries benchmarked on CPU and GPU</a:t>
            </a:r>
          </a:p>
          <a:p>
            <a:r>
              <a:rPr lang="en-US" dirty="0"/>
              <a:t>Random data set of 5 million rows, varying distribution, data type</a:t>
            </a:r>
          </a:p>
          <a:p>
            <a:r>
              <a:rPr lang="en-US" dirty="0"/>
              <a:t>Running times include the query execution time and the results transfer time</a:t>
            </a:r>
          </a:p>
          <a:p>
            <a:r>
              <a:rPr lang="en-US" dirty="0"/>
              <a:t>Tesla C1060 GPU, CUDA 2.2</a:t>
            </a:r>
          </a:p>
          <a:p>
            <a:pPr lvl="1"/>
            <a:r>
              <a:rPr lang="en-US" dirty="0"/>
              <a:t>4 GB memory, 240 streaming multiprocessors, 102 GB/s bandwidth</a:t>
            </a:r>
          </a:p>
          <a:p>
            <a:r>
              <a:rPr lang="en-US" dirty="0"/>
              <a:t>Intel Xeon X5550 with Linux 2.6.24</a:t>
            </a:r>
          </a:p>
          <a:p>
            <a:r>
              <a:rPr lang="en-US" dirty="0"/>
              <a:t>CPU code compiled and optimized with the Intel C Compiler 11.1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39898"/>
              </p:ext>
            </p:extLst>
          </p:nvPr>
        </p:nvGraphicFramePr>
        <p:xfrm>
          <a:off x="217488" y="933450"/>
          <a:ext cx="8709025" cy="5192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2200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Speedup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67836"/>
              </p:ext>
            </p:extLst>
          </p:nvPr>
        </p:nvGraphicFramePr>
        <p:xfrm>
          <a:off x="217488" y="933450"/>
          <a:ext cx="8709025" cy="5192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590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query took 2.27 seconds for CPU execution, .063 seconds for GPU execution</a:t>
            </a:r>
          </a:p>
          <a:p>
            <a:pPr lvl="1"/>
            <a:r>
              <a:rPr lang="en-US" dirty="0"/>
              <a:t>36X speedup</a:t>
            </a:r>
          </a:p>
          <a:p>
            <a:r>
              <a:rPr lang="en-US" dirty="0"/>
              <a:t>Speedup varied by query, range of 20-70X</a:t>
            </a:r>
          </a:p>
          <a:p>
            <a:r>
              <a:rPr lang="en-US" dirty="0"/>
              <a:t>The size of the result set significantly affected relative query speed</a:t>
            </a:r>
          </a:p>
          <a:p>
            <a:pPr lvl="1"/>
            <a:r>
              <a:rPr lang="en-US" dirty="0"/>
              <a:t>Synchronization among threads</a:t>
            </a:r>
          </a:p>
          <a:p>
            <a:pPr lvl="1"/>
            <a:r>
              <a:rPr lang="en-US" dirty="0"/>
              <a:t>Time to transfer results back from the GPU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1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does not take advantage of multiple cores, the results shown are for a single core</a:t>
            </a:r>
          </a:p>
          <a:p>
            <a:r>
              <a:rPr lang="en-US" dirty="0"/>
              <a:t>The maximum possible speedup is n times on an n-core machine, less because of overhead</a:t>
            </a:r>
          </a:p>
          <a:p>
            <a:r>
              <a:rPr lang="en-US" dirty="0"/>
              <a:t>The GPU is faster because of the number of SMs, memory throughput, and very efficient thread synchronization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support for indirect jumps</a:t>
            </a:r>
          </a:p>
          <a:p>
            <a:r>
              <a:rPr lang="en-US" dirty="0"/>
              <a:t>Dynamically accessed arrays are stored in </a:t>
            </a:r>
            <a:r>
              <a:rPr lang="en-US" dirty="0" smtClean="0"/>
              <a:t>local (global memory latency) </a:t>
            </a:r>
            <a:r>
              <a:rPr lang="en-US" dirty="0"/>
              <a:t>memory</a:t>
            </a:r>
          </a:p>
          <a:p>
            <a:r>
              <a:rPr lang="en-US" dirty="0"/>
              <a:t>Certain 32 and 64 bit math operations are emulated on current hardware</a:t>
            </a:r>
          </a:p>
          <a:p>
            <a:r>
              <a:rPr lang="en-US" dirty="0"/>
              <a:t>These limitations are expected to be removed in Fermi, the next generation of NVIDIA hardware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1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preliminary work, there are a number of topics available for future research:</a:t>
            </a:r>
          </a:p>
          <a:p>
            <a:pPr lvl="1"/>
            <a:r>
              <a:rPr lang="en-US" dirty="0" smtClean="0"/>
              <a:t>More complete implementation of SQL, including JOINs, INSERTs, indices etc.</a:t>
            </a:r>
          </a:p>
          <a:p>
            <a:pPr lvl="1"/>
            <a:r>
              <a:rPr lang="en-US" dirty="0" smtClean="0"/>
              <a:t>Multi-GPU, Distributed GPU implementation</a:t>
            </a:r>
          </a:p>
          <a:p>
            <a:pPr lvl="1"/>
            <a:r>
              <a:rPr lang="en-US" dirty="0" smtClean="0"/>
              <a:t>Direct comparison to multi-core</a:t>
            </a:r>
          </a:p>
          <a:p>
            <a:pPr lvl="1"/>
            <a:r>
              <a:rPr lang="en-US" dirty="0" smtClean="0"/>
              <a:t>Direct comparison to other databases</a:t>
            </a:r>
          </a:p>
          <a:p>
            <a:pPr lvl="1"/>
            <a:r>
              <a:rPr lang="en-US" dirty="0" smtClean="0"/>
              <a:t>GPU-targeted SQL query processor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good programming paradigm for accessing GPU hardware</a:t>
            </a:r>
          </a:p>
          <a:p>
            <a:r>
              <a:rPr lang="en-US" dirty="0" smtClean="0"/>
              <a:t>Many database </a:t>
            </a:r>
            <a:r>
              <a:rPr lang="en-US" dirty="0"/>
              <a:t>operations can be significantly accelerated on GPUs</a:t>
            </a:r>
          </a:p>
          <a:p>
            <a:r>
              <a:rPr lang="en-US" dirty="0"/>
              <a:t>Next-generation GPU hardware will likely improve these results</a:t>
            </a:r>
          </a:p>
          <a:p>
            <a:r>
              <a:rPr lang="en-US" dirty="0"/>
              <a:t>This is an open area for future research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Implementation of certain SQL SELECT queries to run on an NVIDIA GPU with CUDA</a:t>
            </a:r>
          </a:p>
          <a:p>
            <a:r>
              <a:rPr lang="en-US" dirty="0">
                <a:sym typeface="Symbol" charset="2"/>
              </a:rPr>
              <a:t>Built on top of the SQLite </a:t>
            </a:r>
            <a:r>
              <a:rPr lang="en-US" dirty="0" smtClean="0">
                <a:sym typeface="Symbol" charset="2"/>
              </a:rPr>
              <a:t>database</a:t>
            </a:r>
          </a:p>
          <a:p>
            <a:r>
              <a:rPr lang="en-US" dirty="0" smtClean="0">
                <a:sym typeface="Symbol" charset="2"/>
              </a:rPr>
              <a:t>Average query speedup of 35X</a:t>
            </a:r>
          </a:p>
          <a:p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Two goals:</a:t>
            </a:r>
          </a:p>
          <a:p>
            <a:pPr lvl="1"/>
            <a:r>
              <a:rPr lang="en-US" dirty="0" smtClean="0">
                <a:sym typeface="Symbol" charset="2"/>
              </a:rPr>
              <a:t>Accelerate existing database operations</a:t>
            </a:r>
          </a:p>
          <a:p>
            <a:pPr lvl="1"/>
            <a:r>
              <a:rPr lang="en-US" dirty="0" smtClean="0">
                <a:sym typeface="Symbol" charset="2"/>
              </a:rPr>
              <a:t>Give programmers easier access to GPU hardware</a:t>
            </a:r>
          </a:p>
          <a:p>
            <a:endParaRPr lang="en-US" dirty="0">
              <a:sym typeface="Symbol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4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Queries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id, </a:t>
            </a:r>
            <a:r>
              <a:rPr lang="en-US" dirty="0" err="1"/>
              <a:t>uniformi</a:t>
            </a:r>
            <a:r>
              <a:rPr lang="en-US" dirty="0"/>
              <a:t>, normali5 FROM test WHERE </a:t>
            </a:r>
            <a:r>
              <a:rPr lang="en-US" dirty="0" err="1" smtClean="0"/>
              <a:t>uniformi</a:t>
            </a:r>
            <a:r>
              <a:rPr lang="en-US" dirty="0" smtClean="0"/>
              <a:t> </a:t>
            </a:r>
            <a:r>
              <a:rPr lang="en-US" dirty="0"/>
              <a:t>&gt; 60 AND normali5 &lt; </a:t>
            </a:r>
            <a:r>
              <a:rPr lang="en-US" dirty="0" smtClean="0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id, </a:t>
            </a:r>
            <a:r>
              <a:rPr lang="en-US" dirty="0" err="1"/>
              <a:t>uniformf</a:t>
            </a:r>
            <a:r>
              <a:rPr lang="en-US" dirty="0"/>
              <a:t>, normalf5 FROM test WHERE </a:t>
            </a:r>
            <a:r>
              <a:rPr lang="en-US" dirty="0" err="1" smtClean="0"/>
              <a:t>uniformf</a:t>
            </a:r>
            <a:r>
              <a:rPr lang="en-US" dirty="0" smtClean="0"/>
              <a:t> </a:t>
            </a:r>
            <a:r>
              <a:rPr lang="en-US" dirty="0"/>
              <a:t>&gt; 60 AND normalf5 &lt; </a:t>
            </a:r>
            <a:r>
              <a:rPr lang="en-US" dirty="0" smtClean="0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id, </a:t>
            </a:r>
            <a:r>
              <a:rPr lang="en-US" dirty="0" err="1"/>
              <a:t>uniformi</a:t>
            </a:r>
            <a:r>
              <a:rPr lang="en-US" dirty="0"/>
              <a:t>, normali5 FROM test WHERE </a:t>
            </a:r>
            <a:r>
              <a:rPr lang="en-US" dirty="0" err="1" smtClean="0"/>
              <a:t>uniformi</a:t>
            </a:r>
            <a:r>
              <a:rPr lang="en-US" dirty="0" smtClean="0"/>
              <a:t> </a:t>
            </a:r>
            <a:r>
              <a:rPr lang="en-US" dirty="0"/>
              <a:t>&gt; -60 AND normali5 &lt; </a:t>
            </a: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id, </a:t>
            </a:r>
            <a:r>
              <a:rPr lang="en-US" dirty="0" err="1"/>
              <a:t>uniformf</a:t>
            </a:r>
            <a:r>
              <a:rPr lang="en-US" dirty="0"/>
              <a:t>, normalf5 FROM test WHERE </a:t>
            </a:r>
            <a:r>
              <a:rPr lang="en-US" dirty="0" err="1"/>
              <a:t>uni-formf</a:t>
            </a:r>
            <a:r>
              <a:rPr lang="en-US" dirty="0"/>
              <a:t> &gt; -60 AND normalf5 &lt; </a:t>
            </a: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id, normali5, normali20 FROM test WHERE (</a:t>
            </a:r>
            <a:r>
              <a:rPr lang="en-US" dirty="0" smtClean="0"/>
              <a:t>normali20 </a:t>
            </a:r>
            <a:r>
              <a:rPr lang="en-US" dirty="0"/>
              <a:t>+ 40) &gt; (</a:t>
            </a:r>
            <a:r>
              <a:rPr lang="en-US" dirty="0" err="1"/>
              <a:t>uniformi</a:t>
            </a:r>
            <a:r>
              <a:rPr lang="en-US" dirty="0"/>
              <a:t> - 10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id, normalf5, normalf20 FROM test WHERE (</a:t>
            </a:r>
            <a:r>
              <a:rPr lang="en-US" dirty="0" smtClean="0"/>
              <a:t>normalf20 </a:t>
            </a:r>
            <a:r>
              <a:rPr lang="en-US" dirty="0"/>
              <a:t>+ 40) &gt; (</a:t>
            </a:r>
            <a:r>
              <a:rPr lang="en-US" dirty="0" err="1"/>
              <a:t>uniformf</a:t>
            </a:r>
            <a:r>
              <a:rPr lang="en-US" dirty="0"/>
              <a:t> - </a:t>
            </a:r>
            <a:r>
              <a:rPr lang="en-US" dirty="0" smtClean="0"/>
              <a:t>10)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id, normali5, normali20 FROM test WHERE </a:t>
            </a:r>
            <a:r>
              <a:rPr lang="en-US" dirty="0" smtClean="0"/>
              <a:t>normali5 </a:t>
            </a:r>
            <a:r>
              <a:rPr lang="en-US" dirty="0"/>
              <a:t>* normali20 BETWEEN -5 AND </a:t>
            </a: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id, normalf5, normalf20 FROM test WHERE </a:t>
            </a:r>
            <a:r>
              <a:rPr lang="en-US" dirty="0" smtClean="0"/>
              <a:t>normalf5 </a:t>
            </a:r>
            <a:r>
              <a:rPr lang="en-US" dirty="0"/>
              <a:t>* normalf20 BETWEEN -5 AND </a:t>
            </a: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id, </a:t>
            </a:r>
            <a:r>
              <a:rPr lang="en-US" dirty="0" err="1"/>
              <a:t>uniformi</a:t>
            </a:r>
            <a:r>
              <a:rPr lang="en-US" dirty="0"/>
              <a:t>, normali5, normali20 FROM </a:t>
            </a:r>
            <a:r>
              <a:rPr lang="en-US" dirty="0" smtClean="0"/>
              <a:t>test WHERE </a:t>
            </a:r>
            <a:r>
              <a:rPr lang="en-US" dirty="0"/>
              <a:t>NOT </a:t>
            </a:r>
            <a:r>
              <a:rPr lang="en-US" dirty="0" err="1"/>
              <a:t>uniformi</a:t>
            </a:r>
            <a:r>
              <a:rPr lang="en-US" dirty="0"/>
              <a:t> OR NOT normali5 OR NOT </a:t>
            </a:r>
            <a:r>
              <a:rPr lang="en-US" dirty="0" smtClean="0"/>
              <a:t>normali20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id, </a:t>
            </a:r>
            <a:r>
              <a:rPr lang="en-US" dirty="0" err="1"/>
              <a:t>uniformf</a:t>
            </a:r>
            <a:r>
              <a:rPr lang="en-US" dirty="0"/>
              <a:t>, normalf5, normalf20 FROM </a:t>
            </a:r>
            <a:r>
              <a:rPr lang="en-US" dirty="0" smtClean="0"/>
              <a:t>test WHERE </a:t>
            </a:r>
            <a:r>
              <a:rPr lang="en-US" dirty="0"/>
              <a:t>NOT </a:t>
            </a:r>
            <a:r>
              <a:rPr lang="en-US" dirty="0" err="1"/>
              <a:t>uniformf</a:t>
            </a:r>
            <a:r>
              <a:rPr lang="en-US" dirty="0"/>
              <a:t> OR NOT normalf5 OR NOT </a:t>
            </a:r>
            <a:r>
              <a:rPr lang="en-US" dirty="0" smtClean="0"/>
              <a:t>normalf20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SUM(normalf20) FROM </a:t>
            </a:r>
            <a:r>
              <a:rPr lang="en-US" dirty="0" smtClean="0"/>
              <a:t>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AVG(</a:t>
            </a:r>
            <a:r>
              <a:rPr lang="en-US" dirty="0" err="1"/>
              <a:t>uniformi</a:t>
            </a:r>
            <a:r>
              <a:rPr lang="en-US" dirty="0"/>
              <a:t>) FROM test WHERE </a:t>
            </a:r>
            <a:r>
              <a:rPr lang="en-US" dirty="0" err="1"/>
              <a:t>uniformi</a:t>
            </a:r>
            <a:r>
              <a:rPr lang="en-US" dirty="0"/>
              <a:t> </a:t>
            </a:r>
            <a:r>
              <a:rPr lang="en-US" dirty="0" smtClean="0"/>
              <a:t>&gt;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MAX(normali5), MIN(normali5) FROM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Rows Returned vs. 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0" y="933450"/>
            <a:ext cx="8703280" cy="519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138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Review</a:t>
            </a:r>
          </a:p>
          <a:p>
            <a:r>
              <a:rPr lang="en-US" dirty="0" smtClean="0"/>
              <a:t>SQLite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Limitations</a:t>
            </a:r>
          </a:p>
          <a:p>
            <a:r>
              <a:rPr lang="en-US" dirty="0" smtClean="0"/>
              <a:t>Testing, Results</a:t>
            </a:r>
          </a:p>
          <a:p>
            <a:r>
              <a:rPr lang="en-US" dirty="0" smtClean="0"/>
              <a:t>Multicore</a:t>
            </a:r>
          </a:p>
          <a:p>
            <a:r>
              <a:rPr lang="en-US" dirty="0" smtClean="0"/>
              <a:t>Hardware Limitations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0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Widely-used database query language</a:t>
            </a:r>
          </a:p>
          <a:p>
            <a:r>
              <a:rPr lang="en-US" dirty="0"/>
              <a:t>Declarative, </a:t>
            </a:r>
            <a:r>
              <a:rPr lang="en-US" dirty="0" smtClean="0"/>
              <a:t>thus </a:t>
            </a:r>
            <a:r>
              <a:rPr lang="en-US" dirty="0"/>
              <a:t>easy to parallelize</a:t>
            </a:r>
          </a:p>
          <a:p>
            <a:r>
              <a:rPr lang="en-US" dirty="0"/>
              <a:t>Data mining operations have been accelerated on </a:t>
            </a:r>
            <a:r>
              <a:rPr lang="en-US" dirty="0" smtClean="0"/>
              <a:t>GPUs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SELECT name FROM students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WHERE </a:t>
            </a:r>
            <a:r>
              <a:rPr lang="en-US" dirty="0" err="1">
                <a:solidFill>
                  <a:schemeClr val="accent2"/>
                </a:solidFill>
              </a:rPr>
              <a:t>gpa</a:t>
            </a:r>
            <a:r>
              <a:rPr lang="en-US" dirty="0">
                <a:solidFill>
                  <a:schemeClr val="accent2"/>
                </a:solidFill>
              </a:rPr>
              <a:t> &gt; </a:t>
            </a:r>
            <a:r>
              <a:rPr lang="en-US" dirty="0" smtClean="0">
                <a:solidFill>
                  <a:schemeClr val="accent2"/>
                </a:solidFill>
              </a:rPr>
              <a:t>3 </a:t>
            </a:r>
            <a:r>
              <a:rPr lang="en-US" dirty="0">
                <a:solidFill>
                  <a:schemeClr val="accent2"/>
                </a:solidFill>
              </a:rPr>
              <a:t>AND age &lt; 25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widely </a:t>
            </a:r>
            <a:r>
              <a:rPr lang="en-US" dirty="0" smtClean="0"/>
              <a:t>installed SQL </a:t>
            </a:r>
            <a:r>
              <a:rPr lang="en-US" dirty="0"/>
              <a:t>database</a:t>
            </a:r>
          </a:p>
          <a:p>
            <a:r>
              <a:rPr lang="en-US" dirty="0"/>
              <a:t>Simple </a:t>
            </a:r>
            <a:r>
              <a:rPr lang="en-US" dirty="0" smtClean="0"/>
              <a:t>design</a:t>
            </a:r>
            <a:endParaRPr lang="en-US" dirty="0"/>
          </a:p>
          <a:p>
            <a:r>
              <a:rPr lang="en-US" dirty="0"/>
              <a:t>Easy to understand code</a:t>
            </a:r>
          </a:p>
          <a:p>
            <a:r>
              <a:rPr lang="en-US" dirty="0"/>
              <a:t>Code placed in the public domain</a:t>
            </a:r>
          </a:p>
          <a:p>
            <a:r>
              <a:rPr lang="en-US" dirty="0"/>
              <a:t>Performance comparable to other open-source </a:t>
            </a:r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83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SQLite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as part of the client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SQL </a:t>
            </a:r>
            <a:r>
              <a:rPr lang="en-US" dirty="0"/>
              <a:t>queries are parsed and transformed to a program in an intermediate language of </a:t>
            </a:r>
            <a:r>
              <a:rPr lang="en-US" dirty="0" err="1"/>
              <a:t>opcodes</a:t>
            </a:r>
            <a:endParaRPr lang="en-US" dirty="0"/>
          </a:p>
          <a:p>
            <a:pPr lvl="1"/>
            <a:r>
              <a:rPr lang="en-US" dirty="0"/>
              <a:t>Process resembles compilation, output resembles assembly</a:t>
            </a:r>
          </a:p>
          <a:p>
            <a:r>
              <a:rPr lang="en-US" dirty="0"/>
              <a:t>Intermediate language program, or query plan, executed </a:t>
            </a:r>
            <a:r>
              <a:rPr lang="en-US" dirty="0" smtClean="0"/>
              <a:t>by </a:t>
            </a:r>
            <a:r>
              <a:rPr lang="en-US" dirty="0"/>
              <a:t>the SQLite virtual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re-implementation of the virtual machine as a CUDA </a:t>
            </a:r>
            <a:r>
              <a:rPr lang="en-US" dirty="0" smtClean="0"/>
              <a:t>kernel</a:t>
            </a:r>
          </a:p>
          <a:p>
            <a:r>
              <a:rPr lang="en-US" dirty="0" smtClean="0"/>
              <a:t>Uses SQLite query processor</a:t>
            </a:r>
            <a:endParaRPr lang="en-US" dirty="0"/>
          </a:p>
          <a:p>
            <a:r>
              <a:rPr lang="en-US" dirty="0"/>
              <a:t>Many query plans execute </a:t>
            </a:r>
            <a:r>
              <a:rPr lang="en-US" dirty="0" err="1"/>
              <a:t>opcodes</a:t>
            </a:r>
            <a:r>
              <a:rPr lang="en-US" dirty="0"/>
              <a:t> over all rows in a table, inherently parallelizable</a:t>
            </a:r>
          </a:p>
          <a:p>
            <a:r>
              <a:rPr lang="en-US" dirty="0"/>
              <a:t>Data selected from SQLite and transferred to GPU in initialization step</a:t>
            </a:r>
          </a:p>
          <a:p>
            <a:r>
              <a:rPr lang="en-US" dirty="0"/>
              <a:t>Queries execute in a kernel launch</a:t>
            </a:r>
          </a:p>
          <a:p>
            <a:r>
              <a:rPr lang="en-US" dirty="0"/>
              <a:t>Results transferred from the GPU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7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assigned a table row</a:t>
            </a:r>
          </a:p>
          <a:p>
            <a:r>
              <a:rPr lang="en-US" dirty="0"/>
              <a:t>Threads execute </a:t>
            </a:r>
            <a:r>
              <a:rPr lang="en-US" dirty="0" err="1" smtClean="0"/>
              <a:t>opcodes</a:t>
            </a:r>
            <a:endParaRPr lang="en-US" dirty="0" smtClean="0"/>
          </a:p>
          <a:p>
            <a:r>
              <a:rPr lang="en-US" dirty="0" smtClean="0"/>
              <a:t>Thread </a:t>
            </a:r>
            <a:r>
              <a:rPr lang="en-US" dirty="0"/>
              <a:t>divergence occurs as threads jump to different </a:t>
            </a:r>
            <a:r>
              <a:rPr lang="en-US" dirty="0" err="1"/>
              <a:t>opcodes</a:t>
            </a:r>
            <a:r>
              <a:rPr lang="en-US" dirty="0"/>
              <a:t> based on the data</a:t>
            </a:r>
          </a:p>
          <a:p>
            <a:r>
              <a:rPr lang="en-US" dirty="0"/>
              <a:t>Reductions must be performed to coordinate output of results and aggregations of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5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Opcode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" y="932688"/>
            <a:ext cx="4281260" cy="519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1:	Integer			3	1	0</a:t>
            </a:r>
          </a:p>
          <a:p>
            <a:pPr marL="0" indent="0">
              <a:buNone/>
            </a:pPr>
            <a:r>
              <a:rPr lang="en-US" sz="2400" dirty="0" smtClean="0"/>
              <a:t>2:	Integer			25	2	0</a:t>
            </a:r>
          </a:p>
          <a:p>
            <a:pPr marL="0" indent="0">
              <a:buNone/>
            </a:pP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6:	Column		0	1	3</a:t>
            </a:r>
          </a:p>
          <a:p>
            <a:pPr marL="0" indent="0">
              <a:buNone/>
            </a:pPr>
            <a:r>
              <a:rPr lang="en-US" sz="2400" dirty="0" smtClean="0"/>
              <a:t>7:	Lt				1	12	3</a:t>
            </a:r>
          </a:p>
          <a:p>
            <a:pPr marL="0" indent="0">
              <a:buNone/>
            </a:pPr>
            <a:r>
              <a:rPr lang="en-US" sz="2400" dirty="0" smtClean="0"/>
              <a:t>8:	Column		0	2	3</a:t>
            </a:r>
          </a:p>
          <a:p>
            <a:pPr marL="0" indent="0">
              <a:buNone/>
            </a:pPr>
            <a:r>
              <a:rPr lang="en-US" sz="2400" dirty="0" smtClean="0"/>
              <a:t>9:	</a:t>
            </a:r>
            <a:r>
              <a:rPr lang="en-US" sz="2400" dirty="0" err="1" smtClean="0"/>
              <a:t>Gt</a:t>
            </a:r>
            <a:r>
              <a:rPr lang="en-US" sz="2400" dirty="0" smtClean="0"/>
              <a:t>				2	12	3</a:t>
            </a:r>
          </a:p>
          <a:p>
            <a:pPr marL="0" indent="0">
              <a:buNone/>
            </a:pPr>
            <a:r>
              <a:rPr lang="en-US" sz="2400" dirty="0" smtClean="0"/>
              <a:t>10:	Column 		0	0	5</a:t>
            </a:r>
          </a:p>
          <a:p>
            <a:pPr marL="0" indent="0">
              <a:buNone/>
            </a:pPr>
            <a:r>
              <a:rPr lang="en-US" sz="2400" dirty="0" smtClean="0"/>
              <a:t>11:	</a:t>
            </a:r>
            <a:r>
              <a:rPr lang="en-US" sz="2400" dirty="0" err="1" smtClean="0"/>
              <a:t>ResultRow</a:t>
            </a:r>
            <a:r>
              <a:rPr lang="en-US" sz="2400" dirty="0"/>
              <a:t>	</a:t>
            </a:r>
            <a:r>
              <a:rPr lang="en-US" sz="2400" dirty="0" smtClean="0"/>
              <a:t>	5	1	0</a:t>
            </a:r>
          </a:p>
          <a:p>
            <a:pPr marL="0" indent="0">
              <a:buNone/>
            </a:pPr>
            <a:r>
              <a:rPr lang="en-US" sz="2400" dirty="0" smtClean="0"/>
              <a:t>12:	Next			0	6	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9005685"/>
              </p:ext>
            </p:extLst>
          </p:nvPr>
        </p:nvGraphicFramePr>
        <p:xfrm>
          <a:off x="217714" y="5730751"/>
          <a:ext cx="3524727" cy="3957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4909"/>
                <a:gridCol w="1174909"/>
                <a:gridCol w="1174909"/>
              </a:tblGrid>
              <a:tr h="395729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Alice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baseline="0" dirty="0" smtClean="0"/>
                        <a:t>3.5</a:t>
                      </a:r>
                      <a:endParaRPr lang="en-US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23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7D42-2B3E-2A47-BCA2-2E0A9C2CF546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896444"/>
              </p:ext>
            </p:extLst>
          </p:nvPr>
        </p:nvGraphicFramePr>
        <p:xfrm>
          <a:off x="4772442" y="5732421"/>
          <a:ext cx="3524727" cy="3957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4909"/>
                <a:gridCol w="1174909"/>
                <a:gridCol w="1174909"/>
              </a:tblGrid>
              <a:tr h="395729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dk1"/>
                          </a:solidFill>
                        </a:rPr>
                        <a:t>Bob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2.5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26</a:t>
                      </a:r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" y="1133716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9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" y="1531212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0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" y="2390625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1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9" y="2835262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3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" y="3326073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4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" y="3740225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5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" y="4184862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6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6" y="4645824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7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4" y="5052753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9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162" y="1198924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20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16" y="1586993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21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16" y="2484114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22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284" y="2919324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23" name="Picture 2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014" y="5112151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2052" name="Picture 4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3447" y="5865190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25" name="Picture 4" descr="C:\Program Files\Microsoft Office\MEDIA\OFFICE14\Bullets\BD21298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87593" y="5855763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4595706" y="973457"/>
            <a:ext cx="4281260" cy="5193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1:	Integer			3	1	0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2:	Integer			25	2	0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…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6:	Column		0	1	3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7:	Lt				1	12	3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8:	Column		0	2	3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9:	</a:t>
            </a:r>
            <a:r>
              <a:rPr lang="en-US" sz="2400" dirty="0" err="1" smtClean="0"/>
              <a:t>Gt</a:t>
            </a:r>
            <a:r>
              <a:rPr lang="en-US" sz="2400" dirty="0" smtClean="0"/>
              <a:t>				2	12	3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10:	Column 		0	0	5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11:	</a:t>
            </a:r>
            <a:r>
              <a:rPr lang="en-US" sz="2400" dirty="0" err="1" smtClean="0"/>
              <a:t>ResultRow</a:t>
            </a:r>
            <a:r>
              <a:rPr lang="en-US" sz="2400" dirty="0" smtClean="0"/>
              <a:t>		5	1	0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12:	Next			0	6	0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va-cs_templat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uva-cs_template</Template>
  <TotalTime>181</TotalTime>
  <Words>903</Words>
  <Application>Microsoft Office PowerPoint</Application>
  <PresentationFormat>On-screen Show (4:3)</PresentationFormat>
  <Paragraphs>175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uva-cs_template</vt:lpstr>
      <vt:lpstr>Accelerating SQL Database Operations on a GPU with CUDA</vt:lpstr>
      <vt:lpstr>Overview</vt:lpstr>
      <vt:lpstr>Outline</vt:lpstr>
      <vt:lpstr>SQL Review</vt:lpstr>
      <vt:lpstr>SQLite</vt:lpstr>
      <vt:lpstr>SQLite Architecture</vt:lpstr>
      <vt:lpstr>Implementation</vt:lpstr>
      <vt:lpstr>Implementation</vt:lpstr>
      <vt:lpstr>Example Opcode Program</vt:lpstr>
      <vt:lpstr>GPU Limitations</vt:lpstr>
      <vt:lpstr>Scope</vt:lpstr>
      <vt:lpstr>Testing</vt:lpstr>
      <vt:lpstr>Running Time Comparison</vt:lpstr>
      <vt:lpstr>Speedup Comparison</vt:lpstr>
      <vt:lpstr>Results</vt:lpstr>
      <vt:lpstr>Multicore</vt:lpstr>
      <vt:lpstr>Hardware Limitations</vt:lpstr>
      <vt:lpstr>Future Work</vt:lpstr>
      <vt:lpstr>Conclusions</vt:lpstr>
      <vt:lpstr>Questions</vt:lpstr>
      <vt:lpstr>SQL Queries Tested</vt:lpstr>
      <vt:lpstr>Rows Returned vs. Speedup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SQL Database Operations on a GPU with CUDA</dc:title>
  <dc:creator>Bakks</dc:creator>
  <cp:lastModifiedBy>Bakks</cp:lastModifiedBy>
  <cp:revision>18</cp:revision>
  <dcterms:created xsi:type="dcterms:W3CDTF">2010-03-14T01:56:07Z</dcterms:created>
  <dcterms:modified xsi:type="dcterms:W3CDTF">2010-03-14T04:57:21Z</dcterms:modified>
</cp:coreProperties>
</file>