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7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8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4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66A1C4-BB4D-448B-B727-1DE915C4F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500" b="1"/>
              <a:t>MIS 376 KNOWLEDGE MAPPING AND DATA VISULATION TERM PROJECT</a:t>
            </a:r>
            <a:endParaRPr lang="en-GB" sz="3500" b="1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C4E7329-0F1E-4409-AE2F-E89BC239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tr-TR" sz="2200" dirty="0"/>
          </a:p>
          <a:p>
            <a:pPr>
              <a:lnSpc>
                <a:spcPct val="110000"/>
              </a:lnSpc>
            </a:pPr>
            <a:r>
              <a:rPr lang="en-GB" sz="2200" b="1" dirty="0"/>
              <a:t>Development of E-commerce during pandemic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689F2-33F3-4160-A1BA-6EFFC4BA3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9" r="31359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63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793884-7180-4486-B3E2-B2A37905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tr-TR" dirty="0"/>
              <a:t>WHAT IS E-COMMERCE?</a:t>
            </a:r>
            <a:endParaRPr lang="en-GB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3D7E2D-5D91-4199-AE32-EADF41018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0" r="-1" b="1660"/>
          <a:stretch/>
        </p:blipFill>
        <p:spPr>
          <a:xfrm>
            <a:off x="656644" y="2626187"/>
            <a:ext cx="5078861" cy="3180022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522B69-FEBD-4E2C-90C9-466C7B5F4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599"/>
            <a:ext cx="4991962" cy="5135375"/>
          </a:xfrm>
        </p:spPr>
        <p:txBody>
          <a:bodyPr>
            <a:normAutofit fontScale="92500"/>
          </a:bodyPr>
          <a:lstStyle/>
          <a:p>
            <a:r>
              <a:rPr lang="en-GB" dirty="0"/>
              <a:t>Electronic commerce, or e-commerce for short , is the concept of electronic commerce that emerged with the increase in the use of the Internet after 1995.</a:t>
            </a:r>
            <a:r>
              <a:rPr lang="tr-TR" dirty="0"/>
              <a:t> </a:t>
            </a:r>
          </a:p>
          <a:p>
            <a:r>
              <a:rPr lang="en-GB" dirty="0"/>
              <a:t>Electronic commerce consists of three stages: advertising and market research, order and payment, and delivery</a:t>
            </a:r>
            <a:endParaRPr lang="tr-TR" dirty="0"/>
          </a:p>
          <a:p>
            <a:r>
              <a:rPr lang="en-GB" dirty="0"/>
              <a:t>Among the factors that make e-commerce so popular are; e-commerce provides a direct relationship between the company and its target audience, provides the information they want to marketers, is fast and low-cost, and all these are done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330276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53D64E-437F-41A7-8BB8-9129E8AC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tr-TR" dirty="0"/>
              <a:t>E-Commerce in TURKEY</a:t>
            </a:r>
            <a:endParaRPr lang="en-GB" dirty="0"/>
          </a:p>
        </p:txBody>
      </p:sp>
      <p:pic>
        <p:nvPicPr>
          <p:cNvPr id="5" name="İçerik Yer Tutucusu 4" descr="metin, aksesu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BAF6C2E-38C8-46AC-BDAF-FAE8FE07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9" b="2"/>
          <a:stretch/>
        </p:blipFill>
        <p:spPr>
          <a:xfrm>
            <a:off x="656644" y="2626187"/>
            <a:ext cx="5078861" cy="3180022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48F83AF-E59D-4167-A2A1-6456AB6F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599"/>
            <a:ext cx="4991962" cy="5135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E-commerce contributes to the growth of especially retail, technology and tourism sectors in Turkey</a:t>
            </a:r>
            <a:endParaRPr lang="tr-TR" dirty="0"/>
          </a:p>
          <a:p>
            <a:r>
              <a:rPr lang="en-GB" dirty="0"/>
              <a:t>Mobile internet and mobile applications play a leading role in the development of e-commerce.</a:t>
            </a:r>
            <a:endParaRPr lang="tr-TR" dirty="0"/>
          </a:p>
          <a:p>
            <a:r>
              <a:rPr lang="en-GB" dirty="0"/>
              <a:t>The biggest share in the Turkish e-commerce market belongs to the top 10 shopping sites. The traffic, repetition rate and basket performance of these large e-commerce sites are increasing every year compared to small e-commerce sites.</a:t>
            </a:r>
            <a:br>
              <a:rPr lang="en-GB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017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D7C1F2-7DBE-437E-8052-D297EC4C2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F2AC3-C1A2-442B-8820-83458DF63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314E9B-28DE-473E-9ECB-9F550632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B59ECF-D82D-4FBE-B420-EE5DF72EE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599"/>
            <a:ext cx="6911973" cy="1282514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4E72FC12-F689-4F34-A30A-3F6269D88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6838"/>
            <a:ext cx="12192000" cy="4221162"/>
          </a:xfrm>
          <a:custGeom>
            <a:avLst/>
            <a:gdLst>
              <a:gd name="connsiteX0" fmla="*/ 4128886 w 12192000"/>
              <a:gd name="connsiteY0" fmla="*/ 0 h 4430824"/>
              <a:gd name="connsiteX1" fmla="*/ 11509762 w 12192000"/>
              <a:gd name="connsiteY1" fmla="*/ 91920 h 4430824"/>
              <a:gd name="connsiteX2" fmla="*/ 11957889 w 12192000"/>
              <a:gd name="connsiteY2" fmla="*/ 97501 h 4430824"/>
              <a:gd name="connsiteX3" fmla="*/ 12192000 w 12192000"/>
              <a:gd name="connsiteY3" fmla="*/ 100417 h 4430824"/>
              <a:gd name="connsiteX4" fmla="*/ 12192000 w 12192000"/>
              <a:gd name="connsiteY4" fmla="*/ 4430824 h 4430824"/>
              <a:gd name="connsiteX5" fmla="*/ 14444 w 12192000"/>
              <a:gd name="connsiteY5" fmla="*/ 4430824 h 4430824"/>
              <a:gd name="connsiteX6" fmla="*/ 0 w 12192000"/>
              <a:gd name="connsiteY6" fmla="*/ 42862 h 4430824"/>
              <a:gd name="connsiteX7" fmla="*/ 147411 w 12192000"/>
              <a:gd name="connsiteY7" fmla="*/ 44699 h 4430824"/>
              <a:gd name="connsiteX8" fmla="*/ 1174227 w 12192000"/>
              <a:gd name="connsiteY8" fmla="*/ 57486 h 4430824"/>
              <a:gd name="connsiteX9" fmla="*/ 2017755 w 12192000"/>
              <a:gd name="connsiteY9" fmla="*/ 67992 h 4430824"/>
              <a:gd name="connsiteX10" fmla="*/ 4128886 w 12192000"/>
              <a:gd name="connsiteY10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430824">
                <a:moveTo>
                  <a:pt x="4128886" y="0"/>
                </a:moveTo>
                <a:cubicBezTo>
                  <a:pt x="4128886" y="0"/>
                  <a:pt x="4128886" y="0"/>
                  <a:pt x="11509762" y="91920"/>
                </a:cubicBezTo>
                <a:cubicBezTo>
                  <a:pt x="11615204" y="93233"/>
                  <a:pt x="11773367" y="95203"/>
                  <a:pt x="11957889" y="97501"/>
                </a:cubicBezTo>
                <a:lnTo>
                  <a:pt x="12192000" y="100417"/>
                </a:lnTo>
                <a:lnTo>
                  <a:pt x="12192000" y="4430824"/>
                </a:lnTo>
                <a:lnTo>
                  <a:pt x="14444" y="4430824"/>
                </a:lnTo>
                <a:lnTo>
                  <a:pt x="0" y="42862"/>
                </a:lnTo>
                <a:lnTo>
                  <a:pt x="147411" y="44699"/>
                </a:lnTo>
                <a:cubicBezTo>
                  <a:pt x="511924" y="49238"/>
                  <a:pt x="857902" y="53547"/>
                  <a:pt x="1174227" y="57486"/>
                </a:cubicBezTo>
                <a:cubicBezTo>
                  <a:pt x="1174227" y="57486"/>
                  <a:pt x="1174227" y="57486"/>
                  <a:pt x="2017755" y="67992"/>
                </a:cubicBezTo>
                <a:cubicBezTo>
                  <a:pt x="2017755" y="67992"/>
                  <a:pt x="2017755" y="67992"/>
                  <a:pt x="4128886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FF2E5CC-42AA-4DBA-83C5-7D7BC539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3" y="2514242"/>
            <a:ext cx="7728154" cy="4302966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49A8D5E-8804-4D70-A561-9FA091CE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83" y="40792"/>
            <a:ext cx="10224536" cy="2632816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377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7461D8-A691-44CC-94F5-FE4FCE899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75730C0-AD11-4048-9735-ABC32DFEE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09" b="-2"/>
          <a:stretch/>
        </p:blipFill>
        <p:spPr>
          <a:xfrm>
            <a:off x="655803" y="566413"/>
            <a:ext cx="10989393" cy="5682768"/>
          </a:xfrm>
          <a:custGeom>
            <a:avLst/>
            <a:gdLst/>
            <a:ahLst/>
            <a:cxnLst/>
            <a:rect l="l" t="t" r="r" b="b"/>
            <a:pathLst>
              <a:path w="10989393" h="5682768">
                <a:moveTo>
                  <a:pt x="8876164" y="0"/>
                </a:moveTo>
                <a:cubicBezTo>
                  <a:pt x="8876164" y="0"/>
                  <a:pt x="8876164" y="0"/>
                  <a:pt x="10361638" y="73232"/>
                </a:cubicBezTo>
                <a:cubicBezTo>
                  <a:pt x="10820117" y="146463"/>
                  <a:pt x="11021848" y="439389"/>
                  <a:pt x="10985170" y="937364"/>
                </a:cubicBezTo>
                <a:cubicBezTo>
                  <a:pt x="10985170" y="937364"/>
                  <a:pt x="10985170" y="937364"/>
                  <a:pt x="10948491" y="1742911"/>
                </a:cubicBezTo>
                <a:cubicBezTo>
                  <a:pt x="10966830" y="2021191"/>
                  <a:pt x="10985170" y="2709567"/>
                  <a:pt x="10985170" y="3778748"/>
                </a:cubicBezTo>
                <a:cubicBezTo>
                  <a:pt x="10985170" y="4144906"/>
                  <a:pt x="10985170" y="4437832"/>
                  <a:pt x="10966830" y="4657527"/>
                </a:cubicBezTo>
                <a:cubicBezTo>
                  <a:pt x="10985170" y="4730758"/>
                  <a:pt x="10985170" y="4803990"/>
                  <a:pt x="10985170" y="4891868"/>
                </a:cubicBezTo>
                <a:cubicBezTo>
                  <a:pt x="10985170" y="5067623"/>
                  <a:pt x="10966830" y="5199440"/>
                  <a:pt x="10930152" y="5301964"/>
                </a:cubicBezTo>
                <a:cubicBezTo>
                  <a:pt x="10893474" y="5404488"/>
                  <a:pt x="10801778" y="5477720"/>
                  <a:pt x="10636725" y="5550951"/>
                </a:cubicBezTo>
                <a:cubicBezTo>
                  <a:pt x="10471673" y="5624183"/>
                  <a:pt x="10214924" y="5653476"/>
                  <a:pt x="9866480" y="5653476"/>
                </a:cubicBezTo>
                <a:cubicBezTo>
                  <a:pt x="9866480" y="5653476"/>
                  <a:pt x="9866480" y="5653476"/>
                  <a:pt x="3759533" y="5653476"/>
                </a:cubicBezTo>
                <a:cubicBezTo>
                  <a:pt x="3759533" y="5653476"/>
                  <a:pt x="3759533" y="5653476"/>
                  <a:pt x="2127345" y="5682768"/>
                </a:cubicBezTo>
                <a:cubicBezTo>
                  <a:pt x="2127345" y="5682768"/>
                  <a:pt x="2127345" y="5682768"/>
                  <a:pt x="623533" y="5609537"/>
                </a:cubicBezTo>
                <a:cubicBezTo>
                  <a:pt x="165053" y="5521659"/>
                  <a:pt x="-36678" y="5243379"/>
                  <a:pt x="18340" y="4745404"/>
                </a:cubicBezTo>
                <a:cubicBezTo>
                  <a:pt x="18340" y="4745404"/>
                  <a:pt x="18340" y="4745404"/>
                  <a:pt x="55018" y="3939857"/>
                </a:cubicBezTo>
                <a:cubicBezTo>
                  <a:pt x="18340" y="3661577"/>
                  <a:pt x="18340" y="2973201"/>
                  <a:pt x="18340" y="1889374"/>
                </a:cubicBezTo>
                <a:cubicBezTo>
                  <a:pt x="18340" y="1537863"/>
                  <a:pt x="18340" y="1244936"/>
                  <a:pt x="18340" y="1025242"/>
                </a:cubicBezTo>
                <a:cubicBezTo>
                  <a:pt x="18340" y="952010"/>
                  <a:pt x="0" y="878779"/>
                  <a:pt x="0" y="790901"/>
                </a:cubicBezTo>
                <a:cubicBezTo>
                  <a:pt x="0" y="615145"/>
                  <a:pt x="18340" y="468682"/>
                  <a:pt x="55018" y="380804"/>
                </a:cubicBezTo>
                <a:cubicBezTo>
                  <a:pt x="91696" y="278280"/>
                  <a:pt x="183392" y="190402"/>
                  <a:pt x="348445" y="131817"/>
                </a:cubicBezTo>
                <a:cubicBezTo>
                  <a:pt x="513497" y="58585"/>
                  <a:pt x="770246" y="29293"/>
                  <a:pt x="1118690" y="29293"/>
                </a:cubicBezTo>
                <a:cubicBezTo>
                  <a:pt x="1118690" y="29293"/>
                  <a:pt x="1118690" y="29293"/>
                  <a:pt x="7225638" y="29293"/>
                </a:cubicBezTo>
                <a:cubicBezTo>
                  <a:pt x="7225638" y="29293"/>
                  <a:pt x="7225638" y="29293"/>
                  <a:pt x="88761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107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08788DE-5D80-4E26-A111-23CCA4BA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endParaRPr lang="en-US" spc="-1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D6E38A4-ACC0-4B33-B26D-6F74FD074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16" y="3135783"/>
            <a:ext cx="8552908" cy="3052689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C19D1A1-490B-4F96-AEFF-65C52B794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16" y="656734"/>
            <a:ext cx="8563684" cy="2098101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3E9951-19D1-47AE-8AEA-219169DE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46FB89-72AA-41CF-A82D-5B35A241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C51F526-3CD9-4ACC-A007-5CC1C34D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93" y="0"/>
            <a:ext cx="8677613" cy="6857999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991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C5C83D-71EC-423C-B07E-19F8F4D6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84066-3DEE-4D7B-B994-7AF9F389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30" name="Freeform: Shape 14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7603765-36F9-4152-BC2A-AC62BBA4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0" y="619201"/>
            <a:ext cx="11926219" cy="5814032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012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882B204-F001-4023-8C8B-F070CEB9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THANK’S  FOR   LISTENING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F4B0C6C-B75B-4137-9033-7BDE97E0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0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60114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3F3F0"/>
      </a:lt2>
      <a:accent1>
        <a:srgbClr val="3F32E8"/>
      </a:accent1>
      <a:accent2>
        <a:srgbClr val="1759D5"/>
      </a:accent2>
      <a:accent3>
        <a:srgbClr val="29BAE7"/>
      </a:accent3>
      <a:accent4>
        <a:srgbClr val="15C2A3"/>
      </a:accent4>
      <a:accent5>
        <a:srgbClr val="23C464"/>
      </a:accent5>
      <a:accent6>
        <a:srgbClr val="18C816"/>
      </a:accent6>
      <a:hlink>
        <a:srgbClr val="8B923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182</Words>
  <Application>Microsoft Office PowerPoint</Application>
  <PresentationFormat>Geniş ekran</PresentationFormat>
  <Paragraphs>12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Rockwell Nova Light</vt:lpstr>
      <vt:lpstr>The Hand Extrablack</vt:lpstr>
      <vt:lpstr>BlobVTI</vt:lpstr>
      <vt:lpstr>MIS 376 KNOWLEDGE MAPPING AND DATA VISULATION TERM PROJECT</vt:lpstr>
      <vt:lpstr>WHAT IS E-COMMERCE?</vt:lpstr>
      <vt:lpstr>E-Commerce in TURKEY</vt:lpstr>
      <vt:lpstr>PowerPoint Sunusu</vt:lpstr>
      <vt:lpstr>PowerPoint Sunusu</vt:lpstr>
      <vt:lpstr>PowerPoint Sunusu</vt:lpstr>
      <vt:lpstr>PowerPoint Sunusu</vt:lpstr>
      <vt:lpstr>PowerPoint Sunusu</vt:lpstr>
      <vt:lpstr>THANK’S  FOR  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BERKEAKKUŞ</dc:creator>
  <cp:lastModifiedBy>BERKEAKKUŞ</cp:lastModifiedBy>
  <cp:revision>9</cp:revision>
  <dcterms:created xsi:type="dcterms:W3CDTF">2021-06-18T17:15:34Z</dcterms:created>
  <dcterms:modified xsi:type="dcterms:W3CDTF">2021-06-18T19:59:20Z</dcterms:modified>
</cp:coreProperties>
</file>