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class String, objects of String are created and organized as a queue via ArrayList.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First in first out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Tresult is an object, which represents the stack array of tweets coming 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jpg"/><Relationship Id="rId3" Type="http://schemas.openxmlformats.org/officeDocument/2006/relationships/image" Target="../media/image00.jp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0" y="1138237"/>
            <a:ext cx="9144000" cy="11025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419350" y="2844403"/>
            <a:ext cx="64008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296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7692"/>
              <a:buFont typeface="Arial"/>
              <a:buChar char="–"/>
              <a:defRPr b="0" i="0" sz="259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9090"/>
              <a:buFont typeface="Arial"/>
              <a:buChar char="•"/>
              <a:defRPr b="0" i="0" sz="222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–"/>
              <a:defRPr b="0" i="0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»"/>
              <a:defRPr b="0" i="0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•"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•"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•"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•"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Figure of a Medical Pin and Stetoscope.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825" y="2349103"/>
            <a:ext cx="1525500" cy="82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of a Prescription Pad.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3271837"/>
            <a:ext cx="1525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of a Medical Pin." id="61" name="Shape 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" y="4214812"/>
            <a:ext cx="1549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171450"/>
            <a:ext cx="9144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Centers for Medicare &amp; Medicaid Services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eXpedited Life Cycle (XLC) </a:t>
            </a:r>
          </a:p>
        </p:txBody>
      </p:sp>
      <p:pic>
        <p:nvPicPr>
          <p:cNvPr descr="CMSlogOIS.jpg" id="63" name="Shape 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98" y="171450"/>
            <a:ext cx="1884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0" y="205978"/>
            <a:ext cx="9144000" cy="8574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0" y="205978"/>
            <a:ext cx="9144000" cy="8574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0" y="205978"/>
            <a:ext cx="9144000" cy="8574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36274" y="1374025"/>
            <a:ext cx="9144000" cy="14700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#HotSpot 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Real Time Big Data Processing System of Tweets via Keywords &amp; GPS Locations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702050" y="3496512"/>
            <a:ext cx="6400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r">
              <a:lnSpc>
                <a:spcPct val="80000"/>
              </a:lnSpc>
              <a:spcBef>
                <a:spcPts val="0"/>
              </a:spcBef>
              <a:buNone/>
            </a:pPr>
            <a:r>
              <a:rPr b="1" lang="en" sz="2960">
                <a:latin typeface="Cambria"/>
                <a:ea typeface="Cambria"/>
                <a:cs typeface="Cambria"/>
                <a:sym typeface="Cambria"/>
              </a:rPr>
              <a:t>Interface Design</a:t>
            </a:r>
          </a:p>
          <a:p>
            <a:pPr lvl="0" rtl="0" algn="r">
              <a:lnSpc>
                <a:spcPct val="80000"/>
              </a:lnSpc>
              <a:spcBef>
                <a:spcPts val="592"/>
              </a:spcBef>
              <a:buNone/>
            </a:pPr>
            <a:r>
              <a:rPr b="1" lang="en" sz="3200">
                <a:latin typeface="Cambria"/>
                <a:ea typeface="Cambria"/>
                <a:cs typeface="Cambria"/>
                <a:sym typeface="Cambria"/>
              </a:rPr>
              <a:t>November</a:t>
            </a:r>
            <a:r>
              <a:rPr b="1" lang="en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2</a:t>
            </a:r>
            <a:r>
              <a:rPr b="1" lang="en" sz="3200"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b="1" lang="en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2016</a:t>
            </a:r>
          </a:p>
          <a:p>
            <a:pPr lvl="0" rtl="0" algn="r">
              <a:lnSpc>
                <a:spcPct val="80000"/>
              </a:lnSpc>
              <a:spcBef>
                <a:spcPts val="592"/>
              </a:spcBef>
              <a:buNone/>
            </a:pPr>
            <a:r>
              <a:rPr b="1" lang="en" sz="296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ECE 480</a:t>
            </a:r>
          </a:p>
          <a:p>
            <a:pPr lvl="0" rtl="0" algn="r">
              <a:lnSpc>
                <a:spcPct val="80000"/>
              </a:lnSpc>
              <a:spcBef>
                <a:spcPts val="592"/>
              </a:spcBef>
              <a:buNone/>
            </a:pPr>
            <a:r>
              <a:t/>
            </a:r>
            <a:endParaRPr sz="296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531100" y="62127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99" name="Shape 99"/>
          <p:cNvCxnSpPr/>
          <p:nvPr/>
        </p:nvCxnSpPr>
        <p:spPr>
          <a:xfrm>
            <a:off x="404524" y="2161925"/>
            <a:ext cx="8465700" cy="12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23855" cy="1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Class Architecture Design</a:t>
            </a:r>
          </a:p>
        </p:txBody>
      </p:sp>
      <p:sp>
        <p:nvSpPr>
          <p:cNvPr id="107" name="Shape 107"/>
          <p:cNvSpPr/>
          <p:nvPr/>
        </p:nvSpPr>
        <p:spPr>
          <a:xfrm>
            <a:off x="100800" y="1015300"/>
            <a:ext cx="4699800" cy="338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700" y="1002637"/>
            <a:ext cx="4699800" cy="34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Tweets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32250" y="1688973"/>
            <a:ext cx="4864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setAccessToken(accessToken);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setAccessTokenSecret(accessTokenSecret);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setConsumerSecret(APISecret);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setConsumerKey(APIkey);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setGeoCode(GPS);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</a:t>
            </a:r>
            <a:r>
              <a:rPr lang="en" sz="1800"/>
              <a:t>etGeoRadius(miles);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run();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setQuery(query);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setCount("200");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00725" y="1343643"/>
            <a:ext cx="4699800" cy="34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925450" y="1015299"/>
            <a:ext cx="3072600" cy="235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925386" y="1002637"/>
            <a:ext cx="3072600" cy="34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TembooSession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946025" y="2146176"/>
            <a:ext cx="3121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setup();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searchTweets(String query);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printTweetsResults(String 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setupTwitterSearch();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4" name="Shape 114"/>
          <p:cNvSpPr txBox="1"/>
          <p:nvPr/>
        </p:nvSpPr>
        <p:spPr>
          <a:xfrm>
            <a:off x="5925400" y="1343649"/>
            <a:ext cx="30726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705425" y="3968550"/>
            <a:ext cx="1927200" cy="1087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705350" y="3955875"/>
            <a:ext cx="1927200" cy="34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ArrayList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705350" y="4638275"/>
            <a:ext cx="1927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ArrayList();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8" name="Shape 118"/>
          <p:cNvSpPr txBox="1"/>
          <p:nvPr/>
        </p:nvSpPr>
        <p:spPr>
          <a:xfrm>
            <a:off x="4705375" y="4296875"/>
            <a:ext cx="1927200" cy="34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9" name="Shape 119"/>
          <p:cNvSpPr/>
          <p:nvPr/>
        </p:nvSpPr>
        <p:spPr>
          <a:xfrm>
            <a:off x="6888950" y="3729550"/>
            <a:ext cx="2211300" cy="133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88900" y="3716887"/>
            <a:ext cx="2211300" cy="34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TweetsResultSet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903750" y="4403224"/>
            <a:ext cx="22467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getResponse();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getRemaining();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/>
        </p:nvSpPr>
        <p:spPr>
          <a:xfrm>
            <a:off x="6888911" y="4057890"/>
            <a:ext cx="2211300" cy="34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8852275" y="3370225"/>
            <a:ext cx="33600" cy="3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5750975" y="3389937"/>
            <a:ext cx="186000" cy="52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 rot="10800000">
            <a:off x="4800600" y="1920112"/>
            <a:ext cx="11277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5946025" y="1267450"/>
            <a:ext cx="3072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public string</a:t>
            </a:r>
            <a:r>
              <a:rPr lang="en" sz="1800"/>
              <a:t> newQuery;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lang="en" sz="1800"/>
              <a:t>ublic int GPS;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public int miles;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/>
          <p:nvPr/>
        </p:nvSpPr>
        <p:spPr>
          <a:xfrm>
            <a:off x="3714825" y="2673150"/>
            <a:ext cx="1927200" cy="1087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714750" y="2660475"/>
            <a:ext cx="1927200" cy="34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String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714750" y="3342875"/>
            <a:ext cx="1927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String</a:t>
            </a:r>
            <a:r>
              <a:rPr lang="en" sz="1800"/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 txBox="1"/>
          <p:nvPr/>
        </p:nvSpPr>
        <p:spPr>
          <a:xfrm>
            <a:off x="3714775" y="3001475"/>
            <a:ext cx="1927200" cy="34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5353875" y="2192162"/>
            <a:ext cx="571500" cy="44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Interface Design</a:t>
            </a:r>
          </a:p>
        </p:txBody>
      </p:sp>
      <p:sp>
        <p:nvSpPr>
          <p:cNvPr id="137" name="Shape 137"/>
          <p:cNvSpPr/>
          <p:nvPr/>
        </p:nvSpPr>
        <p:spPr>
          <a:xfrm>
            <a:off x="399775" y="1697300"/>
            <a:ext cx="4139700" cy="1875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99775" y="1283450"/>
            <a:ext cx="4139700" cy="68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&lt;&lt;interface&gt;&gt;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Results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25652" y="2238050"/>
            <a:ext cx="4139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TweetsResultsprint(TS-query): Tresult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/>
        </p:nvSpPr>
        <p:spPr>
          <a:xfrm>
            <a:off x="399806" y="1968925"/>
            <a:ext cx="4139700" cy="34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686575" y="1697300"/>
            <a:ext cx="4139700" cy="1875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686575" y="1283450"/>
            <a:ext cx="4139700" cy="68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&lt;&lt;interface&gt;&gt;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Search Controls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712452" y="2238050"/>
            <a:ext cx="4139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searchString</a:t>
            </a:r>
            <a:r>
              <a:rPr lang="en" sz="1800"/>
              <a:t>(TS-query): query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searchRadius(TS-radius): radius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searchGPS(TS-gps): gps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searchStart(): start/update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4" name="Shape 144"/>
          <p:cNvSpPr txBox="1"/>
          <p:nvPr/>
        </p:nvSpPr>
        <p:spPr>
          <a:xfrm>
            <a:off x="4686606" y="1968925"/>
            <a:ext cx="4139699" cy="34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F4B9A"/>
          </a:solidFill>
          <a:ln>
            <a:noFill/>
          </a:ln>
          <a:effectLst>
            <a:outerShdw rotWithShape="0" algn="t" dir="5400000" dist="76200">
              <a:srgbClr val="FFC000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B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