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1B23C8C-01C3-4788-821F-C690EEBBAF4A}">
  <a:tblStyle styleId="{61B23C8C-01C3-4788-821F-C690EEBBAF4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slideMaster" Target="slideMasters/slideMaster3.xml"/><Relationship Id="rId18"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Kevin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50000"/>
              </a:lnSpc>
              <a:spcBef>
                <a:spcPts val="0"/>
              </a:spcBef>
              <a:buClr>
                <a:schemeClr val="dk1"/>
              </a:buClr>
              <a:buSzPct val="91666"/>
              <a:buFont typeface="Arial"/>
              <a:buNone/>
            </a:pPr>
            <a:r>
              <a:rPr lang="en" sz="1200">
                <a:solidFill>
                  <a:schemeClr val="dk1"/>
                </a:solidFill>
              </a:rPr>
              <a:t>At run time, the system will operate via an object of the Temboo Session class, the system’s high-level main.  It will call Twitter’s API classes Tweets, TweetsResultSet, and Java’s ArrayList.  Doing so, a client will be created and Websocket Connection will be established.  Using inheritance, Temboo Session will pull both the user’s search query the requested GPS location, as well as a distance value indicating the search radius that the user wishes to search for these Tweets from the pulled GPS.  Over the websocket connection, the system will serialize this input data and send it to the Twitter API server, and the server will send back Tweets matching the search query within the GPS location and its radius.  Temboo Session, using ArrayList, will create a stack of the search results which the user can view.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1143000" y="841772"/>
            <a:ext cx="6858000" cy="1790700"/>
          </a:xfrm>
          <a:prstGeom prst="rect">
            <a:avLst/>
          </a:prstGeom>
          <a:noFill/>
          <a:ln>
            <a:noFill/>
          </a:ln>
        </p:spPr>
        <p:txBody>
          <a:bodyPr anchorCtr="0" anchor="b" bIns="68575" lIns="68575" rIns="68575"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8" name="Shape 58"/>
          <p:cNvSpPr txBox="1"/>
          <p:nvPr>
            <p:ph idx="1" type="subTitle"/>
          </p:nvPr>
        </p:nvSpPr>
        <p:spPr>
          <a:xfrm>
            <a:off x="1143000" y="2701528"/>
            <a:ext cx="6858000" cy="1241700"/>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7" y="1282303"/>
            <a:ext cx="7886700" cy="21396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623887" y="3442097"/>
            <a:ext cx="7886700" cy="11253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6" name="Shape 76"/>
          <p:cNvSpPr txBox="1"/>
          <p:nvPr>
            <p:ph idx="1" type="body"/>
          </p:nvPr>
        </p:nvSpPr>
        <p:spPr>
          <a:xfrm>
            <a:off x="628650" y="1369218"/>
            <a:ext cx="38862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8"/>
            <a:ext cx="38862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body"/>
          </p:nvPr>
        </p:nvSpPr>
        <p:spPr>
          <a:xfrm>
            <a:off x="629840" y="1260872"/>
            <a:ext cx="3868500" cy="617999"/>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0" y="1878806"/>
            <a:ext cx="3868500" cy="27633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7999"/>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2" name="Shape 92"/>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1" name="Shape 101"/>
          <p:cNvSpPr txBox="1"/>
          <p:nvPr>
            <p:ph idx="1" type="body"/>
          </p:nvPr>
        </p:nvSpPr>
        <p:spPr>
          <a:xfrm>
            <a:off x="3887390" y="740568"/>
            <a:ext cx="4629300" cy="3655200"/>
          </a:xfrm>
          <a:prstGeom prst="rect">
            <a:avLst/>
          </a:prstGeom>
          <a:noFill/>
          <a:ln>
            <a:noFill/>
          </a:ln>
        </p:spPr>
        <p:txBody>
          <a:bodyPr anchorCtr="0" anchor="t" bIns="68575" lIns="68575" rIns="68575"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0" y="1543050"/>
            <a:ext cx="2949000" cy="28587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8" name="Shape 108"/>
          <p:cNvSpPr/>
          <p:nvPr>
            <p:ph idx="2" type="pic"/>
          </p:nvPr>
        </p:nvSpPr>
        <p:spPr>
          <a:xfrm>
            <a:off x="3887390" y="740568"/>
            <a:ext cx="4629300" cy="36552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0" y="1543050"/>
            <a:ext cx="2949000" cy="28587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5" name="Shape 115"/>
          <p:cNvSpPr txBox="1"/>
          <p:nvPr>
            <p:ph idx="1" type="body"/>
          </p:nvPr>
        </p:nvSpPr>
        <p:spPr>
          <a:xfrm rot="5400000">
            <a:off x="2940300" y="-942431"/>
            <a:ext cx="3263400" cy="78867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50" y="1467543"/>
            <a:ext cx="4359000" cy="19716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1" name="Shape 121"/>
          <p:cNvSpPr txBox="1"/>
          <p:nvPr>
            <p:ph idx="1" type="body"/>
          </p:nvPr>
        </p:nvSpPr>
        <p:spPr>
          <a:xfrm rot="5400000">
            <a:off x="1349475" y="-447056"/>
            <a:ext cx="4359000" cy="58008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9" name="Shape 129"/>
        <p:cNvGrpSpPr/>
        <p:nvPr/>
      </p:nvGrpSpPr>
      <p:grpSpPr>
        <a:xfrm>
          <a:off x="0" y="0"/>
          <a:ext cx="0" cy="0"/>
          <a:chOff x="0" y="0"/>
          <a:chExt cx="0" cy="0"/>
        </a:xfrm>
      </p:grpSpPr>
      <p:sp>
        <p:nvSpPr>
          <p:cNvPr id="130" name="Shape 13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txBox="1"/>
          <p:nvPr>
            <p:ph type="ctrTitle"/>
          </p:nvPr>
        </p:nvSpPr>
        <p:spPr>
          <a:xfrm>
            <a:off x="390525" y="1819275"/>
            <a:ext cx="8222100" cy="933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800">
                <a:solidFill>
                  <a:schemeClr val="lt1"/>
                </a:solidFill>
                <a:latin typeface="Roboto"/>
                <a:ea typeface="Roboto"/>
                <a:cs typeface="Roboto"/>
                <a:sym typeface="Roboto"/>
              </a:defRPr>
            </a:lvl2pPr>
            <a:lvl3pPr indent="0" lvl="2" rtl="0">
              <a:spcBef>
                <a:spcPts val="0"/>
              </a:spcBef>
              <a:buClr>
                <a:schemeClr val="lt1"/>
              </a:buClr>
              <a:buFont typeface="Roboto"/>
              <a:buNone/>
              <a:defRPr sz="4800">
                <a:solidFill>
                  <a:schemeClr val="lt1"/>
                </a:solidFill>
                <a:latin typeface="Roboto"/>
                <a:ea typeface="Roboto"/>
                <a:cs typeface="Roboto"/>
                <a:sym typeface="Roboto"/>
              </a:defRPr>
            </a:lvl3pPr>
            <a:lvl4pPr indent="0" lvl="3" rtl="0">
              <a:spcBef>
                <a:spcPts val="0"/>
              </a:spcBef>
              <a:buClr>
                <a:schemeClr val="lt1"/>
              </a:buClr>
              <a:buFont typeface="Roboto"/>
              <a:buNone/>
              <a:defRPr sz="4800">
                <a:solidFill>
                  <a:schemeClr val="lt1"/>
                </a:solidFill>
                <a:latin typeface="Roboto"/>
                <a:ea typeface="Roboto"/>
                <a:cs typeface="Roboto"/>
                <a:sym typeface="Roboto"/>
              </a:defRPr>
            </a:lvl4pPr>
            <a:lvl5pPr indent="0" lvl="4" rtl="0">
              <a:spcBef>
                <a:spcPts val="0"/>
              </a:spcBef>
              <a:buClr>
                <a:schemeClr val="lt1"/>
              </a:buClr>
              <a:buFont typeface="Roboto"/>
              <a:buNone/>
              <a:defRPr sz="4800">
                <a:solidFill>
                  <a:schemeClr val="lt1"/>
                </a:solidFill>
                <a:latin typeface="Roboto"/>
                <a:ea typeface="Roboto"/>
                <a:cs typeface="Roboto"/>
                <a:sym typeface="Roboto"/>
              </a:defRPr>
            </a:lvl5pPr>
            <a:lvl6pPr indent="0" lvl="5" rtl="0">
              <a:spcBef>
                <a:spcPts val="0"/>
              </a:spcBef>
              <a:buClr>
                <a:schemeClr val="lt1"/>
              </a:buClr>
              <a:buFont typeface="Roboto"/>
              <a:buNone/>
              <a:defRPr sz="4800">
                <a:solidFill>
                  <a:schemeClr val="lt1"/>
                </a:solidFill>
                <a:latin typeface="Roboto"/>
                <a:ea typeface="Roboto"/>
                <a:cs typeface="Roboto"/>
                <a:sym typeface="Roboto"/>
              </a:defRPr>
            </a:lvl6pPr>
            <a:lvl7pPr indent="0" lvl="6" rtl="0">
              <a:spcBef>
                <a:spcPts val="0"/>
              </a:spcBef>
              <a:buClr>
                <a:schemeClr val="lt1"/>
              </a:buClr>
              <a:buFont typeface="Roboto"/>
              <a:buNone/>
              <a:defRPr sz="4800">
                <a:solidFill>
                  <a:schemeClr val="lt1"/>
                </a:solidFill>
                <a:latin typeface="Roboto"/>
                <a:ea typeface="Roboto"/>
                <a:cs typeface="Roboto"/>
                <a:sym typeface="Roboto"/>
              </a:defRPr>
            </a:lvl7pPr>
            <a:lvl8pPr indent="0" lvl="7" rtl="0">
              <a:spcBef>
                <a:spcPts val="0"/>
              </a:spcBef>
              <a:buClr>
                <a:schemeClr val="lt1"/>
              </a:buClr>
              <a:buFont typeface="Roboto"/>
              <a:buNone/>
              <a:defRPr sz="4800">
                <a:solidFill>
                  <a:schemeClr val="lt1"/>
                </a:solidFill>
                <a:latin typeface="Roboto"/>
                <a:ea typeface="Roboto"/>
                <a:cs typeface="Roboto"/>
                <a:sym typeface="Roboto"/>
              </a:defRPr>
            </a:lvl8pPr>
            <a:lvl9pPr indent="0" lvl="8" rtl="0">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133" name="Shape 133"/>
          <p:cNvSpPr txBox="1"/>
          <p:nvPr>
            <p:ph idx="1" type="subTitle"/>
          </p:nvPr>
        </p:nvSpPr>
        <p:spPr>
          <a:xfrm>
            <a:off x="390525" y="2789130"/>
            <a:ext cx="8222100" cy="43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914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1371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18288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22860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2743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3200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3657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134" name="Shape 134"/>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5" name="Shape 135"/>
        <p:cNvGrpSpPr/>
        <p:nvPr/>
      </p:nvGrpSpPr>
      <p:grpSpPr>
        <a:xfrm>
          <a:off x="0" y="0"/>
          <a:ext cx="0" cy="0"/>
          <a:chOff x="0" y="0"/>
          <a:chExt cx="0" cy="0"/>
        </a:xfrm>
      </p:grpSpPr>
      <p:sp>
        <p:nvSpPr>
          <p:cNvPr id="136" name="Shape 13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139" name="Shape 139"/>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40" name="Shape 14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1" name="Shape 141"/>
        <p:cNvGrpSpPr/>
        <p:nvPr/>
      </p:nvGrpSpPr>
      <p:grpSpPr>
        <a:xfrm>
          <a:off x="0" y="0"/>
          <a:ext cx="0" cy="0"/>
          <a:chOff x="0" y="0"/>
          <a:chExt cx="0" cy="0"/>
        </a:xfrm>
      </p:grpSpPr>
      <p:sp>
        <p:nvSpPr>
          <p:cNvPr id="142" name="Shape 142"/>
          <p:cNvSpPr txBox="1"/>
          <p:nvPr>
            <p:ph type="title"/>
          </p:nvPr>
        </p:nvSpPr>
        <p:spPr>
          <a:xfrm>
            <a:off x="460950" y="2065350"/>
            <a:ext cx="8222100" cy="1012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200">
                <a:solidFill>
                  <a:schemeClr val="lt1"/>
                </a:solidFill>
                <a:latin typeface="Roboto"/>
                <a:ea typeface="Roboto"/>
                <a:cs typeface="Roboto"/>
                <a:sym typeface="Roboto"/>
              </a:defRPr>
            </a:lvl2pPr>
            <a:lvl3pPr indent="0" lvl="2" rtl="0">
              <a:spcBef>
                <a:spcPts val="0"/>
              </a:spcBef>
              <a:buClr>
                <a:schemeClr val="lt1"/>
              </a:buClr>
              <a:buFont typeface="Roboto"/>
              <a:buNone/>
              <a:defRPr sz="4200">
                <a:solidFill>
                  <a:schemeClr val="lt1"/>
                </a:solidFill>
                <a:latin typeface="Roboto"/>
                <a:ea typeface="Roboto"/>
                <a:cs typeface="Roboto"/>
                <a:sym typeface="Roboto"/>
              </a:defRPr>
            </a:lvl3pPr>
            <a:lvl4pPr indent="0" lvl="3" rtl="0">
              <a:spcBef>
                <a:spcPts val="0"/>
              </a:spcBef>
              <a:buClr>
                <a:schemeClr val="lt1"/>
              </a:buClr>
              <a:buFont typeface="Roboto"/>
              <a:buNone/>
              <a:defRPr sz="4200">
                <a:solidFill>
                  <a:schemeClr val="lt1"/>
                </a:solidFill>
                <a:latin typeface="Roboto"/>
                <a:ea typeface="Roboto"/>
                <a:cs typeface="Roboto"/>
                <a:sym typeface="Roboto"/>
              </a:defRPr>
            </a:lvl4pPr>
            <a:lvl5pPr indent="0" lvl="4" rtl="0">
              <a:spcBef>
                <a:spcPts val="0"/>
              </a:spcBef>
              <a:buClr>
                <a:schemeClr val="lt1"/>
              </a:buClr>
              <a:buFont typeface="Roboto"/>
              <a:buNone/>
              <a:defRPr sz="4200">
                <a:solidFill>
                  <a:schemeClr val="lt1"/>
                </a:solidFill>
                <a:latin typeface="Roboto"/>
                <a:ea typeface="Roboto"/>
                <a:cs typeface="Roboto"/>
                <a:sym typeface="Roboto"/>
              </a:defRPr>
            </a:lvl5pPr>
            <a:lvl6pPr indent="0" lvl="5" rtl="0">
              <a:spcBef>
                <a:spcPts val="0"/>
              </a:spcBef>
              <a:buClr>
                <a:schemeClr val="lt1"/>
              </a:buClr>
              <a:buFont typeface="Roboto"/>
              <a:buNone/>
              <a:defRPr sz="4200">
                <a:solidFill>
                  <a:schemeClr val="lt1"/>
                </a:solidFill>
                <a:latin typeface="Roboto"/>
                <a:ea typeface="Roboto"/>
                <a:cs typeface="Roboto"/>
                <a:sym typeface="Roboto"/>
              </a:defRPr>
            </a:lvl6pPr>
            <a:lvl7pPr indent="0" lvl="6" rtl="0">
              <a:spcBef>
                <a:spcPts val="0"/>
              </a:spcBef>
              <a:buClr>
                <a:schemeClr val="lt1"/>
              </a:buClr>
              <a:buFont typeface="Roboto"/>
              <a:buNone/>
              <a:defRPr sz="4200">
                <a:solidFill>
                  <a:schemeClr val="lt1"/>
                </a:solidFill>
                <a:latin typeface="Roboto"/>
                <a:ea typeface="Roboto"/>
                <a:cs typeface="Roboto"/>
                <a:sym typeface="Roboto"/>
              </a:defRPr>
            </a:lvl7pPr>
            <a:lvl8pPr indent="0" lvl="7" rtl="0">
              <a:spcBef>
                <a:spcPts val="0"/>
              </a:spcBef>
              <a:buClr>
                <a:schemeClr val="lt1"/>
              </a:buClr>
              <a:buFont typeface="Roboto"/>
              <a:buNone/>
              <a:defRPr sz="4200">
                <a:solidFill>
                  <a:schemeClr val="lt1"/>
                </a:solidFill>
                <a:latin typeface="Roboto"/>
                <a:ea typeface="Roboto"/>
                <a:cs typeface="Roboto"/>
                <a:sym typeface="Roboto"/>
              </a:defRPr>
            </a:lvl8pPr>
            <a:lvl9pPr indent="0" lvl="8" rtl="0">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143" name="Shape 14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4" name="Shape 144"/>
        <p:cNvGrpSpPr/>
        <p:nvPr/>
      </p:nvGrpSpPr>
      <p:grpSpPr>
        <a:xfrm>
          <a:off x="0" y="0"/>
          <a:ext cx="0" cy="0"/>
          <a:chOff x="0" y="0"/>
          <a:chExt cx="0" cy="0"/>
        </a:xfrm>
      </p:grpSpPr>
      <p:sp>
        <p:nvSpPr>
          <p:cNvPr id="145" name="Shape 14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148" name="Shape 148"/>
          <p:cNvSpPr txBox="1"/>
          <p:nvPr>
            <p:ph idx="1" type="body"/>
          </p:nvPr>
        </p:nvSpPr>
        <p:spPr>
          <a:xfrm>
            <a:off x="47190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149" name="Shape 149"/>
          <p:cNvSpPr txBox="1"/>
          <p:nvPr>
            <p:ph idx="2" type="body"/>
          </p:nvPr>
        </p:nvSpPr>
        <p:spPr>
          <a:xfrm>
            <a:off x="469425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150" name="Shape 15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51" name="Shape 151"/>
        <p:cNvGrpSpPr/>
        <p:nvPr/>
      </p:nvGrpSpPr>
      <p:grpSpPr>
        <a:xfrm>
          <a:off x="0" y="0"/>
          <a:ext cx="0" cy="0"/>
          <a:chOff x="0" y="0"/>
          <a:chExt cx="0" cy="0"/>
        </a:xfrm>
      </p:grpSpPr>
      <p:sp>
        <p:nvSpPr>
          <p:cNvPr id="152" name="Shape 15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txBox="1"/>
          <p:nvPr>
            <p:ph type="title"/>
          </p:nvPr>
        </p:nvSpPr>
        <p:spPr>
          <a:xfrm>
            <a:off x="98250" y="16350"/>
            <a:ext cx="8826600"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1800">
                <a:solidFill>
                  <a:schemeClr val="lt1"/>
                </a:solidFill>
                <a:latin typeface="Roboto"/>
                <a:ea typeface="Roboto"/>
                <a:cs typeface="Roboto"/>
                <a:sym typeface="Roboto"/>
              </a:defRPr>
            </a:lvl2pPr>
            <a:lvl3pPr indent="0" lvl="2" rtl="0">
              <a:spcBef>
                <a:spcPts val="0"/>
              </a:spcBef>
              <a:buClr>
                <a:schemeClr val="lt1"/>
              </a:buClr>
              <a:buFont typeface="Roboto"/>
              <a:buNone/>
              <a:defRPr sz="1800">
                <a:solidFill>
                  <a:schemeClr val="lt1"/>
                </a:solidFill>
                <a:latin typeface="Roboto"/>
                <a:ea typeface="Roboto"/>
                <a:cs typeface="Roboto"/>
                <a:sym typeface="Roboto"/>
              </a:defRPr>
            </a:lvl3pPr>
            <a:lvl4pPr indent="0" lvl="3" rtl="0">
              <a:spcBef>
                <a:spcPts val="0"/>
              </a:spcBef>
              <a:buClr>
                <a:schemeClr val="lt1"/>
              </a:buClr>
              <a:buFont typeface="Roboto"/>
              <a:buNone/>
              <a:defRPr sz="1800">
                <a:solidFill>
                  <a:schemeClr val="lt1"/>
                </a:solidFill>
                <a:latin typeface="Roboto"/>
                <a:ea typeface="Roboto"/>
                <a:cs typeface="Roboto"/>
                <a:sym typeface="Roboto"/>
              </a:defRPr>
            </a:lvl4pPr>
            <a:lvl5pPr indent="0" lvl="4" rtl="0">
              <a:spcBef>
                <a:spcPts val="0"/>
              </a:spcBef>
              <a:buClr>
                <a:schemeClr val="lt1"/>
              </a:buClr>
              <a:buFont typeface="Roboto"/>
              <a:buNone/>
              <a:defRPr sz="1800">
                <a:solidFill>
                  <a:schemeClr val="lt1"/>
                </a:solidFill>
                <a:latin typeface="Roboto"/>
                <a:ea typeface="Roboto"/>
                <a:cs typeface="Roboto"/>
                <a:sym typeface="Roboto"/>
              </a:defRPr>
            </a:lvl5pPr>
            <a:lvl6pPr indent="0" lvl="5" rtl="0">
              <a:spcBef>
                <a:spcPts val="0"/>
              </a:spcBef>
              <a:buClr>
                <a:schemeClr val="lt1"/>
              </a:buClr>
              <a:buFont typeface="Roboto"/>
              <a:buNone/>
              <a:defRPr sz="1800">
                <a:solidFill>
                  <a:schemeClr val="lt1"/>
                </a:solidFill>
                <a:latin typeface="Roboto"/>
                <a:ea typeface="Roboto"/>
                <a:cs typeface="Roboto"/>
                <a:sym typeface="Roboto"/>
              </a:defRPr>
            </a:lvl6pPr>
            <a:lvl7pPr indent="0" lvl="6" rtl="0">
              <a:spcBef>
                <a:spcPts val="0"/>
              </a:spcBef>
              <a:buClr>
                <a:schemeClr val="lt1"/>
              </a:buClr>
              <a:buFont typeface="Roboto"/>
              <a:buNone/>
              <a:defRPr sz="1800">
                <a:solidFill>
                  <a:schemeClr val="lt1"/>
                </a:solidFill>
                <a:latin typeface="Roboto"/>
                <a:ea typeface="Roboto"/>
                <a:cs typeface="Roboto"/>
                <a:sym typeface="Roboto"/>
              </a:defRPr>
            </a:lvl7pPr>
            <a:lvl8pPr indent="0" lvl="7" rtl="0">
              <a:spcBef>
                <a:spcPts val="0"/>
              </a:spcBef>
              <a:buClr>
                <a:schemeClr val="lt1"/>
              </a:buClr>
              <a:buFont typeface="Roboto"/>
              <a:buNone/>
              <a:defRPr sz="1800">
                <a:solidFill>
                  <a:schemeClr val="lt1"/>
                </a:solidFill>
                <a:latin typeface="Roboto"/>
                <a:ea typeface="Roboto"/>
                <a:cs typeface="Roboto"/>
                <a:sym typeface="Roboto"/>
              </a:defRPr>
            </a:lvl8pPr>
            <a:lvl9pPr indent="0" lvl="8" rtl="0">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155" name="Shape 155"/>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56" name="Shape 156"/>
        <p:cNvGrpSpPr/>
        <p:nvPr/>
      </p:nvGrpSpPr>
      <p:grpSpPr>
        <a:xfrm>
          <a:off x="0" y="0"/>
          <a:ext cx="0" cy="0"/>
          <a:chOff x="0" y="0"/>
          <a:chExt cx="0" cy="0"/>
        </a:xfrm>
      </p:grpSpPr>
      <p:sp>
        <p:nvSpPr>
          <p:cNvPr id="157" name="Shape 15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txBox="1"/>
          <p:nvPr>
            <p:ph type="title"/>
          </p:nvPr>
        </p:nvSpPr>
        <p:spPr>
          <a:xfrm>
            <a:off x="226077" y="357800"/>
            <a:ext cx="2808000" cy="953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2400">
                <a:solidFill>
                  <a:schemeClr val="lt1"/>
                </a:solidFill>
                <a:latin typeface="Roboto"/>
                <a:ea typeface="Roboto"/>
                <a:cs typeface="Roboto"/>
                <a:sym typeface="Roboto"/>
              </a:defRPr>
            </a:lvl2pPr>
            <a:lvl3pPr indent="0" lvl="2" rtl="0">
              <a:spcBef>
                <a:spcPts val="0"/>
              </a:spcBef>
              <a:buClr>
                <a:schemeClr val="lt1"/>
              </a:buClr>
              <a:buFont typeface="Roboto"/>
              <a:buNone/>
              <a:defRPr sz="2400">
                <a:solidFill>
                  <a:schemeClr val="lt1"/>
                </a:solidFill>
                <a:latin typeface="Roboto"/>
                <a:ea typeface="Roboto"/>
                <a:cs typeface="Roboto"/>
                <a:sym typeface="Roboto"/>
              </a:defRPr>
            </a:lvl3pPr>
            <a:lvl4pPr indent="0" lvl="3" rtl="0">
              <a:spcBef>
                <a:spcPts val="0"/>
              </a:spcBef>
              <a:buClr>
                <a:schemeClr val="lt1"/>
              </a:buClr>
              <a:buFont typeface="Roboto"/>
              <a:buNone/>
              <a:defRPr sz="2400">
                <a:solidFill>
                  <a:schemeClr val="lt1"/>
                </a:solidFill>
                <a:latin typeface="Roboto"/>
                <a:ea typeface="Roboto"/>
                <a:cs typeface="Roboto"/>
                <a:sym typeface="Roboto"/>
              </a:defRPr>
            </a:lvl4pPr>
            <a:lvl5pPr indent="0" lvl="4" rtl="0">
              <a:spcBef>
                <a:spcPts val="0"/>
              </a:spcBef>
              <a:buClr>
                <a:schemeClr val="lt1"/>
              </a:buClr>
              <a:buFont typeface="Roboto"/>
              <a:buNone/>
              <a:defRPr sz="2400">
                <a:solidFill>
                  <a:schemeClr val="lt1"/>
                </a:solidFill>
                <a:latin typeface="Roboto"/>
                <a:ea typeface="Roboto"/>
                <a:cs typeface="Roboto"/>
                <a:sym typeface="Roboto"/>
              </a:defRPr>
            </a:lvl5pPr>
            <a:lvl6pPr indent="0" lvl="5" rtl="0">
              <a:spcBef>
                <a:spcPts val="0"/>
              </a:spcBef>
              <a:buClr>
                <a:schemeClr val="lt1"/>
              </a:buClr>
              <a:buFont typeface="Roboto"/>
              <a:buNone/>
              <a:defRPr sz="2400">
                <a:solidFill>
                  <a:schemeClr val="lt1"/>
                </a:solidFill>
                <a:latin typeface="Roboto"/>
                <a:ea typeface="Roboto"/>
                <a:cs typeface="Roboto"/>
                <a:sym typeface="Roboto"/>
              </a:defRPr>
            </a:lvl6pPr>
            <a:lvl7pPr indent="0" lvl="6" rtl="0">
              <a:spcBef>
                <a:spcPts val="0"/>
              </a:spcBef>
              <a:buClr>
                <a:schemeClr val="lt1"/>
              </a:buClr>
              <a:buFont typeface="Roboto"/>
              <a:buNone/>
              <a:defRPr sz="2400">
                <a:solidFill>
                  <a:schemeClr val="lt1"/>
                </a:solidFill>
                <a:latin typeface="Roboto"/>
                <a:ea typeface="Roboto"/>
                <a:cs typeface="Roboto"/>
                <a:sym typeface="Roboto"/>
              </a:defRPr>
            </a:lvl7pPr>
            <a:lvl8pPr indent="0" lvl="7" rtl="0">
              <a:spcBef>
                <a:spcPts val="0"/>
              </a:spcBef>
              <a:buClr>
                <a:schemeClr val="lt1"/>
              </a:buClr>
              <a:buFont typeface="Roboto"/>
              <a:buNone/>
              <a:defRPr sz="2400">
                <a:solidFill>
                  <a:schemeClr val="lt1"/>
                </a:solidFill>
                <a:latin typeface="Roboto"/>
                <a:ea typeface="Roboto"/>
                <a:cs typeface="Roboto"/>
                <a:sym typeface="Roboto"/>
              </a:defRPr>
            </a:lvl8pPr>
            <a:lvl9pPr indent="0" lvl="8" rtl="0">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160" name="Shape 160"/>
          <p:cNvSpPr txBox="1"/>
          <p:nvPr>
            <p:ph idx="1" type="body"/>
          </p:nvPr>
        </p:nvSpPr>
        <p:spPr>
          <a:xfrm>
            <a:off x="226075" y="1465800"/>
            <a:ext cx="2808000" cy="31635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161" name="Shape 16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62" name="Shape 162"/>
        <p:cNvGrpSpPr/>
        <p:nvPr/>
      </p:nvGrpSpPr>
      <p:grpSpPr>
        <a:xfrm>
          <a:off x="0" y="0"/>
          <a:ext cx="0" cy="0"/>
          <a:chOff x="0" y="0"/>
          <a:chExt cx="0" cy="0"/>
        </a:xfrm>
      </p:grpSpPr>
      <p:sp>
        <p:nvSpPr>
          <p:cNvPr id="163" name="Shape 163"/>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164" name="Shape 164"/>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65" name="Shape 165"/>
        <p:cNvGrpSpPr/>
        <p:nvPr/>
      </p:nvGrpSpPr>
      <p:grpSpPr>
        <a:xfrm>
          <a:off x="0" y="0"/>
          <a:ext cx="0" cy="0"/>
          <a:chOff x="0" y="0"/>
          <a:chExt cx="0" cy="0"/>
        </a:xfrm>
      </p:grpSpPr>
      <p:sp>
        <p:nvSpPr>
          <p:cNvPr id="166" name="Shape 16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txBox="1"/>
          <p:nvPr>
            <p:ph type="title"/>
          </p:nvPr>
        </p:nvSpPr>
        <p:spPr>
          <a:xfrm>
            <a:off x="265500" y="1233175"/>
            <a:ext cx="4045200"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4200">
                <a:solidFill>
                  <a:schemeClr val="dk2"/>
                </a:solidFill>
                <a:latin typeface="Roboto"/>
                <a:ea typeface="Roboto"/>
                <a:cs typeface="Roboto"/>
                <a:sym typeface="Roboto"/>
              </a:defRPr>
            </a:lvl2pPr>
            <a:lvl3pPr indent="0" lvl="2" rtl="0" algn="ctr">
              <a:spcBef>
                <a:spcPts val="0"/>
              </a:spcBef>
              <a:buClr>
                <a:schemeClr val="dk2"/>
              </a:buClr>
              <a:buFont typeface="Roboto"/>
              <a:buNone/>
              <a:defRPr sz="4200">
                <a:solidFill>
                  <a:schemeClr val="dk2"/>
                </a:solidFill>
                <a:latin typeface="Roboto"/>
                <a:ea typeface="Roboto"/>
                <a:cs typeface="Roboto"/>
                <a:sym typeface="Roboto"/>
              </a:defRPr>
            </a:lvl3pPr>
            <a:lvl4pPr indent="0" lvl="3" rtl="0" algn="ctr">
              <a:spcBef>
                <a:spcPts val="0"/>
              </a:spcBef>
              <a:buClr>
                <a:schemeClr val="dk2"/>
              </a:buClr>
              <a:buFont typeface="Roboto"/>
              <a:buNone/>
              <a:defRPr sz="4200">
                <a:solidFill>
                  <a:schemeClr val="dk2"/>
                </a:solidFill>
                <a:latin typeface="Roboto"/>
                <a:ea typeface="Roboto"/>
                <a:cs typeface="Roboto"/>
                <a:sym typeface="Roboto"/>
              </a:defRPr>
            </a:lvl4pPr>
            <a:lvl5pPr indent="0" lvl="4" rtl="0" algn="ctr">
              <a:spcBef>
                <a:spcPts val="0"/>
              </a:spcBef>
              <a:buClr>
                <a:schemeClr val="dk2"/>
              </a:buClr>
              <a:buFont typeface="Roboto"/>
              <a:buNone/>
              <a:defRPr sz="4200">
                <a:solidFill>
                  <a:schemeClr val="dk2"/>
                </a:solidFill>
                <a:latin typeface="Roboto"/>
                <a:ea typeface="Roboto"/>
                <a:cs typeface="Roboto"/>
                <a:sym typeface="Roboto"/>
              </a:defRPr>
            </a:lvl5pPr>
            <a:lvl6pPr indent="0" lvl="5" rtl="0" algn="ctr">
              <a:spcBef>
                <a:spcPts val="0"/>
              </a:spcBef>
              <a:buClr>
                <a:schemeClr val="dk2"/>
              </a:buClr>
              <a:buFont typeface="Roboto"/>
              <a:buNone/>
              <a:defRPr sz="4200">
                <a:solidFill>
                  <a:schemeClr val="dk2"/>
                </a:solidFill>
                <a:latin typeface="Roboto"/>
                <a:ea typeface="Roboto"/>
                <a:cs typeface="Roboto"/>
                <a:sym typeface="Roboto"/>
              </a:defRPr>
            </a:lvl6pPr>
            <a:lvl7pPr indent="0" lvl="6" rtl="0" algn="ctr">
              <a:spcBef>
                <a:spcPts val="0"/>
              </a:spcBef>
              <a:buClr>
                <a:schemeClr val="dk2"/>
              </a:buClr>
              <a:buFont typeface="Roboto"/>
              <a:buNone/>
              <a:defRPr sz="4200">
                <a:solidFill>
                  <a:schemeClr val="dk2"/>
                </a:solidFill>
                <a:latin typeface="Roboto"/>
                <a:ea typeface="Roboto"/>
                <a:cs typeface="Roboto"/>
                <a:sym typeface="Roboto"/>
              </a:defRPr>
            </a:lvl7pPr>
            <a:lvl8pPr indent="0" lvl="7" rtl="0" algn="ctr">
              <a:spcBef>
                <a:spcPts val="0"/>
              </a:spcBef>
              <a:buClr>
                <a:schemeClr val="dk2"/>
              </a:buClr>
              <a:buFont typeface="Roboto"/>
              <a:buNone/>
              <a:defRPr sz="4200">
                <a:solidFill>
                  <a:schemeClr val="dk2"/>
                </a:solidFill>
                <a:latin typeface="Roboto"/>
                <a:ea typeface="Roboto"/>
                <a:cs typeface="Roboto"/>
                <a:sym typeface="Roboto"/>
              </a:defRPr>
            </a:lvl8pPr>
            <a:lvl9pPr indent="0" lvl="8" rtl="0"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169" name="Shape 169"/>
          <p:cNvSpPr txBox="1"/>
          <p:nvPr>
            <p:ph idx="1" type="subTitle"/>
          </p:nvPr>
        </p:nvSpPr>
        <p:spPr>
          <a:xfrm>
            <a:off x="265500" y="2779466"/>
            <a:ext cx="4045200" cy="1235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457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914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1371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18288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22860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2743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3200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3657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170" name="Shape 170"/>
          <p:cNvSpPr txBox="1"/>
          <p:nvPr>
            <p:ph idx="2" type="body"/>
          </p:nvPr>
        </p:nvSpPr>
        <p:spPr>
          <a:xfrm>
            <a:off x="4939500" y="724200"/>
            <a:ext cx="3837000" cy="3695100"/>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171" name="Shape 17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2" name="Shape 172"/>
        <p:cNvGrpSpPr/>
        <p:nvPr/>
      </p:nvGrpSpPr>
      <p:grpSpPr>
        <a:xfrm>
          <a:off x="0" y="0"/>
          <a:ext cx="0" cy="0"/>
          <a:chOff x="0" y="0"/>
          <a:chExt cx="0" cy="0"/>
        </a:xfrm>
      </p:grpSpPr>
      <p:sp>
        <p:nvSpPr>
          <p:cNvPr id="173" name="Shape 17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txBox="1"/>
          <p:nvPr>
            <p:ph idx="1" type="body"/>
          </p:nvPr>
        </p:nvSpPr>
        <p:spPr>
          <a:xfrm>
            <a:off x="57150" y="4696825"/>
            <a:ext cx="8382000"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76" name="Shape 176"/>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12000">
                <a:solidFill>
                  <a:schemeClr val="dk2"/>
                </a:solidFill>
                <a:latin typeface="Roboto"/>
                <a:ea typeface="Roboto"/>
                <a:cs typeface="Roboto"/>
                <a:sym typeface="Roboto"/>
              </a:defRPr>
            </a:lvl2pPr>
            <a:lvl3pPr indent="0" lvl="2" rtl="0" algn="ctr">
              <a:spcBef>
                <a:spcPts val="0"/>
              </a:spcBef>
              <a:buClr>
                <a:schemeClr val="dk2"/>
              </a:buClr>
              <a:buFont typeface="Roboto"/>
              <a:buNone/>
              <a:defRPr sz="12000">
                <a:solidFill>
                  <a:schemeClr val="dk2"/>
                </a:solidFill>
                <a:latin typeface="Roboto"/>
                <a:ea typeface="Roboto"/>
                <a:cs typeface="Roboto"/>
                <a:sym typeface="Roboto"/>
              </a:defRPr>
            </a:lvl3pPr>
            <a:lvl4pPr indent="0" lvl="3" rtl="0" algn="ctr">
              <a:spcBef>
                <a:spcPts val="0"/>
              </a:spcBef>
              <a:buClr>
                <a:schemeClr val="dk2"/>
              </a:buClr>
              <a:buFont typeface="Roboto"/>
              <a:buNone/>
              <a:defRPr sz="12000">
                <a:solidFill>
                  <a:schemeClr val="dk2"/>
                </a:solidFill>
                <a:latin typeface="Roboto"/>
                <a:ea typeface="Roboto"/>
                <a:cs typeface="Roboto"/>
                <a:sym typeface="Roboto"/>
              </a:defRPr>
            </a:lvl4pPr>
            <a:lvl5pPr indent="0" lvl="4" rtl="0" algn="ctr">
              <a:spcBef>
                <a:spcPts val="0"/>
              </a:spcBef>
              <a:buClr>
                <a:schemeClr val="dk2"/>
              </a:buClr>
              <a:buFont typeface="Roboto"/>
              <a:buNone/>
              <a:defRPr sz="12000">
                <a:solidFill>
                  <a:schemeClr val="dk2"/>
                </a:solidFill>
                <a:latin typeface="Roboto"/>
                <a:ea typeface="Roboto"/>
                <a:cs typeface="Roboto"/>
                <a:sym typeface="Roboto"/>
              </a:defRPr>
            </a:lvl5pPr>
            <a:lvl6pPr indent="0" lvl="5" rtl="0" algn="ctr">
              <a:spcBef>
                <a:spcPts val="0"/>
              </a:spcBef>
              <a:buClr>
                <a:schemeClr val="dk2"/>
              </a:buClr>
              <a:buFont typeface="Roboto"/>
              <a:buNone/>
              <a:defRPr sz="12000">
                <a:solidFill>
                  <a:schemeClr val="dk2"/>
                </a:solidFill>
                <a:latin typeface="Roboto"/>
                <a:ea typeface="Roboto"/>
                <a:cs typeface="Roboto"/>
                <a:sym typeface="Roboto"/>
              </a:defRPr>
            </a:lvl6pPr>
            <a:lvl7pPr indent="0" lvl="6" rtl="0" algn="ctr">
              <a:spcBef>
                <a:spcPts val="0"/>
              </a:spcBef>
              <a:buClr>
                <a:schemeClr val="dk2"/>
              </a:buClr>
              <a:buFont typeface="Roboto"/>
              <a:buNone/>
              <a:defRPr sz="12000">
                <a:solidFill>
                  <a:schemeClr val="dk2"/>
                </a:solidFill>
                <a:latin typeface="Roboto"/>
                <a:ea typeface="Roboto"/>
                <a:cs typeface="Roboto"/>
                <a:sym typeface="Roboto"/>
              </a:defRPr>
            </a:lvl7pPr>
            <a:lvl8pPr indent="0" lvl="7" rtl="0" algn="ctr">
              <a:spcBef>
                <a:spcPts val="0"/>
              </a:spcBef>
              <a:buClr>
                <a:schemeClr val="dk2"/>
              </a:buClr>
              <a:buFont typeface="Roboto"/>
              <a:buNone/>
              <a:defRPr sz="12000">
                <a:solidFill>
                  <a:schemeClr val="dk2"/>
                </a:solidFill>
                <a:latin typeface="Roboto"/>
                <a:ea typeface="Roboto"/>
                <a:cs typeface="Roboto"/>
                <a:sym typeface="Roboto"/>
              </a:defRPr>
            </a:lvl8pPr>
            <a:lvl9pPr indent="0" lvl="8" rtl="0"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179" name="Shape 179"/>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80" name="Shape 18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81" name="Shape 181"/>
        <p:cNvGrpSpPr/>
        <p:nvPr/>
      </p:nvGrpSpPr>
      <p:grpSpPr>
        <a:xfrm>
          <a:off x="0" y="0"/>
          <a:ext cx="0" cy="0"/>
          <a:chOff x="0" y="0"/>
          <a:chExt cx="0" cy="0"/>
        </a:xfrm>
      </p:grpSpPr>
      <p:sp>
        <p:nvSpPr>
          <p:cNvPr id="182" name="Shape 182"/>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127" name="Shape 12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28" name="Shape 128"/>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en"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4092169" y="-13783143"/>
            <a:ext cx="4107600" cy="4107600"/>
          </a:xfrm>
          <a:prstGeom prst="rect">
            <a:avLst/>
          </a:prstGeom>
          <a:noFill/>
          <a:ln>
            <a:noFill/>
          </a:ln>
        </p:spPr>
      </p:pic>
      <p:sp>
        <p:nvSpPr>
          <p:cNvPr id="188" name="Shape 188"/>
          <p:cNvSpPr txBox="1"/>
          <p:nvPr>
            <p:ph idx="1" type="subTitle"/>
          </p:nvPr>
        </p:nvSpPr>
        <p:spPr>
          <a:xfrm>
            <a:off x="311700" y="3672475"/>
            <a:ext cx="8520600" cy="1078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400" u="none" cap="none" strike="noStrike">
                <a:solidFill>
                  <a:schemeClr val="lt1"/>
                </a:solidFill>
                <a:latin typeface="Roboto"/>
                <a:ea typeface="Roboto"/>
                <a:cs typeface="Roboto"/>
                <a:sym typeface="Roboto"/>
              </a:rPr>
              <a:t>Kevin Chew Figueroa, Steven Chung, Peter Stretch, Brad Ko, Gregory Lynch, Juan Robles</a:t>
            </a:r>
          </a:p>
          <a:p>
            <a:pPr indent="0" lvl="0" marL="0" marR="0" rtl="0" algn="l">
              <a:lnSpc>
                <a:spcPct val="100000"/>
              </a:lnSpc>
              <a:spcBef>
                <a:spcPts val="0"/>
              </a:spcBef>
              <a:spcAft>
                <a:spcPts val="0"/>
              </a:spcAft>
              <a:buClr>
                <a:schemeClr val="lt1"/>
              </a:buClr>
              <a:buSzPct val="25000"/>
              <a:buFont typeface="Roboto"/>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ct val="25000"/>
              <a:buFont typeface="Roboto"/>
              <a:buNone/>
            </a:pPr>
            <a:r>
              <a:rPr b="0" i="0" lang="en" sz="1400" u="none" cap="none" strike="noStrike">
                <a:solidFill>
                  <a:schemeClr val="lt1"/>
                </a:solidFill>
                <a:latin typeface="Roboto"/>
                <a:ea typeface="Roboto"/>
                <a:cs typeface="Roboto"/>
                <a:sym typeface="Roboto"/>
              </a:rPr>
              <a:t>Electrical &amp; Computer Engineering</a:t>
            </a:r>
          </a:p>
          <a:p>
            <a:pPr indent="0" lvl="0" marL="0" marR="0" rtl="0" algn="l">
              <a:lnSpc>
                <a:spcPct val="100000"/>
              </a:lnSpc>
              <a:spcBef>
                <a:spcPts val="0"/>
              </a:spcBef>
              <a:spcAft>
                <a:spcPts val="0"/>
              </a:spcAft>
              <a:buClr>
                <a:schemeClr val="lt1"/>
              </a:buClr>
              <a:buSzPct val="25000"/>
              <a:buFont typeface="Roboto"/>
              <a:buNone/>
            </a:pPr>
            <a:r>
              <a:rPr b="0" i="0" lang="en" sz="1400" u="none" cap="none" strike="noStrike">
                <a:solidFill>
                  <a:schemeClr val="lt1"/>
                </a:solidFill>
                <a:latin typeface="Roboto"/>
                <a:ea typeface="Roboto"/>
                <a:cs typeface="Roboto"/>
                <a:sym typeface="Roboto"/>
              </a:rPr>
              <a:t>California State Polytechnic University Pomona, CA</a:t>
            </a:r>
          </a:p>
        </p:txBody>
      </p:sp>
      <p:sp>
        <p:nvSpPr>
          <p:cNvPr id="189" name="Shape 189"/>
          <p:cNvSpPr txBox="1"/>
          <p:nvPr>
            <p:ph type="ctrTitle"/>
          </p:nvPr>
        </p:nvSpPr>
        <p:spPr>
          <a:xfrm>
            <a:off x="311700" y="1534350"/>
            <a:ext cx="8520600" cy="1078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000" u="none" cap="none" strike="noStrike">
                <a:solidFill>
                  <a:schemeClr val="lt1"/>
                </a:solidFill>
                <a:latin typeface="Roboto"/>
                <a:ea typeface="Roboto"/>
                <a:cs typeface="Roboto"/>
                <a:sym typeface="Roboto"/>
              </a:rPr>
              <a:t>Real Time Big Data Processing of Tweets via Keywords &amp; GPS Locations</a:t>
            </a:r>
          </a:p>
        </p:txBody>
      </p:sp>
      <p:pic>
        <p:nvPicPr>
          <p:cNvPr id="190" name="Shape 190"/>
          <p:cNvPicPr preferRelativeResize="0"/>
          <p:nvPr/>
        </p:nvPicPr>
        <p:blipFill rotWithShape="1">
          <a:blip r:embed="rId3">
            <a:alphaModFix/>
          </a:blip>
          <a:srcRect b="0" l="0" r="0" t="0"/>
          <a:stretch/>
        </p:blipFill>
        <p:spPr>
          <a:xfrm>
            <a:off x="0" y="0"/>
            <a:ext cx="1443000" cy="1443000"/>
          </a:xfrm>
          <a:prstGeom prst="rect">
            <a:avLst/>
          </a:prstGeom>
          <a:noFill/>
          <a:ln>
            <a:noFill/>
          </a:ln>
        </p:spPr>
      </p:pic>
      <p:sp>
        <p:nvSpPr>
          <p:cNvPr id="191" name="Shape 191"/>
          <p:cNvSpPr txBox="1"/>
          <p:nvPr/>
        </p:nvSpPr>
        <p:spPr>
          <a:xfrm>
            <a:off x="3042900" y="1442925"/>
            <a:ext cx="5653800" cy="659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92" name="Shape 192"/>
          <p:cNvCxnSpPr/>
          <p:nvPr/>
        </p:nvCxnSpPr>
        <p:spPr>
          <a:xfrm>
            <a:off x="311850" y="3466375"/>
            <a:ext cx="8520300" cy="19800"/>
          </a:xfrm>
          <a:prstGeom prst="straightConnector1">
            <a:avLst/>
          </a:prstGeom>
          <a:noFill/>
          <a:ln cap="flat" cmpd="sng" w="38100">
            <a:solidFill>
              <a:schemeClr val="lt1"/>
            </a:solidFill>
            <a:prstDash val="solid"/>
            <a:round/>
            <a:headEnd len="med" w="med" type="none"/>
            <a:tailEnd len="med" w="med" type="none"/>
          </a:ln>
        </p:spPr>
      </p:cxnSp>
      <p:sp>
        <p:nvSpPr>
          <p:cNvPr id="193" name="Shape 193"/>
          <p:cNvSpPr txBox="1"/>
          <p:nvPr>
            <p:ph type="ctrTitle"/>
          </p:nvPr>
        </p:nvSpPr>
        <p:spPr>
          <a:xfrm>
            <a:off x="311700" y="2947950"/>
            <a:ext cx="8520600" cy="5793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3000" u="none" cap="none" strike="noStrike">
                <a:solidFill>
                  <a:schemeClr val="lt1"/>
                </a:solidFill>
                <a:latin typeface="Roboto"/>
                <a:ea typeface="Roboto"/>
                <a:cs typeface="Roboto"/>
                <a:sym typeface="Roboto"/>
              </a:rPr>
              <a:t>Project </a:t>
            </a:r>
            <a:r>
              <a:rPr lang="en" sz="3000"/>
              <a:t>Design Presentation</a:t>
            </a:r>
          </a:p>
        </p:txBody>
      </p:sp>
      <p:sp>
        <p:nvSpPr>
          <p:cNvPr id="194" name="Shape 194"/>
          <p:cNvSpPr txBox="1"/>
          <p:nvPr/>
        </p:nvSpPr>
        <p:spPr>
          <a:xfrm>
            <a:off x="2627275" y="411950"/>
            <a:ext cx="4378800" cy="974400"/>
          </a:xfrm>
          <a:prstGeom prst="rect">
            <a:avLst/>
          </a:prstGeom>
          <a:noFill/>
          <a:ln>
            <a:noFill/>
          </a:ln>
        </p:spPr>
        <p:txBody>
          <a:bodyPr anchorCtr="0" anchor="ctr" bIns="91425" lIns="91425" rIns="91425" tIns="91425">
            <a:noAutofit/>
          </a:bodyPr>
          <a:lstStyle/>
          <a:p>
            <a:pPr lvl="0" rtl="0" algn="ctr">
              <a:spcBef>
                <a:spcPts val="0"/>
              </a:spcBef>
              <a:buNone/>
            </a:pPr>
            <a:r>
              <a:rPr b="1" lang="en" sz="6000">
                <a:solidFill>
                  <a:schemeClr val="lt1"/>
                </a:solidFill>
                <a:latin typeface="Roboto"/>
                <a:ea typeface="Roboto"/>
                <a:cs typeface="Roboto"/>
                <a:sym typeface="Roboto"/>
              </a:rPr>
              <a:t>#HotSpot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graphicFrame>
        <p:nvGraphicFramePr>
          <p:cNvPr id="261" name="Shape 261"/>
          <p:cNvGraphicFramePr/>
          <p:nvPr/>
        </p:nvGraphicFramePr>
        <p:xfrm>
          <a:off x="442374" y="398862"/>
          <a:ext cx="3000000" cy="3000000"/>
        </p:xfrm>
        <a:graphic>
          <a:graphicData uri="http://schemas.openxmlformats.org/drawingml/2006/table">
            <a:tbl>
              <a:tblPr bandRow="1" firstRow="1">
                <a:noFill/>
                <a:tableStyleId>{61B23C8C-01C3-4788-821F-C690EEBBAF4A}</a:tableStyleId>
              </a:tblPr>
              <a:tblGrid>
                <a:gridCol w="1604450"/>
                <a:gridCol w="6649925"/>
              </a:tblGrid>
              <a:tr h="693375">
                <a:tc gridSpan="2">
                  <a:txBody>
                    <a:bodyPr>
                      <a:noAutofit/>
                    </a:bodyPr>
                    <a:lstStyle/>
                    <a:p>
                      <a:pPr indent="0" lvl="0" marL="0" marR="0" rtl="0" algn="l">
                        <a:spcBef>
                          <a:spcPts val="0"/>
                        </a:spcBef>
                        <a:buSzPct val="25000"/>
                        <a:buNone/>
                      </a:pPr>
                      <a:r>
                        <a:rPr lang="en" sz="2400"/>
                        <a:t>#HotSpot: Return GPS Cluster</a:t>
                      </a:r>
                    </a:p>
                  </a:txBody>
                  <a:tcPr marT="34300" marB="34300" marR="68600" marL="68600"/>
                </a:tc>
                <a:tc hMerge="1"/>
              </a:tr>
              <a:tr h="693375">
                <a:tc>
                  <a:txBody>
                    <a:bodyPr>
                      <a:noAutofit/>
                    </a:bodyPr>
                    <a:lstStyle/>
                    <a:p>
                      <a:pPr indent="0" lvl="0" marL="0" marR="0" rtl="0" algn="l">
                        <a:spcBef>
                          <a:spcPts val="0"/>
                        </a:spcBef>
                        <a:buSzPct val="25000"/>
                        <a:buNone/>
                      </a:pPr>
                      <a:r>
                        <a:rPr lang="en" sz="2400"/>
                        <a:t>Actors</a:t>
                      </a:r>
                    </a:p>
                  </a:txBody>
                  <a:tcPr marT="34300" marB="34300" marR="68600" marL="68600"/>
                </a:tc>
                <a:tc>
                  <a:txBody>
                    <a:bodyPr>
                      <a:noAutofit/>
                    </a:bodyPr>
                    <a:lstStyle/>
                    <a:p>
                      <a:pPr indent="0" lvl="0" marL="0" marR="0" rtl="0" algn="l">
                        <a:spcBef>
                          <a:spcPts val="0"/>
                        </a:spcBef>
                        <a:buSzPct val="25000"/>
                        <a:buNone/>
                      </a:pPr>
                      <a:r>
                        <a:rPr lang="en" sz="2400"/>
                        <a:t>#HotSpot,</a:t>
                      </a:r>
                      <a:r>
                        <a:rPr lang="en" sz="2400"/>
                        <a:t> User</a:t>
                      </a:r>
                    </a:p>
                  </a:txBody>
                  <a:tcPr marT="34300" marB="34300" marR="68600" marL="68600"/>
                </a:tc>
              </a:tr>
              <a:tr h="915000">
                <a:tc>
                  <a:txBody>
                    <a:bodyPr>
                      <a:noAutofit/>
                    </a:bodyPr>
                    <a:lstStyle/>
                    <a:p>
                      <a:pPr indent="0" lvl="0" marL="0" marR="0" rtl="0" algn="l">
                        <a:spcBef>
                          <a:spcPts val="0"/>
                        </a:spcBef>
                        <a:buSzPct val="25000"/>
                        <a:buNone/>
                      </a:pPr>
                      <a:r>
                        <a:rPr lang="en" sz="2400"/>
                        <a:t>Description</a:t>
                      </a:r>
                    </a:p>
                  </a:txBody>
                  <a:tcPr marT="34300" marB="34300" marR="68600" marL="68600"/>
                </a:tc>
                <a:tc>
                  <a:txBody>
                    <a:bodyPr>
                      <a:noAutofit/>
                    </a:bodyPr>
                    <a:lstStyle/>
                    <a:p>
                      <a:pPr indent="0" lvl="0" marL="0" marR="0" rtl="0" algn="l">
                        <a:spcBef>
                          <a:spcPts val="0"/>
                        </a:spcBef>
                        <a:buSzPct val="25000"/>
                        <a:buNone/>
                      </a:pPr>
                      <a:r>
                        <a:rPr lang="en" sz="2400"/>
                        <a:t>#HotSpot will calculate the “center of gravity” from the GPS clusters</a:t>
                      </a:r>
                      <a:r>
                        <a:rPr lang="en" sz="2400"/>
                        <a:t> and display them to the user</a:t>
                      </a:r>
                    </a:p>
                  </a:txBody>
                  <a:tcPr marT="34300" marB="34300" marR="68600" marL="68600"/>
                </a:tc>
              </a:tr>
              <a:tr h="693375">
                <a:tc>
                  <a:txBody>
                    <a:bodyPr>
                      <a:noAutofit/>
                    </a:bodyPr>
                    <a:lstStyle/>
                    <a:p>
                      <a:pPr indent="0" lvl="0" marL="0" marR="0" rtl="0" algn="l">
                        <a:spcBef>
                          <a:spcPts val="0"/>
                        </a:spcBef>
                        <a:buSzPct val="25000"/>
                        <a:buNone/>
                      </a:pPr>
                      <a:r>
                        <a:rPr lang="en" sz="2400"/>
                        <a:t>Data</a:t>
                      </a:r>
                    </a:p>
                  </a:txBody>
                  <a:tcPr marT="34300" marB="34300" marR="68600" marL="68600"/>
                </a:tc>
                <a:tc>
                  <a:txBody>
                    <a:bodyPr>
                      <a:noAutofit/>
                    </a:bodyPr>
                    <a:lstStyle/>
                    <a:p>
                      <a:pPr indent="0" lvl="0" marL="0" marR="0" rtl="0" algn="l">
                        <a:spcBef>
                          <a:spcPts val="0"/>
                        </a:spcBef>
                        <a:buSzPct val="25000"/>
                        <a:buNone/>
                      </a:pPr>
                      <a:r>
                        <a:rPr lang="en" sz="2400"/>
                        <a:t>GPS coordinates and the</a:t>
                      </a:r>
                      <a:r>
                        <a:rPr lang="en" sz="2400"/>
                        <a:t> </a:t>
                      </a:r>
                      <a:r>
                        <a:rPr lang="en" sz="2400"/>
                        <a:t>tweets attached</a:t>
                      </a:r>
                      <a:r>
                        <a:rPr lang="en" sz="2400"/>
                        <a:t> to them</a:t>
                      </a:r>
                    </a:p>
                  </a:txBody>
                  <a:tcPr marT="34300" marB="34300" marR="68600" marL="68600"/>
                </a:tc>
              </a:tr>
              <a:tr h="693375">
                <a:tc>
                  <a:txBody>
                    <a:bodyPr>
                      <a:noAutofit/>
                    </a:bodyPr>
                    <a:lstStyle/>
                    <a:p>
                      <a:pPr indent="0" lvl="0" marL="0" marR="0" rtl="0" algn="l">
                        <a:spcBef>
                          <a:spcPts val="0"/>
                        </a:spcBef>
                        <a:buSzPct val="25000"/>
                        <a:buNone/>
                      </a:pPr>
                      <a:r>
                        <a:rPr lang="en" sz="2400"/>
                        <a:t>Stimulus</a:t>
                      </a:r>
                    </a:p>
                  </a:txBody>
                  <a:tcPr marT="34300" marB="34300" marR="68600" marL="68600"/>
                </a:tc>
                <a:tc>
                  <a:txBody>
                    <a:bodyPr>
                      <a:noAutofit/>
                    </a:bodyPr>
                    <a:lstStyle/>
                    <a:p>
                      <a:pPr indent="0" lvl="0" marL="0" marR="0" rtl="0" algn="l">
                        <a:spcBef>
                          <a:spcPts val="0"/>
                        </a:spcBef>
                        <a:buSzPct val="25000"/>
                        <a:buNone/>
                      </a:pPr>
                      <a:r>
                        <a:rPr lang="en" sz="2400"/>
                        <a:t>Function call</a:t>
                      </a:r>
                    </a:p>
                  </a:txBody>
                  <a:tcPr marT="34300" marB="34300" marR="68600" marL="68600"/>
                </a:tc>
              </a:tr>
              <a:tr h="693375">
                <a:tc>
                  <a:txBody>
                    <a:bodyPr>
                      <a:noAutofit/>
                    </a:bodyPr>
                    <a:lstStyle/>
                    <a:p>
                      <a:pPr indent="0" lvl="0" marL="0" marR="0" rtl="0" algn="l">
                        <a:spcBef>
                          <a:spcPts val="0"/>
                        </a:spcBef>
                        <a:buSzPct val="25000"/>
                        <a:buNone/>
                      </a:pPr>
                      <a:r>
                        <a:rPr lang="en" sz="2400"/>
                        <a:t>Response</a:t>
                      </a:r>
                    </a:p>
                  </a:txBody>
                  <a:tcPr marT="34300" marB="34300" marR="68600" marL="68600"/>
                </a:tc>
                <a:tc>
                  <a:txBody>
                    <a:bodyPr>
                      <a:noAutofit/>
                    </a:bodyPr>
                    <a:lstStyle/>
                    <a:p>
                      <a:pPr indent="0" lvl="0" marL="0" marR="0" rtl="0" algn="l">
                        <a:spcBef>
                          <a:spcPts val="0"/>
                        </a:spcBef>
                        <a:buSzPct val="25000"/>
                        <a:buNone/>
                      </a:pPr>
                      <a:r>
                        <a:rPr lang="en" sz="2400"/>
                        <a:t>GPS</a:t>
                      </a:r>
                      <a:r>
                        <a:rPr lang="en" sz="2400"/>
                        <a:t> cluster displayed to the user</a:t>
                      </a:r>
                    </a:p>
                  </a:txBody>
                  <a:tcPr marT="34300" marB="34300" marR="68600" marL="686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pic>
        <p:nvPicPr>
          <p:cNvPr id="199" name="Shape 199"/>
          <p:cNvPicPr preferRelativeResize="0"/>
          <p:nvPr/>
        </p:nvPicPr>
        <p:blipFill>
          <a:blip r:embed="rId3">
            <a:alphaModFix/>
          </a:blip>
          <a:stretch>
            <a:fillRect/>
          </a:stretch>
        </p:blipFill>
        <p:spPr>
          <a:xfrm>
            <a:off x="0" y="1223387"/>
            <a:ext cx="9144000" cy="3375124"/>
          </a:xfrm>
          <a:prstGeom prst="rect">
            <a:avLst/>
          </a:prstGeom>
          <a:noFill/>
          <a:ln>
            <a:noFill/>
          </a:ln>
        </p:spPr>
      </p:pic>
      <p:sp>
        <p:nvSpPr>
          <p:cNvPr id="200" name="Shape 200"/>
          <p:cNvSpPr/>
          <p:nvPr/>
        </p:nvSpPr>
        <p:spPr>
          <a:xfrm>
            <a:off x="2047550" y="2707400"/>
            <a:ext cx="394800" cy="407100"/>
          </a:xfrm>
          <a:prstGeom prst="ellipse">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Business Process Model</a:t>
            </a:r>
          </a:p>
        </p:txBody>
      </p:sp>
      <p:sp>
        <p:nvSpPr>
          <p:cNvPr id="202" name="Shape 202"/>
          <p:cNvSpPr/>
          <p:nvPr/>
        </p:nvSpPr>
        <p:spPr>
          <a:xfrm>
            <a:off x="2121650" y="2793800"/>
            <a:ext cx="246600" cy="234300"/>
          </a:xfrm>
          <a:prstGeom prst="ellipse">
            <a:avLst/>
          </a:prstGeom>
          <a:solidFill>
            <a:srgbClr val="FF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2664249" y="0"/>
            <a:ext cx="6479750" cy="5143500"/>
          </a:xfrm>
          <a:prstGeom prst="rect">
            <a:avLst/>
          </a:prstGeom>
          <a:noFill/>
          <a:ln>
            <a:noFill/>
          </a:ln>
        </p:spPr>
      </p:pic>
      <p:sp>
        <p:nvSpPr>
          <p:cNvPr id="208" name="Shape 208"/>
          <p:cNvSpPr txBox="1"/>
          <p:nvPr>
            <p:ph type="title"/>
          </p:nvPr>
        </p:nvSpPr>
        <p:spPr>
          <a:xfrm>
            <a:off x="65025" y="173675"/>
            <a:ext cx="5008500" cy="572700"/>
          </a:xfrm>
          <a:prstGeom prst="rect">
            <a:avLst/>
          </a:prstGeom>
        </p:spPr>
        <p:txBody>
          <a:bodyPr anchorCtr="0" anchor="t" bIns="91425" lIns="91425" rIns="91425" tIns="91425">
            <a:noAutofit/>
          </a:bodyPr>
          <a:lstStyle/>
          <a:p>
            <a:pPr lvl="0" rtl="0">
              <a:spcBef>
                <a:spcPts val="0"/>
              </a:spcBef>
              <a:buNone/>
            </a:pPr>
            <a:r>
              <a:rPr lang="en"/>
              <a:t>Structure &amp; Class Association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Behavior - Event-Driven Model </a:t>
            </a:r>
          </a:p>
        </p:txBody>
      </p:sp>
      <p:pic>
        <p:nvPicPr>
          <p:cNvPr descr="Behavioral Diagram.png" id="214" name="Shape 214"/>
          <p:cNvPicPr preferRelativeResize="0"/>
          <p:nvPr/>
        </p:nvPicPr>
        <p:blipFill>
          <a:blip r:embed="rId3">
            <a:alphaModFix/>
          </a:blip>
          <a:stretch>
            <a:fillRect/>
          </a:stretch>
        </p:blipFill>
        <p:spPr>
          <a:xfrm>
            <a:off x="2148599" y="1152474"/>
            <a:ext cx="5357196" cy="399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2586900" cy="572700"/>
          </a:xfrm>
          <a:prstGeom prst="rect">
            <a:avLst/>
          </a:prstGeom>
        </p:spPr>
        <p:txBody>
          <a:bodyPr anchorCtr="0" anchor="t" bIns="91425" lIns="91425" rIns="91425" tIns="91425">
            <a:noAutofit/>
          </a:bodyPr>
          <a:lstStyle/>
          <a:p>
            <a:pPr lvl="0">
              <a:spcBef>
                <a:spcPts val="0"/>
              </a:spcBef>
              <a:buNone/>
            </a:pPr>
            <a:r>
              <a:rPr lang="en"/>
              <a:t>Context Model</a:t>
            </a:r>
          </a:p>
        </p:txBody>
      </p:sp>
      <p:pic>
        <p:nvPicPr>
          <p:cNvPr id="220" name="Shape 220"/>
          <p:cNvPicPr preferRelativeResize="0"/>
          <p:nvPr/>
        </p:nvPicPr>
        <p:blipFill>
          <a:blip r:embed="rId3">
            <a:alphaModFix/>
          </a:blip>
          <a:stretch>
            <a:fillRect/>
          </a:stretch>
        </p:blipFill>
        <p:spPr>
          <a:xfrm>
            <a:off x="1614499" y="1017725"/>
            <a:ext cx="5675199" cy="398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pic>
        <p:nvPicPr>
          <p:cNvPr descr="Sequence Diagram.png" id="225" name="Shape 225"/>
          <p:cNvPicPr preferRelativeResize="0"/>
          <p:nvPr/>
        </p:nvPicPr>
        <p:blipFill rotWithShape="1">
          <a:blip r:embed="rId3">
            <a:alphaModFix/>
          </a:blip>
          <a:srcRect b="10634" l="0" r="28026" t="0"/>
          <a:stretch/>
        </p:blipFill>
        <p:spPr>
          <a:xfrm>
            <a:off x="2849375" y="0"/>
            <a:ext cx="6249116" cy="5115374"/>
          </a:xfrm>
          <a:prstGeom prst="rect">
            <a:avLst/>
          </a:prstGeom>
          <a:noFill/>
          <a:ln>
            <a:noFill/>
          </a:ln>
        </p:spPr>
      </p:pic>
      <p:sp>
        <p:nvSpPr>
          <p:cNvPr id="226" name="Shape 226"/>
          <p:cNvSpPr txBox="1"/>
          <p:nvPr>
            <p:ph type="title"/>
          </p:nvPr>
        </p:nvSpPr>
        <p:spPr>
          <a:xfrm>
            <a:off x="213025" y="124300"/>
            <a:ext cx="3240600" cy="578700"/>
          </a:xfrm>
          <a:prstGeom prst="rect">
            <a:avLst/>
          </a:prstGeom>
        </p:spPr>
        <p:txBody>
          <a:bodyPr anchorCtr="0" anchor="t" bIns="91425" lIns="91425" rIns="91425" tIns="91425">
            <a:noAutofit/>
          </a:bodyPr>
          <a:lstStyle/>
          <a:p>
            <a:pPr lvl="0">
              <a:spcBef>
                <a:spcPts val="0"/>
              </a:spcBef>
              <a:buNone/>
            </a:pPr>
            <a:r>
              <a:rPr lang="en"/>
              <a:t>Sequence Diagram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cxnSp>
        <p:nvCxnSpPr>
          <p:cNvPr id="231" name="Shape 231"/>
          <p:cNvCxnSpPr/>
          <p:nvPr/>
        </p:nvCxnSpPr>
        <p:spPr>
          <a:xfrm flipH="1">
            <a:off x="4794701" y="3774672"/>
            <a:ext cx="712800" cy="464100"/>
          </a:xfrm>
          <a:prstGeom prst="straightConnector1">
            <a:avLst/>
          </a:prstGeom>
          <a:noFill/>
          <a:ln cap="flat" cmpd="sng" w="9525">
            <a:solidFill>
              <a:schemeClr val="dk1"/>
            </a:solidFill>
            <a:prstDash val="solid"/>
            <a:miter/>
            <a:headEnd len="med" w="med" type="none"/>
            <a:tailEnd len="med" w="med" type="none"/>
          </a:ln>
        </p:spPr>
      </p:cxnSp>
      <p:cxnSp>
        <p:nvCxnSpPr>
          <p:cNvPr id="232" name="Shape 232"/>
          <p:cNvCxnSpPr/>
          <p:nvPr/>
        </p:nvCxnSpPr>
        <p:spPr>
          <a:xfrm>
            <a:off x="3660609" y="3774672"/>
            <a:ext cx="631200" cy="464100"/>
          </a:xfrm>
          <a:prstGeom prst="straightConnector1">
            <a:avLst/>
          </a:prstGeom>
          <a:noFill/>
          <a:ln cap="flat" cmpd="sng" w="9525">
            <a:solidFill>
              <a:schemeClr val="dk1"/>
            </a:solidFill>
            <a:prstDash val="solid"/>
            <a:miter/>
            <a:headEnd len="med" w="med" type="none"/>
            <a:tailEnd len="med" w="med" type="none"/>
          </a:ln>
        </p:spPr>
      </p:cxnSp>
      <p:cxnSp>
        <p:nvCxnSpPr>
          <p:cNvPr id="233" name="Shape 233"/>
          <p:cNvCxnSpPr/>
          <p:nvPr/>
        </p:nvCxnSpPr>
        <p:spPr>
          <a:xfrm flipH="1" rot="10800000">
            <a:off x="2153431" y="1553366"/>
            <a:ext cx="1642500" cy="570300"/>
          </a:xfrm>
          <a:prstGeom prst="straightConnector1">
            <a:avLst/>
          </a:prstGeom>
          <a:noFill/>
          <a:ln cap="flat" cmpd="sng" w="9525">
            <a:solidFill>
              <a:schemeClr val="dk1"/>
            </a:solidFill>
            <a:prstDash val="solid"/>
            <a:miter/>
            <a:headEnd len="med" w="med" type="none"/>
            <a:tailEnd len="med" w="med" type="none"/>
          </a:ln>
        </p:spPr>
      </p:cxnSp>
      <p:sp>
        <p:nvSpPr>
          <p:cNvPr id="234" name="Shape 234"/>
          <p:cNvSpPr txBox="1"/>
          <p:nvPr/>
        </p:nvSpPr>
        <p:spPr>
          <a:xfrm>
            <a:off x="1371600" y="272571"/>
            <a:ext cx="6132300" cy="6234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0" i="0" lang="en" sz="3600" u="none" cap="none" strike="noStrike">
                <a:solidFill>
                  <a:schemeClr val="dk1"/>
                </a:solidFill>
                <a:latin typeface="Calibri"/>
                <a:ea typeface="Calibri"/>
                <a:cs typeface="Calibri"/>
                <a:sym typeface="Calibri"/>
              </a:rPr>
              <a:t>Use Case Diagram for #HotSpot</a:t>
            </a:r>
          </a:p>
        </p:txBody>
      </p:sp>
      <p:sp>
        <p:nvSpPr>
          <p:cNvPr id="235" name="Shape 235"/>
          <p:cNvSpPr/>
          <p:nvPr/>
        </p:nvSpPr>
        <p:spPr>
          <a:xfrm>
            <a:off x="3795966" y="1089906"/>
            <a:ext cx="1601700" cy="926699"/>
          </a:xfrm>
          <a:prstGeom prst="ellipse">
            <a:avLst/>
          </a:prstGeom>
          <a:solidFill>
            <a:schemeClr val="lt1"/>
          </a:solidFill>
          <a:ln cap="flat" cmpd="sng" w="57150">
            <a:solidFill>
              <a:srgbClr val="00B0F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800" u="none" cap="none" strike="noStrike">
                <a:solidFill>
                  <a:schemeClr val="dk1"/>
                </a:solidFill>
                <a:latin typeface="Calibri"/>
                <a:ea typeface="Calibri"/>
                <a:cs typeface="Calibri"/>
                <a:sym typeface="Calibri"/>
              </a:rPr>
              <a:t>Input Keyword</a:t>
            </a:r>
          </a:p>
        </p:txBody>
      </p:sp>
      <p:pic>
        <p:nvPicPr>
          <p:cNvPr id="236" name="Shape 236"/>
          <p:cNvPicPr preferRelativeResize="0"/>
          <p:nvPr/>
        </p:nvPicPr>
        <p:blipFill rotWithShape="1">
          <a:blip r:embed="rId3">
            <a:alphaModFix/>
          </a:blip>
          <a:srcRect b="0" l="0" r="0" t="0"/>
          <a:stretch/>
        </p:blipFill>
        <p:spPr>
          <a:xfrm>
            <a:off x="1651174" y="1657847"/>
            <a:ext cx="502200" cy="931800"/>
          </a:xfrm>
          <a:prstGeom prst="rect">
            <a:avLst/>
          </a:prstGeom>
          <a:noFill/>
          <a:ln>
            <a:noFill/>
          </a:ln>
        </p:spPr>
      </p:pic>
      <p:sp>
        <p:nvSpPr>
          <p:cNvPr id="237" name="Shape 237"/>
          <p:cNvSpPr txBox="1"/>
          <p:nvPr/>
        </p:nvSpPr>
        <p:spPr>
          <a:xfrm>
            <a:off x="946450" y="1847454"/>
            <a:ext cx="697799" cy="3924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0" i="0" lang="en" sz="2100" u="none" cap="none" strike="noStrike">
                <a:solidFill>
                  <a:schemeClr val="dk1"/>
                </a:solidFill>
                <a:latin typeface="Calibri"/>
                <a:ea typeface="Calibri"/>
                <a:cs typeface="Calibri"/>
                <a:sym typeface="Calibri"/>
              </a:rPr>
              <a:t>User</a:t>
            </a:r>
          </a:p>
        </p:txBody>
      </p:sp>
      <p:pic>
        <p:nvPicPr>
          <p:cNvPr id="238" name="Shape 238"/>
          <p:cNvPicPr preferRelativeResize="0"/>
          <p:nvPr/>
        </p:nvPicPr>
        <p:blipFill rotWithShape="1">
          <a:blip r:embed="rId4">
            <a:alphaModFix/>
          </a:blip>
          <a:srcRect b="0" l="0" r="0" t="0"/>
          <a:stretch/>
        </p:blipFill>
        <p:spPr>
          <a:xfrm>
            <a:off x="4291655" y="3774672"/>
            <a:ext cx="502800" cy="928200"/>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6721827" y="1661288"/>
            <a:ext cx="502800" cy="928200"/>
          </a:xfrm>
          <a:prstGeom prst="rect">
            <a:avLst/>
          </a:prstGeom>
          <a:noFill/>
          <a:ln>
            <a:noFill/>
          </a:ln>
        </p:spPr>
      </p:pic>
      <p:cxnSp>
        <p:nvCxnSpPr>
          <p:cNvPr id="240" name="Shape 240"/>
          <p:cNvCxnSpPr>
            <a:stCxn id="235" idx="6"/>
            <a:endCxn id="239" idx="1"/>
          </p:cNvCxnSpPr>
          <p:nvPr/>
        </p:nvCxnSpPr>
        <p:spPr>
          <a:xfrm>
            <a:off x="5397666" y="1553256"/>
            <a:ext cx="1324199" cy="572099"/>
          </a:xfrm>
          <a:prstGeom prst="straightConnector1">
            <a:avLst/>
          </a:prstGeom>
          <a:noFill/>
          <a:ln cap="flat" cmpd="sng" w="9525">
            <a:solidFill>
              <a:schemeClr val="dk1"/>
            </a:solidFill>
            <a:prstDash val="solid"/>
            <a:miter/>
            <a:headEnd len="med" w="med" type="none"/>
            <a:tailEnd len="med" w="med" type="none"/>
          </a:ln>
        </p:spPr>
      </p:cxnSp>
      <p:cxnSp>
        <p:nvCxnSpPr>
          <p:cNvPr id="241" name="Shape 241"/>
          <p:cNvCxnSpPr/>
          <p:nvPr/>
        </p:nvCxnSpPr>
        <p:spPr>
          <a:xfrm flipH="1">
            <a:off x="6066747" y="2589485"/>
            <a:ext cx="670200" cy="657600"/>
          </a:xfrm>
          <a:prstGeom prst="straightConnector1">
            <a:avLst/>
          </a:prstGeom>
          <a:noFill/>
          <a:ln cap="flat" cmpd="sng" w="9525">
            <a:solidFill>
              <a:schemeClr val="dk1"/>
            </a:solidFill>
            <a:prstDash val="solid"/>
            <a:miter/>
            <a:headEnd len="med" w="med" type="none"/>
            <a:tailEnd len="med" w="med" type="none"/>
          </a:ln>
        </p:spPr>
      </p:cxnSp>
      <p:cxnSp>
        <p:nvCxnSpPr>
          <p:cNvPr id="242" name="Shape 242"/>
          <p:cNvCxnSpPr/>
          <p:nvPr/>
        </p:nvCxnSpPr>
        <p:spPr>
          <a:xfrm>
            <a:off x="2160464" y="2589485"/>
            <a:ext cx="763500" cy="657600"/>
          </a:xfrm>
          <a:prstGeom prst="straightConnector1">
            <a:avLst/>
          </a:prstGeom>
          <a:noFill/>
          <a:ln cap="flat" cmpd="sng" w="9525">
            <a:solidFill>
              <a:schemeClr val="dk1"/>
            </a:solidFill>
            <a:prstDash val="solid"/>
            <a:miter/>
            <a:headEnd len="med" w="med" type="none"/>
            <a:tailEnd len="med" w="med" type="none"/>
          </a:ln>
        </p:spPr>
      </p:cxnSp>
      <p:sp>
        <p:nvSpPr>
          <p:cNvPr id="243" name="Shape 243"/>
          <p:cNvSpPr/>
          <p:nvPr/>
        </p:nvSpPr>
        <p:spPr>
          <a:xfrm>
            <a:off x="5079292" y="3053583"/>
            <a:ext cx="1757700" cy="987300"/>
          </a:xfrm>
          <a:prstGeom prst="ellipse">
            <a:avLst/>
          </a:prstGeom>
          <a:solidFill>
            <a:schemeClr val="lt1"/>
          </a:solidFill>
          <a:ln cap="flat" cmpd="sng" w="57150">
            <a:solidFill>
              <a:srgbClr val="00B0F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lang="en" sz="1800">
                <a:solidFill>
                  <a:schemeClr val="dk1"/>
                </a:solidFill>
                <a:latin typeface="Calibri"/>
                <a:ea typeface="Calibri"/>
                <a:cs typeface="Calibri"/>
                <a:sym typeface="Calibri"/>
              </a:rPr>
              <a:t>Filter Tweets</a:t>
            </a:r>
          </a:p>
        </p:txBody>
      </p:sp>
      <p:sp>
        <p:nvSpPr>
          <p:cNvPr id="244" name="Shape 244"/>
          <p:cNvSpPr/>
          <p:nvPr/>
        </p:nvSpPr>
        <p:spPr>
          <a:xfrm>
            <a:off x="2153431" y="3080824"/>
            <a:ext cx="1781700" cy="960000"/>
          </a:xfrm>
          <a:prstGeom prst="ellipse">
            <a:avLst/>
          </a:prstGeom>
          <a:solidFill>
            <a:schemeClr val="lt1"/>
          </a:solidFill>
          <a:ln cap="flat" cmpd="sng" w="57150">
            <a:solidFill>
              <a:srgbClr val="00B0F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lang="en" sz="1800">
                <a:solidFill>
                  <a:schemeClr val="dk1"/>
                </a:solidFill>
                <a:latin typeface="Calibri"/>
                <a:ea typeface="Calibri"/>
                <a:cs typeface="Calibri"/>
                <a:sym typeface="Calibri"/>
              </a:rPr>
              <a:t>Return Geotagged Tweets</a:t>
            </a:r>
          </a:p>
        </p:txBody>
      </p:sp>
      <p:sp>
        <p:nvSpPr>
          <p:cNvPr id="245" name="Shape 245"/>
          <p:cNvSpPr txBox="1"/>
          <p:nvPr/>
        </p:nvSpPr>
        <p:spPr>
          <a:xfrm>
            <a:off x="7266225" y="1847454"/>
            <a:ext cx="1337100" cy="3924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lang="en" sz="2100">
                <a:solidFill>
                  <a:schemeClr val="dk1"/>
                </a:solidFill>
                <a:latin typeface="Calibri"/>
                <a:ea typeface="Calibri"/>
                <a:cs typeface="Calibri"/>
                <a:sym typeface="Calibri"/>
              </a:rPr>
              <a:t>Twitter API</a:t>
            </a:r>
          </a:p>
        </p:txBody>
      </p:sp>
      <p:sp>
        <p:nvSpPr>
          <p:cNvPr id="246" name="Shape 246"/>
          <p:cNvSpPr txBox="1"/>
          <p:nvPr/>
        </p:nvSpPr>
        <p:spPr>
          <a:xfrm>
            <a:off x="3979825" y="4702869"/>
            <a:ext cx="1171200" cy="392400"/>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lang="en" sz="2100">
                <a:solidFill>
                  <a:schemeClr val="dk1"/>
                </a:solidFill>
                <a:latin typeface="Calibri"/>
                <a:ea typeface="Calibri"/>
                <a:cs typeface="Calibri"/>
                <a:sym typeface="Calibri"/>
              </a:rPr>
              <a:t>#HotSpot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graphicFrame>
        <p:nvGraphicFramePr>
          <p:cNvPr id="251" name="Shape 251"/>
          <p:cNvGraphicFramePr/>
          <p:nvPr/>
        </p:nvGraphicFramePr>
        <p:xfrm>
          <a:off x="442373" y="398862"/>
          <a:ext cx="3000000" cy="3000000"/>
        </p:xfrm>
        <a:graphic>
          <a:graphicData uri="http://schemas.openxmlformats.org/drawingml/2006/table">
            <a:tbl>
              <a:tblPr bandRow="1" firstRow="1">
                <a:noFill/>
                <a:tableStyleId>{61B23C8C-01C3-4788-821F-C690EEBBAF4A}</a:tableStyleId>
              </a:tblPr>
              <a:tblGrid>
                <a:gridCol w="1596725"/>
                <a:gridCol w="6617900"/>
              </a:tblGrid>
              <a:tr h="552750">
                <a:tc gridSpan="2">
                  <a:txBody>
                    <a:bodyPr>
                      <a:noAutofit/>
                    </a:bodyPr>
                    <a:lstStyle/>
                    <a:p>
                      <a:pPr indent="0" lvl="0" marL="0" marR="0" rtl="0" algn="l">
                        <a:spcBef>
                          <a:spcPts val="0"/>
                        </a:spcBef>
                        <a:buSzPct val="25000"/>
                        <a:buNone/>
                      </a:pPr>
                      <a:r>
                        <a:rPr lang="en" sz="2400" u="none" cap="none" strike="noStrike"/>
                        <a:t>#HotSpot: Input Keyword</a:t>
                      </a:r>
                    </a:p>
                  </a:txBody>
                  <a:tcPr marT="34300" marB="34300" marR="68600" marL="68600"/>
                </a:tc>
                <a:tc hMerge="1"/>
              </a:tr>
              <a:tr h="552750">
                <a:tc>
                  <a:txBody>
                    <a:bodyPr>
                      <a:noAutofit/>
                    </a:bodyPr>
                    <a:lstStyle/>
                    <a:p>
                      <a:pPr indent="0" lvl="0" marL="0" marR="0" rtl="0" algn="l">
                        <a:spcBef>
                          <a:spcPts val="0"/>
                        </a:spcBef>
                        <a:buSzPct val="25000"/>
                        <a:buNone/>
                      </a:pPr>
                      <a:r>
                        <a:rPr lang="en" sz="2400"/>
                        <a:t>Actors</a:t>
                      </a:r>
                    </a:p>
                  </a:txBody>
                  <a:tcPr marT="34300" marB="34300" marR="68600" marL="68600"/>
                </a:tc>
                <a:tc>
                  <a:txBody>
                    <a:bodyPr>
                      <a:noAutofit/>
                    </a:bodyPr>
                    <a:lstStyle/>
                    <a:p>
                      <a:pPr indent="0" lvl="0" marL="0" marR="0" rtl="0" algn="l">
                        <a:spcBef>
                          <a:spcPts val="0"/>
                        </a:spcBef>
                        <a:buSzPct val="25000"/>
                        <a:buNone/>
                      </a:pPr>
                      <a:r>
                        <a:rPr lang="en" sz="2400"/>
                        <a:t>User, Twitter</a:t>
                      </a:r>
                      <a:r>
                        <a:rPr lang="en" sz="2400"/>
                        <a:t> API</a:t>
                      </a:r>
                    </a:p>
                  </a:txBody>
                  <a:tcPr marT="34300" marB="34300" marR="68600" marL="68600"/>
                </a:tc>
              </a:tr>
              <a:tr h="714625">
                <a:tc>
                  <a:txBody>
                    <a:bodyPr>
                      <a:noAutofit/>
                    </a:bodyPr>
                    <a:lstStyle/>
                    <a:p>
                      <a:pPr indent="0" lvl="0" marL="0" marR="0" rtl="0" algn="l">
                        <a:spcBef>
                          <a:spcPts val="0"/>
                        </a:spcBef>
                        <a:buSzPct val="25000"/>
                        <a:buNone/>
                      </a:pPr>
                      <a:r>
                        <a:rPr lang="en" sz="2400"/>
                        <a:t>Description</a:t>
                      </a:r>
                    </a:p>
                  </a:txBody>
                  <a:tcPr marT="34300" marB="34300" marR="68600" marL="68600"/>
                </a:tc>
                <a:tc>
                  <a:txBody>
                    <a:bodyPr>
                      <a:noAutofit/>
                    </a:bodyPr>
                    <a:lstStyle/>
                    <a:p>
                      <a:pPr indent="0" lvl="0" marL="0" marR="0" rtl="0" algn="l">
                        <a:spcBef>
                          <a:spcPts val="0"/>
                        </a:spcBef>
                        <a:buSzPct val="25000"/>
                        <a:buNone/>
                      </a:pPr>
                      <a:r>
                        <a:rPr lang="en" sz="2400"/>
                        <a:t>A</a:t>
                      </a:r>
                      <a:r>
                        <a:rPr lang="en" sz="2400"/>
                        <a:t> keyword is inserted into the Twitter API to be searched for in Tweets</a:t>
                      </a:r>
                    </a:p>
                  </a:txBody>
                  <a:tcPr marT="34300" marB="34300" marR="68600" marL="68600"/>
                </a:tc>
              </a:tr>
              <a:tr h="552750">
                <a:tc>
                  <a:txBody>
                    <a:bodyPr>
                      <a:noAutofit/>
                    </a:bodyPr>
                    <a:lstStyle/>
                    <a:p>
                      <a:pPr indent="0" lvl="0" marL="0" marR="0" rtl="0" algn="l">
                        <a:spcBef>
                          <a:spcPts val="0"/>
                        </a:spcBef>
                        <a:buSzPct val="25000"/>
                        <a:buNone/>
                      </a:pPr>
                      <a:r>
                        <a:rPr lang="en" sz="2400"/>
                        <a:t>Data</a:t>
                      </a:r>
                    </a:p>
                  </a:txBody>
                  <a:tcPr marT="34300" marB="34300" marR="68600" marL="68600"/>
                </a:tc>
                <a:tc>
                  <a:txBody>
                    <a:bodyPr>
                      <a:noAutofit/>
                    </a:bodyPr>
                    <a:lstStyle/>
                    <a:p>
                      <a:pPr indent="0" lvl="0" marL="0" marR="0" rtl="0" algn="l">
                        <a:spcBef>
                          <a:spcPts val="0"/>
                        </a:spcBef>
                        <a:buSzPct val="25000"/>
                        <a:buNone/>
                      </a:pPr>
                      <a:r>
                        <a:rPr lang="en" sz="2400"/>
                        <a:t>A string (the keyword)</a:t>
                      </a:r>
                    </a:p>
                  </a:txBody>
                  <a:tcPr marT="34300" marB="34300" marR="68600" marL="68600"/>
                </a:tc>
              </a:tr>
              <a:tr h="552750">
                <a:tc>
                  <a:txBody>
                    <a:bodyPr>
                      <a:noAutofit/>
                    </a:bodyPr>
                    <a:lstStyle/>
                    <a:p>
                      <a:pPr indent="0" lvl="0" marL="0" marR="0" rtl="0" algn="l">
                        <a:spcBef>
                          <a:spcPts val="0"/>
                        </a:spcBef>
                        <a:buSzPct val="25000"/>
                        <a:buNone/>
                      </a:pPr>
                      <a:r>
                        <a:rPr lang="en" sz="2400"/>
                        <a:t>Stimulus</a:t>
                      </a:r>
                    </a:p>
                  </a:txBody>
                  <a:tcPr marT="34300" marB="34300" marR="68600" marL="68600"/>
                </a:tc>
                <a:tc>
                  <a:txBody>
                    <a:bodyPr>
                      <a:noAutofit/>
                    </a:bodyPr>
                    <a:lstStyle/>
                    <a:p>
                      <a:pPr indent="0" lvl="0" marL="0" marR="0" rtl="0" algn="l">
                        <a:spcBef>
                          <a:spcPts val="0"/>
                        </a:spcBef>
                        <a:buSzPct val="25000"/>
                        <a:buNone/>
                      </a:pPr>
                      <a:r>
                        <a:rPr lang="en" sz="2400"/>
                        <a:t>User command issued by user</a:t>
                      </a:r>
                    </a:p>
                  </a:txBody>
                  <a:tcPr marT="34300" marB="34300" marR="68600" marL="68600"/>
                </a:tc>
              </a:tr>
              <a:tr h="714625">
                <a:tc>
                  <a:txBody>
                    <a:bodyPr>
                      <a:noAutofit/>
                    </a:bodyPr>
                    <a:lstStyle/>
                    <a:p>
                      <a:pPr indent="0" lvl="0" marL="0" marR="0" rtl="0" algn="l">
                        <a:spcBef>
                          <a:spcPts val="0"/>
                        </a:spcBef>
                        <a:buSzPct val="25000"/>
                        <a:buNone/>
                      </a:pPr>
                      <a:r>
                        <a:rPr lang="en" sz="2400"/>
                        <a:t>Response</a:t>
                      </a:r>
                    </a:p>
                  </a:txBody>
                  <a:tcPr marT="34300" marB="34300" marR="68600" marL="68600"/>
                </a:tc>
                <a:tc>
                  <a:txBody>
                    <a:bodyPr>
                      <a:noAutofit/>
                    </a:bodyPr>
                    <a:lstStyle/>
                    <a:p>
                      <a:pPr indent="0" lvl="0" marL="0" marR="0" rtl="0" algn="l">
                        <a:spcBef>
                          <a:spcPts val="0"/>
                        </a:spcBef>
                        <a:buSzPct val="25000"/>
                        <a:buNone/>
                      </a:pPr>
                      <a:r>
                        <a:rPr lang="en" sz="2400"/>
                        <a:t>Print</a:t>
                      </a:r>
                      <a:r>
                        <a:rPr lang="en" sz="2400"/>
                        <a:t> statement indicating that the program accepted the keyword and is searching</a:t>
                      </a:r>
                    </a:p>
                  </a:txBody>
                  <a:tcPr marT="34300" marB="34300" marR="68600" marL="68600"/>
                </a:tc>
              </a:tr>
              <a:tr h="552750">
                <a:tc>
                  <a:txBody>
                    <a:bodyPr>
                      <a:noAutofit/>
                    </a:bodyPr>
                    <a:lstStyle/>
                    <a:p>
                      <a:pPr indent="0" lvl="0" marL="0" marR="0" rtl="0" algn="l">
                        <a:spcBef>
                          <a:spcPts val="0"/>
                        </a:spcBef>
                        <a:buSzPct val="25000"/>
                        <a:buNone/>
                      </a:pPr>
                      <a:r>
                        <a:rPr lang="en" sz="2400"/>
                        <a:t>Comments</a:t>
                      </a:r>
                    </a:p>
                  </a:txBody>
                  <a:tcPr marT="34300" marB="34300" marR="68600" marL="68600"/>
                </a:tc>
                <a:tc>
                  <a:txBody>
                    <a:bodyPr>
                      <a:noAutofit/>
                    </a:bodyPr>
                    <a:lstStyle/>
                    <a:p>
                      <a:pPr indent="0" lvl="0" marL="0" marR="0" rtl="0" algn="l">
                        <a:spcBef>
                          <a:spcPts val="0"/>
                        </a:spcBef>
                        <a:buSzPct val="25000"/>
                        <a:buNone/>
                      </a:pPr>
                      <a:r>
                        <a:rPr lang="en" sz="2400"/>
                        <a:t>The string</a:t>
                      </a:r>
                      <a:r>
                        <a:rPr lang="en" sz="2400"/>
                        <a:t> must be limited to inputs without spaces</a:t>
                      </a:r>
                    </a:p>
                  </a:txBody>
                  <a:tcPr marT="34300" marB="34300" marR="68600" marL="686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graphicFrame>
        <p:nvGraphicFramePr>
          <p:cNvPr id="256" name="Shape 256"/>
          <p:cNvGraphicFramePr/>
          <p:nvPr/>
        </p:nvGraphicFramePr>
        <p:xfrm>
          <a:off x="442373" y="359106"/>
          <a:ext cx="3000000" cy="3000000"/>
        </p:xfrm>
        <a:graphic>
          <a:graphicData uri="http://schemas.openxmlformats.org/drawingml/2006/table">
            <a:tbl>
              <a:tblPr bandRow="1" firstRow="1">
                <a:noFill/>
                <a:tableStyleId>{61B23C8C-01C3-4788-821F-C690EEBBAF4A}</a:tableStyleId>
              </a:tblPr>
              <a:tblGrid>
                <a:gridCol w="1614100"/>
                <a:gridCol w="6689975"/>
              </a:tblGrid>
              <a:tr h="509725">
                <a:tc gridSpan="2">
                  <a:txBody>
                    <a:bodyPr>
                      <a:noAutofit/>
                    </a:bodyPr>
                    <a:lstStyle/>
                    <a:p>
                      <a:pPr indent="0" lvl="0" marL="0" marR="0" rtl="0" algn="l">
                        <a:spcBef>
                          <a:spcPts val="0"/>
                        </a:spcBef>
                        <a:buSzPct val="25000"/>
                        <a:buNone/>
                      </a:pPr>
                      <a:r>
                        <a:rPr lang="en" sz="2400"/>
                        <a:t>#HotSpot: Filter Tweets</a:t>
                      </a:r>
                    </a:p>
                  </a:txBody>
                  <a:tcPr marT="34300" marB="34300" marR="68600" marL="68600"/>
                </a:tc>
                <a:tc hMerge="1"/>
              </a:tr>
              <a:tr h="509725">
                <a:tc>
                  <a:txBody>
                    <a:bodyPr>
                      <a:noAutofit/>
                    </a:bodyPr>
                    <a:lstStyle/>
                    <a:p>
                      <a:pPr indent="0" lvl="0" marL="0" marR="0" rtl="0" algn="l">
                        <a:spcBef>
                          <a:spcPts val="0"/>
                        </a:spcBef>
                        <a:buSzPct val="25000"/>
                        <a:buNone/>
                      </a:pPr>
                      <a:r>
                        <a:rPr lang="en" sz="2400"/>
                        <a:t>Actors</a:t>
                      </a:r>
                    </a:p>
                  </a:txBody>
                  <a:tcPr marT="34300" marB="34300" marR="68600" marL="68600"/>
                </a:tc>
                <a:tc>
                  <a:txBody>
                    <a:bodyPr>
                      <a:noAutofit/>
                    </a:bodyPr>
                    <a:lstStyle/>
                    <a:p>
                      <a:pPr indent="0" lvl="0" marL="0" marR="0" rtl="0" algn="l">
                        <a:spcBef>
                          <a:spcPts val="0"/>
                        </a:spcBef>
                        <a:buSzPct val="25000"/>
                        <a:buNone/>
                      </a:pPr>
                      <a:r>
                        <a:rPr lang="en" sz="2400"/>
                        <a:t>Twitter API, #Hotspot</a:t>
                      </a:r>
                    </a:p>
                  </a:txBody>
                  <a:tcPr marT="34300" marB="34300" marR="68600" marL="68600"/>
                </a:tc>
              </a:tr>
              <a:tr h="771050">
                <a:tc>
                  <a:txBody>
                    <a:bodyPr>
                      <a:noAutofit/>
                    </a:bodyPr>
                    <a:lstStyle/>
                    <a:p>
                      <a:pPr indent="0" lvl="0" marL="0" marR="0" rtl="0" algn="l">
                        <a:spcBef>
                          <a:spcPts val="0"/>
                        </a:spcBef>
                        <a:buSzPct val="25000"/>
                        <a:buNone/>
                      </a:pPr>
                      <a:r>
                        <a:rPr lang="en" sz="2400"/>
                        <a:t>Description</a:t>
                      </a:r>
                    </a:p>
                  </a:txBody>
                  <a:tcPr marT="34300" marB="34300" marR="68600" marL="68600"/>
                </a:tc>
                <a:tc>
                  <a:txBody>
                    <a:bodyPr>
                      <a:noAutofit/>
                    </a:bodyPr>
                    <a:lstStyle/>
                    <a:p>
                      <a:pPr indent="0" lvl="0" marL="0" marR="0" rtl="0" algn="l">
                        <a:spcBef>
                          <a:spcPts val="0"/>
                        </a:spcBef>
                        <a:buSzPct val="25000"/>
                        <a:buNone/>
                      </a:pPr>
                      <a:r>
                        <a:rPr lang="en" sz="2400"/>
                        <a:t>The Twitter API will read through</a:t>
                      </a:r>
                      <a:r>
                        <a:rPr lang="en" sz="2400"/>
                        <a:t> live or recent tweets and filter tweets by keyword and location</a:t>
                      </a:r>
                    </a:p>
                  </a:txBody>
                  <a:tcPr marT="34300" marB="34300" marR="68600" marL="68600"/>
                </a:tc>
              </a:tr>
              <a:tr h="509725">
                <a:tc>
                  <a:txBody>
                    <a:bodyPr>
                      <a:noAutofit/>
                    </a:bodyPr>
                    <a:lstStyle/>
                    <a:p>
                      <a:pPr indent="0" lvl="0" marL="0" marR="0" rtl="0" algn="l">
                        <a:spcBef>
                          <a:spcPts val="0"/>
                        </a:spcBef>
                        <a:buSzPct val="25000"/>
                        <a:buNone/>
                      </a:pPr>
                      <a:r>
                        <a:rPr lang="en" sz="2400"/>
                        <a:t>Data</a:t>
                      </a:r>
                    </a:p>
                  </a:txBody>
                  <a:tcPr marT="34300" marB="34300" marR="68600" marL="68600"/>
                </a:tc>
                <a:tc>
                  <a:txBody>
                    <a:bodyPr>
                      <a:noAutofit/>
                    </a:bodyPr>
                    <a:lstStyle/>
                    <a:p>
                      <a:pPr indent="0" lvl="0" marL="0" marR="0" rtl="0" algn="l">
                        <a:spcBef>
                          <a:spcPts val="0"/>
                        </a:spcBef>
                        <a:buSzPct val="25000"/>
                        <a:buNone/>
                      </a:pPr>
                      <a:r>
                        <a:rPr lang="en" sz="2400"/>
                        <a:t>Tweets</a:t>
                      </a:r>
                      <a:r>
                        <a:rPr lang="en" sz="2400"/>
                        <a:t> (messages posted to the public) and location</a:t>
                      </a:r>
                    </a:p>
                  </a:txBody>
                  <a:tcPr marT="34300" marB="34300" marR="68600" marL="68600"/>
                </a:tc>
              </a:tr>
              <a:tr h="509725">
                <a:tc>
                  <a:txBody>
                    <a:bodyPr>
                      <a:noAutofit/>
                    </a:bodyPr>
                    <a:lstStyle/>
                    <a:p>
                      <a:pPr indent="0" lvl="0" marL="0" marR="0" rtl="0" algn="l">
                        <a:spcBef>
                          <a:spcPts val="0"/>
                        </a:spcBef>
                        <a:buSzPct val="25000"/>
                        <a:buNone/>
                      </a:pPr>
                      <a:r>
                        <a:rPr lang="en" sz="2400"/>
                        <a:t>Stimulus</a:t>
                      </a:r>
                    </a:p>
                  </a:txBody>
                  <a:tcPr marT="34300" marB="34300" marR="68600" marL="68600"/>
                </a:tc>
                <a:tc>
                  <a:txBody>
                    <a:bodyPr>
                      <a:noAutofit/>
                    </a:bodyPr>
                    <a:lstStyle/>
                    <a:p>
                      <a:pPr indent="0" lvl="0" marL="0" marR="0" rtl="0" algn="l">
                        <a:spcBef>
                          <a:spcPts val="0"/>
                        </a:spcBef>
                        <a:buSzPct val="25000"/>
                        <a:buNone/>
                      </a:pPr>
                      <a:r>
                        <a:rPr lang="en" sz="2400"/>
                        <a:t>Twitter</a:t>
                      </a:r>
                      <a:r>
                        <a:rPr lang="en" sz="2400"/>
                        <a:t> API function call</a:t>
                      </a:r>
                    </a:p>
                  </a:txBody>
                  <a:tcPr marT="34300" marB="34300" marR="68600" marL="68600"/>
                </a:tc>
              </a:tr>
              <a:tr h="771050">
                <a:tc>
                  <a:txBody>
                    <a:bodyPr>
                      <a:noAutofit/>
                    </a:bodyPr>
                    <a:lstStyle/>
                    <a:p>
                      <a:pPr indent="0" lvl="0" marL="0" marR="0" rtl="0" algn="l">
                        <a:spcBef>
                          <a:spcPts val="0"/>
                        </a:spcBef>
                        <a:buSzPct val="25000"/>
                        <a:buNone/>
                      </a:pPr>
                      <a:r>
                        <a:rPr lang="en" sz="2400"/>
                        <a:t>Response</a:t>
                      </a:r>
                    </a:p>
                  </a:txBody>
                  <a:tcPr marT="34300" marB="34300" marR="68600" marL="68600"/>
                </a:tc>
                <a:tc>
                  <a:txBody>
                    <a:bodyPr>
                      <a:noAutofit/>
                    </a:bodyPr>
                    <a:lstStyle/>
                    <a:p>
                      <a:pPr indent="0" lvl="0" marL="0" marR="0" rtl="0" algn="l">
                        <a:spcBef>
                          <a:spcPts val="0"/>
                        </a:spcBef>
                        <a:buSzPct val="25000"/>
                        <a:buNone/>
                      </a:pPr>
                      <a:r>
                        <a:rPr lang="en" sz="2400"/>
                        <a:t>Return tweets</a:t>
                      </a:r>
                      <a:r>
                        <a:rPr lang="en" sz="2400"/>
                        <a:t> that have location and messages with the keyword</a:t>
                      </a:r>
                    </a:p>
                  </a:txBody>
                  <a:tcPr marT="34300" marB="34300" marR="68600" marL="68600"/>
                </a:tc>
              </a:tr>
              <a:tr h="771050">
                <a:tc>
                  <a:txBody>
                    <a:bodyPr>
                      <a:noAutofit/>
                    </a:bodyPr>
                    <a:lstStyle/>
                    <a:p>
                      <a:pPr indent="0" lvl="0" marL="0" marR="0" rtl="0" algn="l">
                        <a:spcBef>
                          <a:spcPts val="0"/>
                        </a:spcBef>
                        <a:buSzPct val="25000"/>
                        <a:buNone/>
                      </a:pPr>
                      <a:r>
                        <a:rPr lang="en" sz="2400"/>
                        <a:t>Comments</a:t>
                      </a:r>
                    </a:p>
                  </a:txBody>
                  <a:tcPr marT="34300" marB="34300" marR="68600" marL="68600"/>
                </a:tc>
                <a:tc>
                  <a:txBody>
                    <a:bodyPr>
                      <a:noAutofit/>
                    </a:bodyPr>
                    <a:lstStyle/>
                    <a:p>
                      <a:pPr indent="0" lvl="0" marL="0" marR="0" rtl="0" algn="l">
                        <a:spcBef>
                          <a:spcPts val="0"/>
                        </a:spcBef>
                        <a:buSzPct val="25000"/>
                        <a:buNone/>
                      </a:pPr>
                      <a:r>
                        <a:rPr lang="en" sz="2400"/>
                        <a:t>The location will be the first filter as</a:t>
                      </a:r>
                      <a:r>
                        <a:rPr lang="en" sz="2400"/>
                        <a:t> most tweets do not have them</a:t>
                      </a:r>
                    </a:p>
                  </a:txBody>
                  <a:tcPr marT="34300" marB="34300" marR="68600" marL="68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