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B62BAED-FB26-42E5-8D6D-C17CBF5234E1}">
  <a:tblStyle styleId="{5B62BAED-FB26-42E5-8D6D-C17CBF5234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hape 84"/>
          <p:cNvCxnSpPr/>
          <p:nvPr/>
        </p:nvCxnSpPr>
        <p:spPr>
          <a:xfrm flipH="1">
            <a:off x="6392825" y="5032896"/>
            <a:ext cx="950509" cy="6187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880812" y="5032896"/>
            <a:ext cx="841395" cy="6187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6" name="Shape 86"/>
          <p:cNvCxnSpPr/>
          <p:nvPr/>
        </p:nvCxnSpPr>
        <p:spPr>
          <a:xfrm flipH="1" rot="10800000">
            <a:off x="2871241" y="2071066"/>
            <a:ext cx="2190047" cy="760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/>
        </p:nvSpPr>
        <p:spPr>
          <a:xfrm>
            <a:off x="1828800" y="363428"/>
            <a:ext cx="817659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 for #HotSpot</a:t>
            </a:r>
          </a:p>
        </p:txBody>
      </p:sp>
      <p:sp>
        <p:nvSpPr>
          <p:cNvPr id="88" name="Shape 88"/>
          <p:cNvSpPr/>
          <p:nvPr/>
        </p:nvSpPr>
        <p:spPr>
          <a:xfrm>
            <a:off x="5061289" y="1453208"/>
            <a:ext cx="2135743" cy="1235713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Keyword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566" y="2210463"/>
            <a:ext cx="669676" cy="124218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261933" y="2463273"/>
            <a:ext cx="93025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2207" y="5032896"/>
            <a:ext cx="670618" cy="123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2436" y="2215051"/>
            <a:ext cx="670618" cy="123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>
            <a:stCxn id="88" idx="6"/>
            <a:endCxn id="92" idx="1"/>
          </p:cNvCxnSpPr>
          <p:nvPr/>
        </p:nvCxnSpPr>
        <p:spPr>
          <a:xfrm>
            <a:off x="7197033" y="2071065"/>
            <a:ext cx="1765500" cy="76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x="8088922" y="3452646"/>
            <a:ext cx="893673" cy="8766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>
            <a:off x="2880619" y="3452646"/>
            <a:ext cx="1018119" cy="8766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" name="Shape 96"/>
          <p:cNvSpPr/>
          <p:nvPr/>
        </p:nvSpPr>
        <p:spPr>
          <a:xfrm>
            <a:off x="6772389" y="4071444"/>
            <a:ext cx="2343474" cy="1316481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Tweets</a:t>
            </a:r>
          </a:p>
        </p:txBody>
      </p:sp>
      <p:sp>
        <p:nvSpPr>
          <p:cNvPr id="97" name="Shape 97"/>
          <p:cNvSpPr/>
          <p:nvPr/>
        </p:nvSpPr>
        <p:spPr>
          <a:xfrm>
            <a:off x="2871241" y="4107766"/>
            <a:ext cx="2375709" cy="1280158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Geotagged Tweets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688300" y="2463273"/>
            <a:ext cx="17829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API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306433" y="6270492"/>
            <a:ext cx="156164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#HotSpot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Shape 104"/>
          <p:cNvGraphicFramePr/>
          <p:nvPr/>
        </p:nvGraphicFramePr>
        <p:xfrm>
          <a:off x="589831" y="531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{5B62BAED-FB26-42E5-8D6D-C17CBF5234E1}</a:tableStyleId>
              </a:tblPr>
              <a:tblGrid>
                <a:gridCol w="2128950"/>
                <a:gridCol w="8823850"/>
              </a:tblGrid>
              <a:tr h="737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#HotSpot: Input Keyword</a:t>
                      </a:r>
                    </a:p>
                  </a:txBody>
                  <a:tcPr marT="45725" marB="45725" marR="91450" marL="91450"/>
                </a:tc>
                <a:tc hMerge="1"/>
              </a:tr>
              <a:tr h="73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Actors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User, Twitter</a:t>
                      </a:r>
                      <a:r>
                        <a:rPr lang="en-US" sz="3200"/>
                        <a:t> API</a:t>
                      </a:r>
                    </a:p>
                  </a:txBody>
                  <a:tcPr marT="45725" marB="45725" marR="91450" marL="91450"/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</a:t>
                      </a:r>
                      <a:r>
                        <a:rPr lang="en-US" sz="3200"/>
                        <a:t> keyword is inserted into the Twitter API to be searched for in Tweets</a:t>
                      </a:r>
                    </a:p>
                  </a:txBody>
                  <a:tcPr marT="45725" marB="45725" marR="91450" marL="91450"/>
                </a:tc>
              </a:tr>
              <a:tr h="73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Data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 string (the keyword)</a:t>
                      </a:r>
                    </a:p>
                  </a:txBody>
                  <a:tcPr marT="45725" marB="45725" marR="91450" marL="91450"/>
                </a:tc>
              </a:tr>
              <a:tr h="73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Stimulus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User command issued by user</a:t>
                      </a:r>
                    </a:p>
                  </a:txBody>
                  <a:tcPr marT="45725" marB="45725" marR="91450" marL="91450"/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Response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Print</a:t>
                      </a:r>
                      <a:r>
                        <a:rPr lang="en-US" sz="3200"/>
                        <a:t> statement indicating that the program accepted the keyword and is searching</a:t>
                      </a:r>
                    </a:p>
                  </a:txBody>
                  <a:tcPr marT="45725" marB="45725" marR="91450" marL="91450"/>
                </a:tc>
              </a:tr>
              <a:tr h="73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Comments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The string</a:t>
                      </a:r>
                      <a:r>
                        <a:rPr lang="en-US" sz="3200"/>
                        <a:t> must be limited to inputs without spaces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Shape 109"/>
          <p:cNvGraphicFramePr/>
          <p:nvPr/>
        </p:nvGraphicFramePr>
        <p:xfrm>
          <a:off x="589831" y="478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{5B62BAED-FB26-42E5-8D6D-C17CBF5234E1}</a:tableStyleId>
              </a:tblPr>
              <a:tblGrid>
                <a:gridCol w="2152125"/>
                <a:gridCol w="8919950"/>
              </a:tblGrid>
              <a:tr h="6796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#HotSpot: Filter Tweets</a:t>
                      </a:r>
                    </a:p>
                  </a:txBody>
                  <a:tcPr marT="45725" marB="45725" marR="91450" marL="91450"/>
                </a:tc>
                <a:tc hMerge="1"/>
              </a:tr>
              <a:tr h="6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Actors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Twitter API, #Hotspot</a:t>
                      </a:r>
                    </a:p>
                  </a:txBody>
                  <a:tcPr marT="45725" marB="45725" marR="91450" marL="91450"/>
                </a:tc>
              </a:tr>
              <a:tr h="102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The Twitter API will read through</a:t>
                      </a:r>
                      <a:r>
                        <a:rPr lang="en-US" sz="3200"/>
                        <a:t> live or recent tweets and filter tweets by keyword and location</a:t>
                      </a:r>
                    </a:p>
                  </a:txBody>
                  <a:tcPr marT="45725" marB="45725" marR="91450" marL="91450"/>
                </a:tc>
              </a:tr>
              <a:tr h="6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Data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Tweets</a:t>
                      </a:r>
                      <a:r>
                        <a:rPr lang="en-US" sz="3200"/>
                        <a:t> (messages posted to the public) and location</a:t>
                      </a:r>
                    </a:p>
                  </a:txBody>
                  <a:tcPr marT="45725" marB="45725" marR="91450" marL="91450"/>
                </a:tc>
              </a:tr>
              <a:tr h="67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Stimulus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Twitter</a:t>
                      </a:r>
                      <a:r>
                        <a:rPr lang="en-US" sz="3200"/>
                        <a:t> API function call</a:t>
                      </a:r>
                    </a:p>
                  </a:txBody>
                  <a:tcPr marT="45725" marB="45725" marR="91450" marL="91450"/>
                </a:tc>
              </a:tr>
              <a:tr h="102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Response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Return tweets</a:t>
                      </a:r>
                      <a:r>
                        <a:rPr lang="en-US" sz="3200"/>
                        <a:t> that have location and messages with the keyword</a:t>
                      </a:r>
                    </a:p>
                  </a:txBody>
                  <a:tcPr marT="45725" marB="45725" marR="91450" marL="91450"/>
                </a:tc>
              </a:tr>
              <a:tr h="102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Comments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The location will be the first filter as</a:t>
                      </a:r>
                      <a:r>
                        <a:rPr lang="en-US" sz="3200"/>
                        <a:t> most tweets do not have them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Shape 114"/>
          <p:cNvGraphicFramePr/>
          <p:nvPr/>
        </p:nvGraphicFramePr>
        <p:xfrm>
          <a:off x="589833" y="531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{5B62BAED-FB26-42E5-8D6D-C17CBF5234E1}</a:tableStyleId>
              </a:tblPr>
              <a:tblGrid>
                <a:gridCol w="2139250"/>
                <a:gridCol w="8866575"/>
              </a:tblGrid>
              <a:tr h="924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#HotSpot: Return GPS Cluster</a:t>
                      </a:r>
                    </a:p>
                  </a:txBody>
                  <a:tcPr marT="45725" marB="45725" marR="91450" marL="91450"/>
                </a:tc>
                <a:tc hMerge="1"/>
              </a:tr>
              <a:tr h="92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Actors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#HotSpot,</a:t>
                      </a:r>
                      <a:r>
                        <a:rPr lang="en-US" sz="3200"/>
                        <a:t> User</a:t>
                      </a:r>
                    </a:p>
                  </a:txBody>
                  <a:tcPr marT="45725" marB="45725" marR="91450" marL="91450"/>
                </a:tc>
              </a:tr>
              <a:tr h="12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#HotSpot will calculate the “center of gravity” from the GPS clusters</a:t>
                      </a:r>
                      <a:r>
                        <a:rPr lang="en-US" sz="3200"/>
                        <a:t> and display them to the user</a:t>
                      </a:r>
                    </a:p>
                  </a:txBody>
                  <a:tcPr marT="45725" marB="45725" marR="91450" marL="91450"/>
                </a:tc>
              </a:tr>
              <a:tr h="92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Data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GPS coordinates and the</a:t>
                      </a:r>
                      <a:r>
                        <a:rPr lang="en-US" sz="3200"/>
                        <a:t> </a:t>
                      </a:r>
                      <a:r>
                        <a:rPr lang="en-US" sz="3200"/>
                        <a:t>tweets attached</a:t>
                      </a:r>
                      <a:r>
                        <a:rPr lang="en-US" sz="3200"/>
                        <a:t> to them</a:t>
                      </a:r>
                    </a:p>
                  </a:txBody>
                  <a:tcPr marT="45725" marB="45725" marR="91450" marL="91450"/>
                </a:tc>
              </a:tr>
              <a:tr h="92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Stimulus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Function call</a:t>
                      </a:r>
                    </a:p>
                  </a:txBody>
                  <a:tcPr marT="45725" marB="45725" marR="91450" marL="91450"/>
                </a:tc>
              </a:tr>
              <a:tr h="92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Response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GPS</a:t>
                      </a:r>
                      <a:r>
                        <a:rPr lang="en-US" sz="3200"/>
                        <a:t> cluster displayed to the user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